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83" r:id="rId5"/>
    <p:sldId id="286" r:id="rId6"/>
    <p:sldId id="260" r:id="rId7"/>
    <p:sldId id="285" r:id="rId8"/>
    <p:sldId id="262" r:id="rId9"/>
    <p:sldId id="287" r:id="rId10"/>
    <p:sldId id="263" r:id="rId11"/>
    <p:sldId id="288" r:id="rId12"/>
    <p:sldId id="264" r:id="rId13"/>
    <p:sldId id="265" r:id="rId14"/>
    <p:sldId id="289" r:id="rId15"/>
    <p:sldId id="266" r:id="rId16"/>
    <p:sldId id="267" r:id="rId17"/>
    <p:sldId id="268" r:id="rId18"/>
    <p:sldId id="269" r:id="rId19"/>
    <p:sldId id="290" r:id="rId20"/>
    <p:sldId id="270" r:id="rId21"/>
    <p:sldId id="271" r:id="rId22"/>
    <p:sldId id="273" r:id="rId23"/>
    <p:sldId id="272" r:id="rId24"/>
    <p:sldId id="274" r:id="rId25"/>
    <p:sldId id="276" r:id="rId26"/>
    <p:sldId id="275" r:id="rId27"/>
    <p:sldId id="29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lzbeta\School_CZU\Ing\Diplomka\Seznam%20vzork&#36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/>
            </a:pPr>
            <a:r>
              <a:rPr lang="en-US"/>
              <a:t>Principal Coordinates (PCoA)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5943693999456958E-2"/>
          <c:y val="0.206736408022961"/>
          <c:w val="0.7917383858267717"/>
          <c:h val="0.69572480314960627"/>
        </c:manualLayout>
      </c:layout>
      <c:scatterChart>
        <c:scatterStyle val="lineMarker"/>
        <c:varyColors val="0"/>
        <c:ser>
          <c:idx val="0"/>
          <c:order val="0"/>
          <c:tx>
            <c:v>pop 1</c:v>
          </c:tx>
          <c:spPr>
            <a:ln w="19050">
              <a:noFill/>
            </a:ln>
          </c:spPr>
          <c:xVal>
            <c:numRef>
              <c:f>'Sheet23 GD) PCoA'!$B$33:$B$76</c:f>
              <c:numCache>
                <c:formatCode>0.000</c:formatCode>
                <c:ptCount val="44"/>
                <c:pt idx="0">
                  <c:v>0.31191078164381841</c:v>
                </c:pt>
                <c:pt idx="1">
                  <c:v>-0.6240338458587249</c:v>
                </c:pt>
                <c:pt idx="2">
                  <c:v>-0.43417368797126865</c:v>
                </c:pt>
                <c:pt idx="3">
                  <c:v>-0.30872298295815809</c:v>
                </c:pt>
                <c:pt idx="4">
                  <c:v>-0.54449472624430051</c:v>
                </c:pt>
                <c:pt idx="5">
                  <c:v>-0.66324274722310195</c:v>
                </c:pt>
                <c:pt idx="6">
                  <c:v>-0.57959554131523805</c:v>
                </c:pt>
                <c:pt idx="7">
                  <c:v>-0.10604034472971301</c:v>
                </c:pt>
                <c:pt idx="8">
                  <c:v>-9.7894031131219972E-2</c:v>
                </c:pt>
                <c:pt idx="9">
                  <c:v>-0.30064511122892579</c:v>
                </c:pt>
                <c:pt idx="10">
                  <c:v>-0.38616447391029624</c:v>
                </c:pt>
                <c:pt idx="11">
                  <c:v>0.31497131274127549</c:v>
                </c:pt>
                <c:pt idx="12">
                  <c:v>-0.5715597260112677</c:v>
                </c:pt>
                <c:pt idx="13">
                  <c:v>-0.62833786316876916</c:v>
                </c:pt>
                <c:pt idx="14">
                  <c:v>-0.27125308160413802</c:v>
                </c:pt>
                <c:pt idx="15">
                  <c:v>-0.22350067184358838</c:v>
                </c:pt>
                <c:pt idx="16">
                  <c:v>0.29102072352103087</c:v>
                </c:pt>
                <c:pt idx="17">
                  <c:v>-0.59707835687562205</c:v>
                </c:pt>
                <c:pt idx="18">
                  <c:v>-0.15594404852342697</c:v>
                </c:pt>
                <c:pt idx="19">
                  <c:v>-0.88746523873063599</c:v>
                </c:pt>
                <c:pt idx="20">
                  <c:v>1.7019252004106884E-2</c:v>
                </c:pt>
                <c:pt idx="21">
                  <c:v>-0.20868454456218286</c:v>
                </c:pt>
                <c:pt idx="22">
                  <c:v>-0.27125308159916212</c:v>
                </c:pt>
                <c:pt idx="23">
                  <c:v>-1.0927920279829719</c:v>
                </c:pt>
                <c:pt idx="24">
                  <c:v>-1.0780402264397315</c:v>
                </c:pt>
                <c:pt idx="25">
                  <c:v>-0.37702925748029237</c:v>
                </c:pt>
                <c:pt idx="26">
                  <c:v>-0.42103114583247148</c:v>
                </c:pt>
                <c:pt idx="27">
                  <c:v>-0.90268306596989389</c:v>
                </c:pt>
                <c:pt idx="28">
                  <c:v>0.1419809678926576</c:v>
                </c:pt>
                <c:pt idx="29">
                  <c:v>-0.74987061329056182</c:v>
                </c:pt>
                <c:pt idx="30">
                  <c:v>0.22054699754339732</c:v>
                </c:pt>
                <c:pt idx="31">
                  <c:v>-0.19722331541448043</c:v>
                </c:pt>
                <c:pt idx="32">
                  <c:v>-0.93540389591252793</c:v>
                </c:pt>
                <c:pt idx="33">
                  <c:v>0.23790789932272274</c:v>
                </c:pt>
                <c:pt idx="34">
                  <c:v>0.2851590281032193</c:v>
                </c:pt>
                <c:pt idx="35">
                  <c:v>0.16946076838128435</c:v>
                </c:pt>
                <c:pt idx="36">
                  <c:v>-0.20505604485872125</c:v>
                </c:pt>
                <c:pt idx="37">
                  <c:v>1.5752659433652106E-2</c:v>
                </c:pt>
                <c:pt idx="38">
                  <c:v>-7.519895866162539E-2</c:v>
                </c:pt>
                <c:pt idx="39">
                  <c:v>-0.35079271134965828</c:v>
                </c:pt>
                <c:pt idx="40">
                  <c:v>-0.39442850077840552</c:v>
                </c:pt>
                <c:pt idx="41">
                  <c:v>-0.1460838343555193</c:v>
                </c:pt>
                <c:pt idx="42">
                  <c:v>-0.41681754079755862</c:v>
                </c:pt>
                <c:pt idx="43">
                  <c:v>-0.23396410906170967</c:v>
                </c:pt>
              </c:numCache>
            </c:numRef>
          </c:xVal>
          <c:yVal>
            <c:numRef>
              <c:f>'Sheet23 GD) PCoA'!$C$33:$C$76</c:f>
              <c:numCache>
                <c:formatCode>0.000</c:formatCode>
                <c:ptCount val="44"/>
                <c:pt idx="0">
                  <c:v>0.7353880607565062</c:v>
                </c:pt>
                <c:pt idx="1">
                  <c:v>-0.22165119924896964</c:v>
                </c:pt>
                <c:pt idx="2">
                  <c:v>-0.27084820030459478</c:v>
                </c:pt>
                <c:pt idx="3">
                  <c:v>-0.63662554486949652</c:v>
                </c:pt>
                <c:pt idx="4">
                  <c:v>-0.1618495340561569</c:v>
                </c:pt>
                <c:pt idx="5">
                  <c:v>-0.61740158897828779</c:v>
                </c:pt>
                <c:pt idx="6">
                  <c:v>-0.49529571466585071</c:v>
                </c:pt>
                <c:pt idx="7">
                  <c:v>-0.61393892178823317</c:v>
                </c:pt>
                <c:pt idx="8">
                  <c:v>-0.34481422910766601</c:v>
                </c:pt>
                <c:pt idx="9">
                  <c:v>0.27133696582751671</c:v>
                </c:pt>
                <c:pt idx="10">
                  <c:v>0.31236850124469245</c:v>
                </c:pt>
                <c:pt idx="11">
                  <c:v>-0.17177360204780032</c:v>
                </c:pt>
                <c:pt idx="12">
                  <c:v>-0.42919579130626573</c:v>
                </c:pt>
                <c:pt idx="13">
                  <c:v>0.24909694615245934</c:v>
                </c:pt>
                <c:pt idx="14">
                  <c:v>0.34169935382383898</c:v>
                </c:pt>
                <c:pt idx="15">
                  <c:v>0.40471905525371654</c:v>
                </c:pt>
                <c:pt idx="16">
                  <c:v>-0.45950353214223238</c:v>
                </c:pt>
                <c:pt idx="17">
                  <c:v>-0.14281840023135101</c:v>
                </c:pt>
                <c:pt idx="18">
                  <c:v>0.20581657936521633</c:v>
                </c:pt>
                <c:pt idx="19">
                  <c:v>-2.7382495381029059E-2</c:v>
                </c:pt>
                <c:pt idx="20">
                  <c:v>0.55755519491439187</c:v>
                </c:pt>
                <c:pt idx="21">
                  <c:v>0.22294135156035455</c:v>
                </c:pt>
                <c:pt idx="22">
                  <c:v>0.34169935382383848</c:v>
                </c:pt>
                <c:pt idx="23">
                  <c:v>0.28500242360565919</c:v>
                </c:pt>
                <c:pt idx="24">
                  <c:v>0.25177495039468306</c:v>
                </c:pt>
                <c:pt idx="25">
                  <c:v>0.11709646871616855</c:v>
                </c:pt>
                <c:pt idx="26">
                  <c:v>-0.63442399406250083</c:v>
                </c:pt>
                <c:pt idx="27">
                  <c:v>0.46620926435492055</c:v>
                </c:pt>
                <c:pt idx="28">
                  <c:v>-0.30372938652616627</c:v>
                </c:pt>
                <c:pt idx="29">
                  <c:v>0.3725066867863529</c:v>
                </c:pt>
                <c:pt idx="30">
                  <c:v>-0.35810711097743075</c:v>
                </c:pt>
                <c:pt idx="31">
                  <c:v>0.92016254563386557</c:v>
                </c:pt>
                <c:pt idx="32">
                  <c:v>0.78983960548873255</c:v>
                </c:pt>
                <c:pt idx="33">
                  <c:v>-0.50279233975044468</c:v>
                </c:pt>
                <c:pt idx="34">
                  <c:v>-0.42007732780079882</c:v>
                </c:pt>
                <c:pt idx="35">
                  <c:v>-0.78639351312965311</c:v>
                </c:pt>
                <c:pt idx="36">
                  <c:v>-0.66597027907751605</c:v>
                </c:pt>
                <c:pt idx="37">
                  <c:v>-0.63087230255670013</c:v>
                </c:pt>
                <c:pt idx="38">
                  <c:v>-0.14043602220333662</c:v>
                </c:pt>
                <c:pt idx="39">
                  <c:v>-0.43477088072752806</c:v>
                </c:pt>
                <c:pt idx="40">
                  <c:v>-0.30412269922154306</c:v>
                </c:pt>
                <c:pt idx="41">
                  <c:v>-0.46704905858626744</c:v>
                </c:pt>
                <c:pt idx="42">
                  <c:v>-0.30052552828206736</c:v>
                </c:pt>
                <c:pt idx="43">
                  <c:v>-0.60856429744138707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082-4C72-979C-DB2D85105958}"/>
            </c:ext>
          </c:extLst>
        </c:ser>
        <c:ser>
          <c:idx val="1"/>
          <c:order val="1"/>
          <c:tx>
            <c:v>pop 2</c:v>
          </c:tx>
          <c:spPr>
            <a:ln w="19050">
              <a:noFill/>
            </a:ln>
          </c:spPr>
          <c:xVal>
            <c:numRef>
              <c:f>'Sheet23 GD) PCoA'!$B$77:$B$106</c:f>
              <c:numCache>
                <c:formatCode>0.000</c:formatCode>
                <c:ptCount val="30"/>
                <c:pt idx="0">
                  <c:v>0.24720554747038667</c:v>
                </c:pt>
                <c:pt idx="1">
                  <c:v>0.2380871633652927</c:v>
                </c:pt>
                <c:pt idx="2">
                  <c:v>0.23398842300328759</c:v>
                </c:pt>
                <c:pt idx="3">
                  <c:v>0.43727145643123216</c:v>
                </c:pt>
                <c:pt idx="4">
                  <c:v>-0.44921749526724197</c:v>
                </c:pt>
                <c:pt idx="5">
                  <c:v>0.40970493965796428</c:v>
                </c:pt>
                <c:pt idx="6">
                  <c:v>0.19886425938727828</c:v>
                </c:pt>
                <c:pt idx="7">
                  <c:v>0.16762182702384923</c:v>
                </c:pt>
                <c:pt idx="8">
                  <c:v>0.41470083337871527</c:v>
                </c:pt>
                <c:pt idx="9">
                  <c:v>0.49582103059875687</c:v>
                </c:pt>
                <c:pt idx="10">
                  <c:v>0.64364484074609774</c:v>
                </c:pt>
                <c:pt idx="11">
                  <c:v>0.74295187641483429</c:v>
                </c:pt>
                <c:pt idx="12">
                  <c:v>0.42832880090868181</c:v>
                </c:pt>
                <c:pt idx="13">
                  <c:v>0.53776214863624783</c:v>
                </c:pt>
                <c:pt idx="14">
                  <c:v>0.678554571348846</c:v>
                </c:pt>
                <c:pt idx="15">
                  <c:v>0.55950197018583681</c:v>
                </c:pt>
                <c:pt idx="16">
                  <c:v>0.76221402137006178</c:v>
                </c:pt>
                <c:pt idx="17">
                  <c:v>0.64845095272011433</c:v>
                </c:pt>
                <c:pt idx="18">
                  <c:v>0.57638447918659108</c:v>
                </c:pt>
                <c:pt idx="19">
                  <c:v>0.61204234628038889</c:v>
                </c:pt>
                <c:pt idx="20">
                  <c:v>0.78703302225773275</c:v>
                </c:pt>
                <c:pt idx="21">
                  <c:v>0.58403667694233175</c:v>
                </c:pt>
                <c:pt idx="22">
                  <c:v>0.22386622041140333</c:v>
                </c:pt>
                <c:pt idx="23">
                  <c:v>0.70350095714769778</c:v>
                </c:pt>
                <c:pt idx="24">
                  <c:v>0.74638064045816088</c:v>
                </c:pt>
                <c:pt idx="25">
                  <c:v>0.71779624651672669</c:v>
                </c:pt>
                <c:pt idx="26">
                  <c:v>6.5882460307568558E-2</c:v>
                </c:pt>
                <c:pt idx="27">
                  <c:v>0.50819173162769427</c:v>
                </c:pt>
                <c:pt idx="28">
                  <c:v>0.16394495280341914</c:v>
                </c:pt>
                <c:pt idx="29">
                  <c:v>0.34625206188361685</c:v>
                </c:pt>
              </c:numCache>
            </c:numRef>
          </c:xVal>
          <c:yVal>
            <c:numRef>
              <c:f>'Sheet23 GD) PCoA'!$C$77:$C$106</c:f>
              <c:numCache>
                <c:formatCode>0.000</c:formatCode>
                <c:ptCount val="30"/>
                <c:pt idx="0">
                  <c:v>0.36478102704154541</c:v>
                </c:pt>
                <c:pt idx="1">
                  <c:v>0.4981389162065975</c:v>
                </c:pt>
                <c:pt idx="2">
                  <c:v>0.34765215377145364</c:v>
                </c:pt>
                <c:pt idx="3">
                  <c:v>0.72241392938474747</c:v>
                </c:pt>
                <c:pt idx="4">
                  <c:v>0.8806460000866595</c:v>
                </c:pt>
                <c:pt idx="5">
                  <c:v>0.91543425800476685</c:v>
                </c:pt>
                <c:pt idx="6">
                  <c:v>0.76390336774240764</c:v>
                </c:pt>
                <c:pt idx="7">
                  <c:v>0.5418207481035151</c:v>
                </c:pt>
                <c:pt idx="8">
                  <c:v>0.14981272447741845</c:v>
                </c:pt>
                <c:pt idx="9">
                  <c:v>-0.36573028664885426</c:v>
                </c:pt>
                <c:pt idx="10">
                  <c:v>1.3098012733614791E-2</c:v>
                </c:pt>
                <c:pt idx="11">
                  <c:v>-0.13220476332482922</c:v>
                </c:pt>
                <c:pt idx="12">
                  <c:v>-0.3273600923451761</c:v>
                </c:pt>
                <c:pt idx="13">
                  <c:v>0.29938557573694313</c:v>
                </c:pt>
                <c:pt idx="14">
                  <c:v>8.0971700680978032E-2</c:v>
                </c:pt>
                <c:pt idx="15">
                  <c:v>0.21400557552663585</c:v>
                </c:pt>
                <c:pt idx="16">
                  <c:v>-0.23123332898495952</c:v>
                </c:pt>
                <c:pt idx="17">
                  <c:v>-7.6291799457117199E-2</c:v>
                </c:pt>
                <c:pt idx="18">
                  <c:v>0.18480775955971615</c:v>
                </c:pt>
                <c:pt idx="19">
                  <c:v>-0.29374729250103881</c:v>
                </c:pt>
                <c:pt idx="20">
                  <c:v>0.20764008249256077</c:v>
                </c:pt>
                <c:pt idx="21">
                  <c:v>-7.7500553413542617E-2</c:v>
                </c:pt>
                <c:pt idx="22">
                  <c:v>-0.2206265764679142</c:v>
                </c:pt>
                <c:pt idx="23">
                  <c:v>0.23442296369475446</c:v>
                </c:pt>
                <c:pt idx="24">
                  <c:v>0.11717076564117011</c:v>
                </c:pt>
                <c:pt idx="25">
                  <c:v>3.422580284459555E-3</c:v>
                </c:pt>
                <c:pt idx="26">
                  <c:v>-0.17818944506600348</c:v>
                </c:pt>
                <c:pt idx="27">
                  <c:v>-0.14893919841773737</c:v>
                </c:pt>
                <c:pt idx="28">
                  <c:v>-6.6054186176035729E-2</c:v>
                </c:pt>
                <c:pt idx="29">
                  <c:v>-0.11593043159838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82-4C72-979C-DB2D851059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04756896"/>
        <c:axId val="-504771584"/>
      </c:scatterChart>
      <c:valAx>
        <c:axId val="-504756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/>
                </a:pPr>
                <a:r>
                  <a:rPr lang="en-US"/>
                  <a:t>Coord. 1</a:t>
                </a:r>
              </a:p>
            </c:rich>
          </c:tx>
          <c:overlay val="0"/>
        </c:title>
        <c:numFmt formatCode="0.000" sourceLinked="1"/>
        <c:majorTickMark val="none"/>
        <c:minorTickMark val="none"/>
        <c:tickLblPos val="none"/>
        <c:crossAx val="-504771584"/>
        <c:crosses val="autoZero"/>
        <c:crossBetween val="midCat"/>
      </c:valAx>
      <c:valAx>
        <c:axId val="-5047715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 b="1"/>
                </a:pPr>
                <a:r>
                  <a:rPr lang="en-US"/>
                  <a:t>Coord. 2</a:t>
                </a:r>
              </a:p>
            </c:rich>
          </c:tx>
          <c:overlay val="0"/>
        </c:title>
        <c:numFmt formatCode="0.000" sourceLinked="1"/>
        <c:majorTickMark val="none"/>
        <c:minorTickMark val="none"/>
        <c:tickLblPos val="none"/>
        <c:crossAx val="-504756896"/>
        <c:crosses val="autoZero"/>
        <c:crossBetween val="midCat"/>
      </c:valAx>
      <c:spPr>
        <a:noFill/>
        <a:ln w="12700">
          <a:solidFill>
            <a:srgbClr val="000000"/>
          </a:solidFill>
          <a:prstDash val="solid"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6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85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8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070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9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9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2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3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9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A72A6-7E8A-4C28-9539-68D921ED3512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5DFFAF-511D-40D3-A676-20B9494D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3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p7rG8tlLw" TargetMode="External"/><Relationship Id="rId7" Type="http://schemas.openxmlformats.org/officeDocument/2006/relationships/hyperlink" Target="https://www.youtube.com/watch?v=37yIv26khgY&amp;t=4s" TargetMode="External"/><Relationship Id="rId2" Type="http://schemas.openxmlformats.org/officeDocument/2006/relationships/hyperlink" Target="https://www.youtube.com/watch?v=OD_mHnfu-jI&amp;t=61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V8LQ9tKBps&amp;t=19s" TargetMode="External"/><Relationship Id="rId5" Type="http://schemas.openxmlformats.org/officeDocument/2006/relationships/hyperlink" Target="https://www.youtube.com/watch?v=L-tgao-HJ94&amp;t=12s" TargetMode="External"/><Relationship Id="rId4" Type="http://schemas.openxmlformats.org/officeDocument/2006/relationships/hyperlink" Target="https://www.youtube.com/watch?time_continue=22&amp;v=Nkftul5yBKc&amp;feature=emb_titl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01AB-D753-4ABD-B1F8-757676546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5086" y="2404534"/>
            <a:ext cx="7113864" cy="1646302"/>
          </a:xfrm>
        </p:spPr>
        <p:txBody>
          <a:bodyPr/>
          <a:lstStyle/>
          <a:p>
            <a:r>
              <a:rPr lang="cs-CZ" dirty="0"/>
              <a:t>Co nám poví DNA: Genetický monitoring zvířat.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3B38D-8882-4BD4-8B07-048B70C95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Alžběta Báčová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720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2FA9-B56F-46EA-A08D-2313E53F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Neinvazivní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E1B27-9C0F-441C-9B11-56CACA383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třeba zvíře vidět, vyrušovat</a:t>
            </a:r>
          </a:p>
          <a:p>
            <a:r>
              <a:rPr lang="cs-CZ" dirty="0"/>
              <a:t>Méně kvalitní (environmentální vlivy), ale metody se zlepšují a zvětšuje se výtěžnost</a:t>
            </a:r>
          </a:p>
          <a:p>
            <a:r>
              <a:rPr lang="cs-CZ" dirty="0"/>
              <a:t>Trus, moč, chlupy, svlečená kůže plazů, krev z hárání/říje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505C9-2497-459D-8DFC-CB6072AF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30" y="3771900"/>
            <a:ext cx="4042610" cy="3031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25AD4-697B-43FF-AD09-116ECE3B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244" y="3880184"/>
            <a:ext cx="1949116" cy="29236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1F119D-5849-4057-82CF-91D8D885228F}"/>
              </a:ext>
            </a:extLst>
          </p:cNvPr>
          <p:cNvSpPr txBox="1"/>
          <p:nvPr/>
        </p:nvSpPr>
        <p:spPr>
          <a:xfrm>
            <a:off x="4186106" y="6501468"/>
            <a:ext cx="245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Hnutí DUHA</a:t>
            </a:r>
          </a:p>
        </p:txBody>
      </p:sp>
    </p:spTree>
    <p:extLst>
      <p:ext uri="{BB962C8B-B14F-4D97-AF65-F5344CB8AC3E}">
        <p14:creationId xmlns:p14="http://schemas.microsoft.com/office/powerpoint/2010/main" val="288618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0C9AF-D70C-41F5-9123-34A148C9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Nepřímé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0FC4CA-4586-407F-BDBC-1ADCC69BB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Krev z klíšťat a komárů, pijavice, predátoři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82F24-3EC6-4FF0-A8E3-0035E4EBE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49" y="3529813"/>
            <a:ext cx="5930852" cy="3328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4A982-BE4F-4585-9484-F9CEA637E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9813"/>
            <a:ext cx="6359593" cy="33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D5AA-DCC9-4003-A7B7-2B0E6164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Extrakce DNA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42905-0A0E-4B63-9A58-B21C86F52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Každý materiál vyžaduje specifický postup</a:t>
            </a:r>
          </a:p>
          <a:p>
            <a:r>
              <a:rPr lang="cs-CZ" dirty="0"/>
              <a:t>Extrakční </a:t>
            </a:r>
            <a:r>
              <a:rPr lang="cs-CZ" dirty="0" err="1"/>
              <a:t>kity</a:t>
            </a:r>
            <a:endParaRPr lang="cs-CZ" dirty="0"/>
          </a:p>
          <a:p>
            <a:r>
              <a:rPr lang="cs-CZ" dirty="0"/>
              <a:t>Změna teploty, centrifugace, změna pH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919841-C6B3-48A5-A1C8-B0E7927D4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33" y="1426756"/>
            <a:ext cx="3426641" cy="456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B7FA06-DC69-4C24-81BA-599610009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6" y="3289612"/>
            <a:ext cx="7304364" cy="33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4928-F39A-4E45-8427-21B99B059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Populační genetika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98DCB-F9F4-4EEA-9996-33B6D28A7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Nauka o změnách frekvence alel v populaci</a:t>
            </a:r>
          </a:p>
          <a:p>
            <a:r>
              <a:rPr lang="cs-CZ" dirty="0"/>
              <a:t>Variabilita, genetická rozmanitost</a:t>
            </a:r>
          </a:p>
          <a:p>
            <a:r>
              <a:rPr lang="cs-CZ" dirty="0"/>
              <a:t>Náhodný jev – genetický drift</a:t>
            </a:r>
          </a:p>
          <a:p>
            <a:r>
              <a:rPr lang="cs-CZ" dirty="0"/>
              <a:t>Selekce – přírodní výběr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93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8E1ED-BCD2-45C7-86A2-F23EE243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Genetický monitoring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BFE50-9D23-4E09-A0B8-177ECED00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sledování původu jedinců, variability alel, odhad počtu jedinců, identifikace – pohyb, příbuzenské vztahy</a:t>
            </a:r>
          </a:p>
          <a:p>
            <a:r>
              <a:rPr lang="cs-CZ" dirty="0"/>
              <a:t>Fotopasti</a:t>
            </a:r>
          </a:p>
          <a:p>
            <a:r>
              <a:rPr lang="cs-CZ" dirty="0"/>
              <a:t>Telemetrické obojky</a:t>
            </a:r>
          </a:p>
          <a:p>
            <a:r>
              <a:rPr lang="cs-CZ" dirty="0"/>
              <a:t>Pobytové znaky – trus, stopy, kořist, </a:t>
            </a:r>
          </a:p>
          <a:p>
            <a:pPr marL="0" indent="0">
              <a:buNone/>
            </a:pPr>
            <a:r>
              <a:rPr lang="cs-CZ" dirty="0"/>
              <a:t>otrhaná kůra stromů (medvěd)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54ABF0-DE1C-4D4E-A6B4-D20095BB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66" y="2231472"/>
            <a:ext cx="3114834" cy="4626528"/>
          </a:xfrm>
          <a:prstGeom prst="rect">
            <a:avLst/>
          </a:prstGeom>
        </p:spPr>
      </p:pic>
      <p:pic>
        <p:nvPicPr>
          <p:cNvPr id="1026" name="Picture 2" descr="trus vlka - foto:Leona Machalová">
            <a:extLst>
              <a:ext uri="{FF2B5EF4-FFF2-40B4-BE49-F238E27FC236}">
                <a16:creationId xmlns:a16="http://schemas.microsoft.com/office/drawing/2014/main" id="{F8771E57-4F30-4E01-81F2-54797DB6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57" y="47148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A5F8CBD-69B5-400A-B8BE-5F223D095BD5}"/>
              </a:ext>
            </a:extLst>
          </p:cNvPr>
          <p:cNvSpPr txBox="1"/>
          <p:nvPr/>
        </p:nvSpPr>
        <p:spPr>
          <a:xfrm>
            <a:off x="4910357" y="6570064"/>
            <a:ext cx="2583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hnutí DUHA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BEC2F1-D978-4513-8551-903814F46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394" y="3048000"/>
            <a:ext cx="26479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4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6605-DEEB-4559-959C-FC6DAEF5D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/>
              <a:t>Genetický monitoring wombatů chluponosých po dvě desetiletí prokázal, že jedinci mohou žít minimálně 18 let ve stejné noře (Walker et al. 2021)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E675-6D7A-4477-BD00-63951E937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32112"/>
          </a:xfrm>
        </p:spPr>
        <p:txBody>
          <a:bodyPr>
            <a:normAutofit/>
          </a:bodyPr>
          <a:lstStyle/>
          <a:p>
            <a:r>
              <a:rPr lang="cs-CZ" dirty="0"/>
              <a:t>1. výzkum pozdní 90. léta až začátek 3. tisíciletí – identifikace a sledování wombatů (chlupy, mikrosatelity)</a:t>
            </a:r>
          </a:p>
          <a:p>
            <a:r>
              <a:rPr lang="cs-CZ" dirty="0"/>
              <a:t>2. výkum – zmapovat změny</a:t>
            </a:r>
          </a:p>
          <a:p>
            <a:pPr marL="0" indent="0">
              <a:buNone/>
            </a:pPr>
            <a:r>
              <a:rPr lang="cs-CZ" dirty="0"/>
              <a:t> v populaci wombatů</a:t>
            </a:r>
          </a:p>
          <a:p>
            <a:endParaRPr lang="cs-CZ" dirty="0"/>
          </a:p>
          <a:p>
            <a:r>
              <a:rPr lang="cs-CZ" dirty="0"/>
              <a:t>Znovu sbírali chlupy wombatů</a:t>
            </a:r>
          </a:p>
          <a:p>
            <a:endParaRPr lang="cs-CZ" dirty="0"/>
          </a:p>
          <a:p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                                 </a:t>
            </a:r>
          </a:p>
          <a:p>
            <a:endParaRPr lang="cs-CZ" sz="1600" dirty="0"/>
          </a:p>
          <a:p>
            <a:r>
              <a:rPr lang="cs-CZ" sz="1600" dirty="0"/>
              <a:t>                                   Photographer Dave Watts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2AF93-EE99-48FC-8D92-A5B46EBC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621" y="2740220"/>
            <a:ext cx="6047874" cy="401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74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3558-D1B8-4C15-BD15-7539A3BE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>
                <a:solidFill>
                  <a:prstClr val="black"/>
                </a:solidFill>
              </a:rPr>
              <a:t>Genetický monitoring wombatů chluponosých po dvě desetiletí prokázal, že jedinci mohou žít minimálně 18 let ve stejné noře (Walker et al. 2021)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B01DC-44FD-4B37-995D-B586C8133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cs-CZ" dirty="0"/>
              <a:t>Identifikováno 76 jedinců</a:t>
            </a:r>
          </a:p>
          <a:p>
            <a:r>
              <a:rPr lang="cs-CZ" dirty="0"/>
              <a:t>Prokázáno sdílení nor</a:t>
            </a:r>
          </a:p>
          <a:p>
            <a:r>
              <a:rPr lang="cs-CZ" dirty="0"/>
              <a:t>Většina wombatů využívala 1-3 nory, 10 </a:t>
            </a:r>
            <a:r>
              <a:rPr lang="cs-CZ" dirty="0" err="1"/>
              <a:t>wombatů</a:t>
            </a:r>
            <a:r>
              <a:rPr lang="cs-CZ" dirty="0"/>
              <a:t> využívalo pouze jednu noru</a:t>
            </a:r>
          </a:p>
          <a:p>
            <a:r>
              <a:rPr lang="cs-CZ" dirty="0"/>
              <a:t>5 wombatů bylo identifikováno znovu </a:t>
            </a:r>
          </a:p>
          <a:p>
            <a:pPr marL="0" indent="0">
              <a:buNone/>
            </a:pPr>
            <a:r>
              <a:rPr lang="cs-CZ" dirty="0"/>
              <a:t>po 16-18 letech, z toho 4 wombati</a:t>
            </a:r>
          </a:p>
          <a:p>
            <a:pPr marL="0" indent="0">
              <a:buNone/>
            </a:pPr>
            <a:r>
              <a:rPr lang="cs-CZ" dirty="0"/>
              <a:t> na stejných norách jako dříve</a:t>
            </a:r>
          </a:p>
          <a:p>
            <a:endParaRPr lang="cs-CZ" dirty="0"/>
          </a:p>
          <a:p>
            <a:endParaRPr lang="cs-CZ" dirty="0"/>
          </a:p>
          <a:p>
            <a:endParaRPr lang="cs-CZ" sz="1500" dirty="0"/>
          </a:p>
          <a:p>
            <a:endParaRPr lang="cs-CZ" sz="1500" dirty="0"/>
          </a:p>
          <a:p>
            <a:pPr marL="0" indent="0">
              <a:buNone/>
            </a:pPr>
            <a:r>
              <a:rPr lang="cs-CZ" sz="1500" dirty="0"/>
              <a:t>                  </a:t>
            </a:r>
          </a:p>
          <a:p>
            <a:endParaRPr lang="cs-CZ" sz="1500" dirty="0"/>
          </a:p>
          <a:p>
            <a:r>
              <a:rPr lang="cs-CZ" sz="1500" dirty="0"/>
              <a:t>                  </a:t>
            </a:r>
            <a:r>
              <a:rPr lang="en-US" sz="1500" dirty="0"/>
              <a:t>Copyright © 2013-2021 Brett &amp; Marie Smith. </a:t>
            </a:r>
            <a:endParaRPr lang="cs-CZ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3B953-925A-4350-AB88-CB58046E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944" y="3461083"/>
            <a:ext cx="5846056" cy="33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72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4F51-FB46-422A-AF95-99AC2C63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Vyhubení a návrat velkých šelem v ČR – Medvěd hnědý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8BFE1-6DF8-4149-9B8D-C5AF71412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poslední zastřelený v roce 1856 na Šumavě, jinde v ČR byli vyhubeni už v 17. a 18. století</a:t>
            </a:r>
          </a:p>
          <a:p>
            <a:r>
              <a:rPr lang="cs-CZ" dirty="0"/>
              <a:t>Postupný návrat od 70. let 20. století – především v Beskydech</a:t>
            </a:r>
          </a:p>
          <a:p>
            <a:r>
              <a:rPr lang="cs-CZ" dirty="0"/>
              <a:t>Vyskytuje se sporadicky, přechody ze Slovenska do Beskyd</a:t>
            </a:r>
          </a:p>
          <a:p>
            <a:pPr lvl="4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143B56-B08C-4635-B3A1-CD6BB707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91498"/>
            <a:ext cx="5599521" cy="31665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AD29EE-89FA-463C-9A0A-CF837CB6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58" y="3691498"/>
            <a:ext cx="4578860" cy="30548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CBAEDFD-B805-439B-BA25-A682C4156625}"/>
              </a:ext>
            </a:extLst>
          </p:cNvPr>
          <p:cNvSpPr txBox="1"/>
          <p:nvPr/>
        </p:nvSpPr>
        <p:spPr>
          <a:xfrm>
            <a:off x="4578991" y="6592460"/>
            <a:ext cx="3204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hnutí DUHA</a:t>
            </a:r>
          </a:p>
        </p:txBody>
      </p:sp>
    </p:spTree>
    <p:extLst>
      <p:ext uri="{BB962C8B-B14F-4D97-AF65-F5344CB8AC3E}">
        <p14:creationId xmlns:p14="http://schemas.microsoft.com/office/powerpoint/2010/main" val="3973411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AA458-13B2-45C7-81D3-F6AB50C9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Vyhubení a návrat velkých šelem v ČR – Rys ostrovid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2F7E9-60CA-4739-AABB-B864920C0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Poslední zástřel 1835 u Tábora, přelom 19. a 20. stolení výskyt v Jeseníkách a Beskydech, vyhubeni i zde </a:t>
            </a:r>
          </a:p>
          <a:p>
            <a:r>
              <a:rPr lang="cs-CZ" dirty="0"/>
              <a:t>Kolem 1945 opětovný návrat, později pytlačení a další vyhubení</a:t>
            </a:r>
          </a:p>
          <a:p>
            <a:r>
              <a:rPr lang="cs-CZ" dirty="0" err="1"/>
              <a:t>Reintrodukce</a:t>
            </a:r>
            <a:r>
              <a:rPr lang="cs-CZ" dirty="0"/>
              <a:t>  1982-1989 na Šumavě, návrat i do Beskyd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178A3A-D8D9-48C0-820F-12F3FB88C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9" y="3744136"/>
            <a:ext cx="5532146" cy="31138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0F8613-BF41-4B4F-9B26-E38483ED8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85" y="3794596"/>
            <a:ext cx="4686207" cy="30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94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243F2-FE17-4874-9530-BED2DFFB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A4DB7C-00C2-4D96-9D9C-165470083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9" y="122660"/>
            <a:ext cx="3692044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07D366-526A-4AC6-8FED-F0EC0C3C8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31" y="237332"/>
            <a:ext cx="6096000" cy="57314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D0AB2A-851C-49C9-9641-68D6D5418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1" y="3355484"/>
            <a:ext cx="4230988" cy="33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5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B73B9-7E83-4264-BF17-612098B2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85426"/>
            <a:ext cx="3685172" cy="2337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37D9B-98E1-4303-9AEF-3B58493D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Trochu historie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612A-85E1-4969-88A5-8D35BDA06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Gregor Mendel – 19. století, pokusy s křížením hrachu</a:t>
            </a:r>
          </a:p>
          <a:p>
            <a:pPr lvl="6"/>
            <a:r>
              <a:rPr lang="cs-CZ" dirty="0"/>
              <a:t>Základy dědičnosti, varianty znaků -&gt; alely</a:t>
            </a:r>
          </a:p>
          <a:p>
            <a:pPr lvl="6"/>
            <a:r>
              <a:rPr lang="cs-CZ" dirty="0"/>
              <a:t>Publikováno v roce 1866, nevzbudil mnoho pozornosti</a:t>
            </a:r>
          </a:p>
          <a:p>
            <a:pPr lvl="6"/>
            <a:r>
              <a:rPr lang="cs-CZ" dirty="0"/>
              <a:t>Konečně v roce 1900 se článek ujal a zrodila se nová věda – GENETIKA</a:t>
            </a:r>
          </a:p>
          <a:p>
            <a:pPr lvl="6"/>
            <a:endParaRPr lang="cs-CZ" dirty="0"/>
          </a:p>
          <a:p>
            <a:r>
              <a:rPr lang="cs-CZ" dirty="0"/>
              <a:t>Watson a Crick – 1953, struktura DNA</a:t>
            </a:r>
          </a:p>
          <a:p>
            <a:pPr lvl="6"/>
            <a:r>
              <a:rPr lang="cs-CZ" dirty="0"/>
              <a:t>Objev nukleových kyselin a nukleotidů</a:t>
            </a:r>
          </a:p>
          <a:p>
            <a:pPr lvl="6"/>
            <a:r>
              <a:rPr lang="cs-CZ" dirty="0"/>
              <a:t>Nobelova cena za fyziologii a medicínu - 1962</a:t>
            </a:r>
          </a:p>
          <a:p>
            <a:pPr marL="2743200" lvl="6" indent="0">
              <a:buNone/>
            </a:pPr>
            <a:endParaRPr lang="cs-CZ" dirty="0"/>
          </a:p>
          <a:p>
            <a:pPr lvl="6"/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E223E-0251-4FFB-AACC-55154A90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393" y="3230734"/>
            <a:ext cx="3208421" cy="3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AD4C-7E94-4FE9-BF10-08C3A882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Vyhubení a návrat velkých šelem v ČR – Vlk obecný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89D0-DD26-452F-8BDD-7DEAC950E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Poslední vlk zastřelen 1914 u Bukovce/u Hrčavy, předtím poslední zástřely u Zábřehu na Moravě a na Šumavě</a:t>
            </a:r>
          </a:p>
          <a:p>
            <a:r>
              <a:rPr lang="cs-CZ" dirty="0"/>
              <a:t>Sporadický výskyt po druhé světové válce</a:t>
            </a:r>
          </a:p>
          <a:p>
            <a:r>
              <a:rPr lang="cs-CZ" dirty="0"/>
              <a:t>2014 – založení smečky v CHKO Kokořínsko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4DE8EC-FB52-4208-A2E1-BA89CB1CC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95" y="3661794"/>
            <a:ext cx="4261607" cy="3196206"/>
          </a:xfrm>
          <a:prstGeom prst="rect">
            <a:avLst/>
          </a:prstGeom>
        </p:spPr>
      </p:pic>
      <p:pic>
        <p:nvPicPr>
          <p:cNvPr id="1026" name="Picture 2" descr="Gírová, Hrčava, Bukovec (1. 2. 2014)">
            <a:extLst>
              <a:ext uri="{FF2B5EF4-FFF2-40B4-BE49-F238E27FC236}">
                <a16:creationId xmlns:a16="http://schemas.microsoft.com/office/drawing/2014/main" id="{6604D876-5772-4D4A-9FA2-422894E91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98" y="2666366"/>
            <a:ext cx="3374996" cy="337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4A3DFA-7F60-4F0F-BC30-F616F4F80783}"/>
              </a:ext>
            </a:extLst>
          </p:cNvPr>
          <p:cNvSpPr txBox="1"/>
          <p:nvPr/>
        </p:nvSpPr>
        <p:spPr>
          <a:xfrm>
            <a:off x="6350466" y="6057266"/>
            <a:ext cx="2776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Petr Janeček</a:t>
            </a:r>
          </a:p>
        </p:txBody>
      </p:sp>
    </p:spTree>
    <p:extLst>
      <p:ext uri="{BB962C8B-B14F-4D97-AF65-F5344CB8AC3E}">
        <p14:creationId xmlns:p14="http://schemas.microsoft.com/office/powerpoint/2010/main" val="173564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84C8B-BEF1-491B-B785-DE26A2409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Vlci v ČR – odkud přišli</a:t>
            </a:r>
            <a:endParaRPr lang="en-US" dirty="0"/>
          </a:p>
        </p:txBody>
      </p:sp>
      <p:sp>
        <p:nvSpPr>
          <p:cNvPr id="21" name="Zástupný obsah 20">
            <a:extLst>
              <a:ext uri="{FF2B5EF4-FFF2-40B4-BE49-F238E27FC236}">
                <a16:creationId xmlns:a16="http://schemas.microsoft.com/office/drawing/2014/main" id="{A340411F-D660-4F51-B0C5-236F6525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4134" cy="4351338"/>
          </a:xfrm>
        </p:spPr>
        <p:txBody>
          <a:bodyPr>
            <a:normAutofit/>
          </a:bodyPr>
          <a:lstStyle/>
          <a:p>
            <a:r>
              <a:rPr lang="cs-CZ" sz="2000" dirty="0"/>
              <a:t>Vlčí populace v okolí – nížinná (Polsko, Německo a dále na  západ), karpatská (Slovensko, J Polsko, a dále na východ), Alpská (Rakousko a dále na jih)</a:t>
            </a:r>
          </a:p>
          <a:p>
            <a:r>
              <a:rPr lang="cs-CZ" sz="2000" dirty="0"/>
              <a:t>1. smečka v CHKO Kokořínsko byla založena párem z nížinné populace – Polsko, Německo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22188035-93F9-46F4-862E-C7FB91424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62" y="1309396"/>
            <a:ext cx="6627304" cy="554860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CD30E1E-15E7-40B7-A081-43D0628FDD8E}"/>
              </a:ext>
            </a:extLst>
          </p:cNvPr>
          <p:cNvSpPr txBox="1"/>
          <p:nvPr/>
        </p:nvSpPr>
        <p:spPr>
          <a:xfrm>
            <a:off x="3837962" y="6581001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Hulva</a:t>
            </a:r>
            <a:r>
              <a:rPr lang="cs-CZ" sz="1200" dirty="0"/>
              <a:t> et al. 2018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24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654E-FD0C-423B-BFF2-5A505F80F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vlků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0EA14-2DE8-45C4-95F8-62C27E466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Vysoce mobilní savci</a:t>
            </a:r>
          </a:p>
          <a:p>
            <a:r>
              <a:rPr lang="cs-CZ" dirty="0"/>
              <a:t>Zaznamenány i velmi dlouhé trasy migrujících jedinců – ( 1092 km z JV Norska do SV Finska, 1500 km z Německa do Běloruska)</a:t>
            </a:r>
          </a:p>
          <a:p>
            <a:r>
              <a:rPr lang="cs-CZ" dirty="0"/>
              <a:t>Většinou se pohybují v řádu stovek km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97B541-75BC-458C-B8AA-669A1757D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373" y="3153308"/>
            <a:ext cx="4702823" cy="34037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EB4997-B2C0-4768-AF36-6BE14F43D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0" y="3887533"/>
            <a:ext cx="6154799" cy="25564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85F885-4756-4073-837C-0F1BC2F4B26F}"/>
              </a:ext>
            </a:extLst>
          </p:cNvPr>
          <p:cNvSpPr txBox="1"/>
          <p:nvPr/>
        </p:nvSpPr>
        <p:spPr>
          <a:xfrm>
            <a:off x="1001010" y="6418600"/>
            <a:ext cx="333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Hulva</a:t>
            </a:r>
            <a:r>
              <a:rPr lang="cs-CZ" sz="1200" dirty="0"/>
              <a:t> et al. 2018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F88859D-79F7-41CA-A271-6AA6691838B0}"/>
              </a:ext>
            </a:extLst>
          </p:cNvPr>
          <p:cNvSpPr txBox="1"/>
          <p:nvPr/>
        </p:nvSpPr>
        <p:spPr>
          <a:xfrm>
            <a:off x="7263373" y="6557100"/>
            <a:ext cx="2835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Kluth</a:t>
            </a:r>
            <a:r>
              <a:rPr lang="cs-CZ" sz="1400" dirty="0"/>
              <a:t> &amp; Reinhardt 2013</a:t>
            </a:r>
          </a:p>
        </p:txBody>
      </p:sp>
    </p:spTree>
    <p:extLst>
      <p:ext uri="{BB962C8B-B14F-4D97-AF65-F5344CB8AC3E}">
        <p14:creationId xmlns:p14="http://schemas.microsoft.com/office/powerpoint/2010/main" val="298731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7583-7AB0-4AF1-BDD3-9C9FAF58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Vlci v ČR</a:t>
            </a:r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2D71335-779B-4384-A76F-B6041EBFA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0237" y="780176"/>
            <a:ext cx="7901763" cy="559049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45C8A2-88A6-4C3A-A49B-A3288DF06FF6}"/>
              </a:ext>
            </a:extLst>
          </p:cNvPr>
          <p:cNvSpPr txBox="1"/>
          <p:nvPr/>
        </p:nvSpPr>
        <p:spPr>
          <a:xfrm>
            <a:off x="570451" y="1946246"/>
            <a:ext cx="42448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Ke studiu využíváme hlavně neinvazivní vzorky – trus, moč nebo chlupy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Tkáně z uhynulých  zvířat (vnitrodruhové souboje, sražení na silnici, upytlačení)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Markery: </a:t>
            </a:r>
            <a:r>
              <a:rPr lang="cs-CZ" dirty="0" err="1"/>
              <a:t>mikrosatelity</a:t>
            </a:r>
            <a:r>
              <a:rPr lang="cs-CZ" dirty="0"/>
              <a:t> a </a:t>
            </a:r>
            <a:r>
              <a:rPr lang="cs-CZ" dirty="0" err="1"/>
              <a:t>mtDNA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Spolupráce s Hnutím DUHA, AOPK, projekt OWAD a další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Sledujeme původ a pohyb jedinců, počítáme populační charakteristiky</a:t>
            </a:r>
          </a:p>
        </p:txBody>
      </p:sp>
    </p:spTree>
    <p:extLst>
      <p:ext uri="{BB962C8B-B14F-4D97-AF65-F5344CB8AC3E}">
        <p14:creationId xmlns:p14="http://schemas.microsoft.com/office/powerpoint/2010/main" val="2048489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3C14-9A80-4275-B564-DA180EC3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Vlci v ČR – význam genetického monitoringu</a:t>
            </a:r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0ACB463-775E-4809-93AA-AB2AF3E91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Sražený vlk na dálnici 2018</a:t>
            </a:r>
          </a:p>
          <a:p>
            <a:r>
              <a:rPr lang="cs-CZ" dirty="0"/>
              <a:t>V blízkosti smečky CHKO Kokořín. </a:t>
            </a:r>
          </a:p>
          <a:p>
            <a:pPr marL="0" indent="0">
              <a:buNone/>
            </a:pPr>
            <a:r>
              <a:rPr lang="cs-CZ" dirty="0"/>
              <a:t>Patří vlk do této smečky?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A5B6226-9E71-4C78-A554-B3A624CDD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455359"/>
            <a:ext cx="5195846" cy="5146571"/>
          </a:xfrm>
          <a:prstGeom prst="rect">
            <a:avLst/>
          </a:prstGeom>
        </p:spPr>
      </p:pic>
      <p:graphicFrame>
        <p:nvGraphicFramePr>
          <p:cNvPr id="11" name="Chart 1">
            <a:extLst>
              <a:ext uri="{FF2B5EF4-FFF2-40B4-BE49-F238E27FC236}">
                <a16:creationId xmlns:a16="http://schemas.microsoft.com/office/drawing/2014/main" id="{00000000-0008-0000-2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405436"/>
              </p:ext>
            </p:extLst>
          </p:nvPr>
        </p:nvGraphicFramePr>
        <p:xfrm>
          <a:off x="269875" y="3429000"/>
          <a:ext cx="5892800" cy="306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511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F846-F3FB-4A00-8AAA-5CAD4FA0F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Vlci v ČR – význam genetického monitoringu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C9AC26-B74C-4DB0-BFC1-2BB6C55FE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49" y="1308014"/>
            <a:ext cx="5406500" cy="522007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4DAD91-E914-44F1-8410-0695C08B44BE}"/>
              </a:ext>
            </a:extLst>
          </p:cNvPr>
          <p:cNvSpPr txBox="1"/>
          <p:nvPr/>
        </p:nvSpPr>
        <p:spPr>
          <a:xfrm>
            <a:off x="825092" y="2196955"/>
            <a:ext cx="5086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Jako 1. bod probíhá testování, zda-</a:t>
            </a:r>
            <a:r>
              <a:rPr lang="cs-CZ" dirty="0" err="1"/>
              <a:t>li</a:t>
            </a:r>
            <a:r>
              <a:rPr lang="cs-CZ" dirty="0"/>
              <a:t> se nejedná o psa, který je snadno zaměnitelný s vlkem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Dále porovnáváme vzorek s naší databází, zda-</a:t>
            </a:r>
            <a:r>
              <a:rPr lang="cs-CZ" dirty="0" err="1"/>
              <a:t>li</a:t>
            </a:r>
            <a:r>
              <a:rPr lang="cs-CZ" dirty="0"/>
              <a:t> jsme daného jedince už zachytili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Následuje testování příbuznosti a původní populace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79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520F4-1EA6-4724-B859-4B417CA7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Vlci v ČR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34BD7D-8611-460B-9743-8C7E16EAB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4870"/>
            <a:ext cx="5237023" cy="513800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CEFF30-C805-4D95-8237-715DF4A9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19" y="1930400"/>
            <a:ext cx="6434781" cy="36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17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9BF16-B06A-43AC-B70F-129B6519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5565B2-0DF3-4C82-9ED1-BD32C151D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NP Č. Švýcarsko: </a:t>
            </a:r>
            <a:r>
              <a:rPr lang="cs-CZ" dirty="0">
                <a:hlinkClick r:id="rId2"/>
              </a:rPr>
              <a:t>https://www.youtube.com/watch?v=OD_mHnfu-jI&amp;t=61s</a:t>
            </a:r>
            <a:endParaRPr lang="cs-CZ" dirty="0"/>
          </a:p>
          <a:p>
            <a:r>
              <a:rPr lang="cs-CZ" dirty="0"/>
              <a:t>CHKO Beskydy: </a:t>
            </a:r>
            <a:r>
              <a:rPr lang="cs-CZ" dirty="0">
                <a:hlinkClick r:id="rId3"/>
              </a:rPr>
              <a:t>https://www.youtube.com/watch?v=j1p7rG8tlLw</a:t>
            </a:r>
            <a:endParaRPr lang="cs-CZ" dirty="0"/>
          </a:p>
          <a:p>
            <a:r>
              <a:rPr lang="cs-CZ" dirty="0"/>
              <a:t>CHKO Třeboňsko: </a:t>
            </a:r>
            <a:r>
              <a:rPr lang="cs-CZ" dirty="0">
                <a:hlinkClick r:id="rId4"/>
              </a:rPr>
              <a:t>https://www.youtube.com/watch?time_continue=22&amp;v=Nkftul5yBKc&amp;feature=emb_title</a:t>
            </a:r>
            <a:endParaRPr lang="cs-CZ" dirty="0"/>
          </a:p>
          <a:p>
            <a:r>
              <a:rPr lang="cs-CZ" dirty="0"/>
              <a:t>CHKO Kokořín: </a:t>
            </a:r>
            <a:r>
              <a:rPr lang="cs-CZ" dirty="0">
                <a:hlinkClick r:id="rId5"/>
              </a:rPr>
              <a:t>https://www.youtube.com/watch?v=L-tgao-HJ94&amp;t=12s</a:t>
            </a:r>
            <a:endParaRPr lang="cs-CZ" dirty="0"/>
          </a:p>
          <a:p>
            <a:r>
              <a:rPr lang="cs-CZ" dirty="0"/>
              <a:t>CHKO Lužické hory: </a:t>
            </a:r>
            <a:r>
              <a:rPr lang="cs-CZ" dirty="0">
                <a:hlinkClick r:id="rId6"/>
              </a:rPr>
              <a:t>https://www.youtube.com/watch?v=RV8LQ9tKBps&amp;t=19s</a:t>
            </a:r>
            <a:endParaRPr lang="cs-CZ" dirty="0"/>
          </a:p>
          <a:p>
            <a:r>
              <a:rPr lang="cs-CZ" dirty="0"/>
              <a:t>Krušné hory: </a:t>
            </a:r>
            <a:r>
              <a:rPr lang="cs-CZ" dirty="0">
                <a:hlinkClick r:id="rId7"/>
              </a:rPr>
              <a:t>https://www.youtube.com/watch?v=37yIv26khgY&amp;t=4s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436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D57FE-8621-405D-93DC-A5F975C59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Váš čas a pozornost!</a:t>
            </a:r>
            <a:endParaRPr lang="en-US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428CC6E-24F6-48F2-9D0F-C497F1AA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941" y="2160588"/>
            <a:ext cx="582215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8DB1-32D1-4D21-A924-62317A8D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DNA vs. RNA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47838C-FC39-4D2B-8D42-E86F05D4A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82" y="2468237"/>
            <a:ext cx="7280656" cy="4116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78EFD-BA32-405D-A572-87F0F40A1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310" y="461394"/>
            <a:ext cx="4855690" cy="39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B5BA-964D-426C-BA5A-1D3DD2DF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Chromozomy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E339-4883-451C-82E2-406BA4B1E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Somatická (tělní) buňka – dvě kopie </a:t>
            </a:r>
          </a:p>
          <a:p>
            <a:pPr marL="0" indent="0">
              <a:buNone/>
            </a:pPr>
            <a:r>
              <a:rPr lang="cs-CZ" dirty="0"/>
              <a:t>každého chromozomu</a:t>
            </a:r>
          </a:p>
          <a:p>
            <a:r>
              <a:rPr lang="cs-CZ" dirty="0"/>
              <a:t>Gamety – pohlavní buňky – jedna kopie</a:t>
            </a:r>
          </a:p>
          <a:p>
            <a:r>
              <a:rPr lang="cs-CZ" dirty="0"/>
              <a:t>X,Y jako pohlavní chromozomy </a:t>
            </a:r>
          </a:p>
          <a:p>
            <a:r>
              <a:rPr lang="cs-CZ" dirty="0"/>
              <a:t>Každý druh má charakteristickou sadu </a:t>
            </a:r>
          </a:p>
          <a:p>
            <a:pPr marL="0" indent="0">
              <a:buNone/>
            </a:pPr>
            <a:r>
              <a:rPr lang="cs-CZ" dirty="0"/>
              <a:t>Chromozomů: člověk 23 párů, pes 39 párů,</a:t>
            </a:r>
          </a:p>
          <a:p>
            <a:pPr marL="0" indent="0">
              <a:buNone/>
            </a:pPr>
            <a:r>
              <a:rPr lang="cs-CZ" dirty="0"/>
              <a:t>Žížala 18 párů.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E8C35-808B-4B34-85CD-637BCBF75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760" y="0"/>
            <a:ext cx="434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FC10EF-63B7-4DDE-B25F-9DAA854C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7B8740-619E-42BE-9316-F3F0F9AA5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Genom = soubor veškeré genetické informace uložené v DNA</a:t>
            </a:r>
          </a:p>
          <a:p>
            <a:r>
              <a:rPr lang="cs-CZ" dirty="0"/>
              <a:t>Gen – sekvence nukleotidů, která kóduje určitý znak</a:t>
            </a:r>
          </a:p>
          <a:p>
            <a:r>
              <a:rPr lang="cs-CZ" dirty="0"/>
              <a:t>Introny – nekódující sekvence</a:t>
            </a:r>
          </a:p>
          <a:p>
            <a:r>
              <a:rPr lang="cs-CZ" dirty="0"/>
              <a:t>Exony – kódující sekvence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172965-A2F8-4839-9A1F-6270CC3B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09" y="3989564"/>
            <a:ext cx="9280359" cy="269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3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03569-B630-4056-A570-9B4A2ABC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328" y="3648769"/>
            <a:ext cx="4465672" cy="3767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533DB-C40A-4A1A-981B-630DFA44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5DA78-8D72-41D1-8587-C825B432E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Mitochondriální DNA (mtDNA) – cirkulární molekula DNA, několik kopií, sekvenování – přesné pořadí nukleotidů</a:t>
            </a:r>
          </a:p>
          <a:p>
            <a:r>
              <a:rPr lang="cs-CZ" dirty="0"/>
              <a:t>Alozymy – </a:t>
            </a:r>
            <a:r>
              <a:rPr lang="en-US" dirty="0" err="1"/>
              <a:t>en</a:t>
            </a:r>
            <a:r>
              <a:rPr lang="cs-CZ" dirty="0" err="1"/>
              <a:t>zy</a:t>
            </a:r>
            <a:r>
              <a:rPr lang="en-US" dirty="0"/>
              <a:t>m</a:t>
            </a:r>
            <a:r>
              <a:rPr lang="cs-CZ" dirty="0"/>
              <a:t> kódovaný příslušnou alelou</a:t>
            </a:r>
          </a:p>
          <a:p>
            <a:r>
              <a:rPr lang="cs-CZ" dirty="0"/>
              <a:t>RFLP – polymorfismus délky restrikčních fragmentů, sledujeme délku – dle které odvozujeme vlastnosti sekvence/úseku DNA, elektroforéza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DE385C-28C8-467F-BF9B-4C252614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070337"/>
            <a:ext cx="4465673" cy="27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9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9F502-213C-4F8C-956C-2FB6DFD1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4F4A1B-104C-43ED-9599-D4B0DB664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Mikrosatelity – krátké tandemové repetitivní sekvence, napříč celým genomem</a:t>
            </a:r>
          </a:p>
          <a:p>
            <a:r>
              <a:rPr lang="cs-CZ" dirty="0"/>
              <a:t>Y chromozom (savci) – samci, velká mutační rychlost</a:t>
            </a:r>
          </a:p>
          <a:p>
            <a:r>
              <a:rPr lang="cs-CZ" dirty="0"/>
              <a:t>SNP – single </a:t>
            </a:r>
            <a:r>
              <a:rPr lang="cs-CZ" dirty="0" err="1"/>
              <a:t>nucleotide</a:t>
            </a:r>
            <a:r>
              <a:rPr lang="cs-CZ" dirty="0"/>
              <a:t> </a:t>
            </a:r>
            <a:r>
              <a:rPr lang="cs-CZ" dirty="0" err="1"/>
              <a:t>polymorphism</a:t>
            </a:r>
            <a:r>
              <a:rPr lang="cs-CZ" dirty="0"/>
              <a:t> – polymorfismus jednotlivých nukleotidů</a:t>
            </a:r>
            <a:endParaRPr lang="en-US" dirty="0"/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D4142-8F55-46CE-968B-D84C4FC9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69" y="3646747"/>
            <a:ext cx="8049127" cy="239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41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3AB6E-BC65-4B89-9AAF-68B2CA03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Invazivní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5E22-99B8-4479-8833-0B7BCFD6A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Způsobují zvířeti škodu/újmu</a:t>
            </a:r>
          </a:p>
          <a:p>
            <a:r>
              <a:rPr lang="cs-CZ" dirty="0"/>
              <a:t>Tkáň, interní orgány, odstřižení ucha, biopsie, krev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935D4-8779-4253-BDD3-B75548A3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55" y="3197225"/>
            <a:ext cx="74295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0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45D6C-BF09-4A4B-A303-9908535B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Nedestruktivní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D082C6-5998-49A8-B01B-07D636A4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třeba kontakt se zvířetem, ale nevzniká újma</a:t>
            </a:r>
          </a:p>
          <a:p>
            <a:r>
              <a:rPr lang="cs-CZ" dirty="0"/>
              <a:t>Bukální stěr, vytržené chlupy nebo peří, krev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4FF5B-22B9-423C-AC74-393FE287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1" y="1892781"/>
            <a:ext cx="3705727" cy="4284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595C2-F917-4E1A-9C90-9A358A7C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87" y="3004148"/>
            <a:ext cx="5493417" cy="34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4477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TM02900688[[fn=Fazeta]]</Template>
  <TotalTime>1930</TotalTime>
  <Words>1068</Words>
  <Application>Microsoft Office PowerPoint</Application>
  <PresentationFormat>Širokoúhlá obrazovka</PresentationFormat>
  <Paragraphs>143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Fazeta</vt:lpstr>
      <vt:lpstr>Co nám poví DNA: Genetický monitoring zvířat.</vt:lpstr>
      <vt:lpstr>Trochu historie</vt:lpstr>
      <vt:lpstr>DNA vs. RNA</vt:lpstr>
      <vt:lpstr>Chromozomy</vt:lpstr>
      <vt:lpstr>Genom </vt:lpstr>
      <vt:lpstr>Markery</vt:lpstr>
      <vt:lpstr>Markery</vt:lpstr>
      <vt:lpstr>Invazivní</vt:lpstr>
      <vt:lpstr>Nedestruktivní</vt:lpstr>
      <vt:lpstr>Neinvazivní</vt:lpstr>
      <vt:lpstr>Nepřímé</vt:lpstr>
      <vt:lpstr>Extrakce DNA</vt:lpstr>
      <vt:lpstr>Populační genetika</vt:lpstr>
      <vt:lpstr>Genetický monitoring</vt:lpstr>
      <vt:lpstr>Genetický monitoring wombatů chluponosých po dvě desetiletí prokázal, že jedinci mohou žít minimálně 18 let ve stejné noře (Walker et al. 2021)</vt:lpstr>
      <vt:lpstr>Genetický monitoring wombatů chluponosých po dvě desetiletí prokázal, že jedinci mohou žít minimálně 18 let ve stejné noře (Walker et al. 2021)</vt:lpstr>
      <vt:lpstr>Vyhubení a návrat velkých šelem v ČR – Medvěd hnědý</vt:lpstr>
      <vt:lpstr>Vyhubení a návrat velkých šelem v ČR – Rys ostrovid</vt:lpstr>
      <vt:lpstr>Prezentace aplikace PowerPoint</vt:lpstr>
      <vt:lpstr>Vyhubení a návrat velkých šelem v ČR – Vlk obecný</vt:lpstr>
      <vt:lpstr>Vlci v ČR – odkud přišli</vt:lpstr>
      <vt:lpstr>Pohyb vlků</vt:lpstr>
      <vt:lpstr>Vlci v ČR</vt:lpstr>
      <vt:lpstr>Vlci v ČR – význam genetického monitoringu</vt:lpstr>
      <vt:lpstr>Vlci v ČR – význam genetického monitoringu</vt:lpstr>
      <vt:lpstr>Vlci v ČR</vt:lpstr>
      <vt:lpstr>videa</vt:lpstr>
      <vt:lpstr>Děkuji za Váš čas 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Genetický monitoring: co nám poví DNA?</dc:title>
  <dc:creator>Bacova, Alzbeta</dc:creator>
  <cp:lastModifiedBy>alzbetabacova@seznam.cz</cp:lastModifiedBy>
  <cp:revision>38</cp:revision>
  <dcterms:created xsi:type="dcterms:W3CDTF">2021-10-19T10:17:44Z</dcterms:created>
  <dcterms:modified xsi:type="dcterms:W3CDTF">2021-11-23T19:55:13Z</dcterms:modified>
</cp:coreProperties>
</file>