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303" r:id="rId4"/>
    <p:sldId id="259" r:id="rId5"/>
    <p:sldId id="258" r:id="rId6"/>
    <p:sldId id="257" r:id="rId7"/>
    <p:sldId id="260" r:id="rId8"/>
    <p:sldId id="261" r:id="rId9"/>
    <p:sldId id="265" r:id="rId10"/>
    <p:sldId id="263" r:id="rId11"/>
    <p:sldId id="262" r:id="rId12"/>
    <p:sldId id="264" r:id="rId13"/>
    <p:sldId id="266" r:id="rId14"/>
    <p:sldId id="299" r:id="rId15"/>
    <p:sldId id="300" r:id="rId16"/>
    <p:sldId id="267" r:id="rId17"/>
    <p:sldId id="268" r:id="rId18"/>
    <p:sldId id="270" r:id="rId19"/>
    <p:sldId id="269" r:id="rId20"/>
    <p:sldId id="271" r:id="rId21"/>
    <p:sldId id="274" r:id="rId22"/>
    <p:sldId id="275" r:id="rId23"/>
    <p:sldId id="277" r:id="rId24"/>
    <p:sldId id="276" r:id="rId25"/>
    <p:sldId id="272" r:id="rId26"/>
    <p:sldId id="273" r:id="rId27"/>
    <p:sldId id="285" r:id="rId28"/>
    <p:sldId id="286" r:id="rId29"/>
    <p:sldId id="287" r:id="rId30"/>
    <p:sldId id="288" r:id="rId31"/>
    <p:sldId id="278" r:id="rId32"/>
    <p:sldId id="289" r:id="rId33"/>
    <p:sldId id="279" r:id="rId34"/>
    <p:sldId id="281" r:id="rId35"/>
    <p:sldId id="282" r:id="rId36"/>
    <p:sldId id="292" r:id="rId37"/>
    <p:sldId id="297" r:id="rId38"/>
    <p:sldId id="298" r:id="rId39"/>
    <p:sldId id="293" r:id="rId40"/>
    <p:sldId id="294" r:id="rId41"/>
    <p:sldId id="295" r:id="rId42"/>
    <p:sldId id="283" r:id="rId43"/>
    <p:sldId id="290" r:id="rId44"/>
    <p:sldId id="301" r:id="rId45"/>
    <p:sldId id="296" r:id="rId46"/>
    <p:sldId id="291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0066"/>
    <a:srgbClr val="FF0000"/>
    <a:srgbClr val="CC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DB4B-180D-4C16-AC14-6911CD20AF8B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62BD-E54E-4397-84EB-C774EC83E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463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DB4B-180D-4C16-AC14-6911CD20AF8B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62BD-E54E-4397-84EB-C774EC83E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12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DB4B-180D-4C16-AC14-6911CD20AF8B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62BD-E54E-4397-84EB-C774EC83E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28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DB4B-180D-4C16-AC14-6911CD20AF8B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62BD-E54E-4397-84EB-C774EC83E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676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DB4B-180D-4C16-AC14-6911CD20AF8B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62BD-E54E-4397-84EB-C774EC83E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92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DB4B-180D-4C16-AC14-6911CD20AF8B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62BD-E54E-4397-84EB-C774EC83E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209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DB4B-180D-4C16-AC14-6911CD20AF8B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62BD-E54E-4397-84EB-C774EC83E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762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DB4B-180D-4C16-AC14-6911CD20AF8B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62BD-E54E-4397-84EB-C774EC83E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552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DB4B-180D-4C16-AC14-6911CD20AF8B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62BD-E54E-4397-84EB-C774EC83E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46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DB4B-180D-4C16-AC14-6911CD20AF8B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62BD-E54E-4397-84EB-C774EC83E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0875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DB4B-180D-4C16-AC14-6911CD20AF8B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62BD-E54E-4397-84EB-C774EC83E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921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6DB4B-180D-4C16-AC14-6911CD20AF8B}" type="datetimeFigureOut">
              <a:rPr lang="cs-CZ" smtClean="0"/>
              <a:t>06.12.2021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62BD-E54E-4397-84EB-C774EC83EA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794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8.png"/><Relationship Id="rId7" Type="http://schemas.openxmlformats.org/officeDocument/2006/relationships/image" Target="../media/image13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0.png"/><Relationship Id="rId4" Type="http://schemas.openxmlformats.org/officeDocument/2006/relationships/image" Target="../media/image129.png"/><Relationship Id="rId9" Type="http://schemas.openxmlformats.org/officeDocument/2006/relationships/image" Target="../media/image13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Image result for Fl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1" y="4179331"/>
            <a:ext cx="3083987" cy="294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komář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616" y="5440428"/>
            <a:ext cx="2996928" cy="168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770811" y="302512"/>
            <a:ext cx="79422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cs-CZ" sz="8000" b="0" i="0" dirty="0">
                <a:solidFill>
                  <a:srgbClr val="323130"/>
                </a:solidFill>
                <a:effectLst/>
                <a:latin typeface="Segoe UI Web (East European)"/>
              </a:rPr>
              <a:t>Upíři mezi námi</a:t>
            </a:r>
          </a:p>
          <a:p>
            <a:pPr algn="r" fontAlgn="base"/>
            <a:r>
              <a:rPr lang="cs-CZ" sz="3000" dirty="0">
                <a:solidFill>
                  <a:srgbClr val="323130"/>
                </a:solidFill>
                <a:latin typeface="Segoe UI Web (East European)"/>
              </a:rPr>
              <a:t>Krev sající parazité od rovníku k pólům</a:t>
            </a:r>
            <a:endParaRPr lang="cs-CZ" sz="3000" b="0" i="0" dirty="0">
              <a:solidFill>
                <a:srgbClr val="323130"/>
              </a:solidFill>
              <a:effectLst/>
              <a:latin typeface="Segoe UI Web (East European)"/>
            </a:endParaRPr>
          </a:p>
          <a:p>
            <a:pPr algn="r" fontAlgn="base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031042" y="2769330"/>
            <a:ext cx="46819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4000" dirty="0"/>
              <a:t>RNDr. Jiří Černý, Ph.D.</a:t>
            </a:r>
          </a:p>
          <a:p>
            <a:pPr algn="r"/>
            <a:r>
              <a:rPr lang="cs-CZ" sz="2000" dirty="0"/>
              <a:t>Fakulta tropického zemědělství</a:t>
            </a:r>
          </a:p>
          <a:p>
            <a:pPr algn="r"/>
            <a:r>
              <a:rPr lang="cs-CZ" sz="2000" dirty="0"/>
              <a:t>Česká zemědělská univerzita</a:t>
            </a:r>
          </a:p>
        </p:txBody>
      </p:sp>
      <p:pic>
        <p:nvPicPr>
          <p:cNvPr id="1026" name="Picture 2" descr="Image result for upí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987040" cy="18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píř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40" y="4792449"/>
            <a:ext cx="3108960" cy="20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upíř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544" y="4792449"/>
            <a:ext cx="3081495" cy="20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ijavi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724" y="3186221"/>
            <a:ext cx="2941048" cy="2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kissing bug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0" y="1759084"/>
            <a:ext cx="3449141" cy="258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9866" y="3311407"/>
            <a:ext cx="2240728" cy="2203132"/>
          </a:xfrm>
          <a:prstGeom prst="rect">
            <a:avLst/>
          </a:prstGeom>
        </p:spPr>
      </p:pic>
      <p:pic>
        <p:nvPicPr>
          <p:cNvPr id="1040" name="Picture 16" descr="Image result for Cimex lectulariu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141" y="2152096"/>
            <a:ext cx="20955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2498170" y="472680"/>
            <a:ext cx="2207420" cy="1262063"/>
          </a:xfrm>
          <a:prstGeom prst="rect">
            <a:avLst/>
          </a:prstGeom>
        </p:spPr>
      </p:pic>
      <p:grpSp>
        <p:nvGrpSpPr>
          <p:cNvPr id="14" name="Skupina 13"/>
          <p:cNvGrpSpPr/>
          <p:nvPr/>
        </p:nvGrpSpPr>
        <p:grpSpPr>
          <a:xfrm>
            <a:off x="5799909" y="2121246"/>
            <a:ext cx="6392093" cy="632219"/>
            <a:chOff x="5799909" y="2121246"/>
            <a:chExt cx="6392093" cy="632219"/>
          </a:xfrm>
        </p:grpSpPr>
        <p:cxnSp>
          <p:nvCxnSpPr>
            <p:cNvPr id="9" name="Přímá spojnice 8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bdélník 12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bdélník 24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27" name="Obdélník 26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bdélník 29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bdélník 27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Obdélník 31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bdélník 32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Obdélník 33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35" name="Obdélník 34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Obdélník 35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bdélník 36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Obdélník 37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0" name="Skupina 39"/>
          <p:cNvGrpSpPr/>
          <p:nvPr/>
        </p:nvGrpSpPr>
        <p:grpSpPr>
          <a:xfrm flipV="1">
            <a:off x="7995962" y="4044368"/>
            <a:ext cx="4193179" cy="465787"/>
            <a:chOff x="5799909" y="2121246"/>
            <a:chExt cx="6392093" cy="632219"/>
          </a:xfrm>
        </p:grpSpPr>
        <p:cxnSp>
          <p:nvCxnSpPr>
            <p:cNvPr id="41" name="Přímá spojnice 40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bdélník 41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Obdélník 42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4" name="Obdélník 43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Obdélník 45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Obdélník 46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48" name="Obdélník 47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Obdélník 48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Obdélník 49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Obdélník 50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Obdélník 51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Obdélník 52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Obdélník 54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56" name="Obdélník 55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Obdélník 56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Obdélník 57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Obdélník 58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2665" y="3365994"/>
            <a:ext cx="33337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18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94617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b="0" i="0" dirty="0" err="1">
                <a:solidFill>
                  <a:srgbClr val="323130"/>
                </a:solidFill>
                <a:effectLst/>
                <a:latin typeface="Segoe UI Web (East European)"/>
              </a:rPr>
              <a:t>Hematofágní</a:t>
            </a:r>
            <a:r>
              <a:rPr lang="cs-CZ" sz="4000" b="0" i="0" dirty="0">
                <a:solidFill>
                  <a:srgbClr val="323130"/>
                </a:solidFill>
                <a:effectLst/>
                <a:latin typeface="Segoe UI Web (East European)"/>
              </a:rPr>
              <a:t>/</a:t>
            </a:r>
            <a:r>
              <a:rPr lang="cs-CZ" sz="4000" b="0" i="0" dirty="0" err="1">
                <a:solidFill>
                  <a:srgbClr val="323130"/>
                </a:solidFill>
                <a:effectLst/>
                <a:latin typeface="Segoe UI Web (East European)"/>
              </a:rPr>
              <a:t>sanguivorní</a:t>
            </a:r>
            <a:r>
              <a:rPr lang="cs-CZ" sz="4000" b="0" i="0" dirty="0">
                <a:solidFill>
                  <a:srgbClr val="323130"/>
                </a:solidFill>
                <a:effectLst/>
                <a:latin typeface="Segoe UI Web (East European)"/>
              </a:rPr>
              <a:t> živočichové</a:t>
            </a:r>
            <a:endParaRPr lang="cs-CZ" dirty="0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34" y="1272717"/>
            <a:ext cx="5496358" cy="5378157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585" y="1270692"/>
            <a:ext cx="3695700" cy="3390900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9675285" y="1744573"/>
            <a:ext cx="146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thelmofág</a:t>
            </a:r>
            <a:endParaRPr lang="cs-CZ" sz="2400" dirty="0"/>
          </a:p>
        </p:txBody>
      </p:sp>
      <p:pic>
        <p:nvPicPr>
          <p:cNvPr id="8196" name="Picture 4" descr="Image result for komá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85" y="4661592"/>
            <a:ext cx="4304957" cy="280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10438667" y="5006172"/>
            <a:ext cx="1395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solenofág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2545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The image is of a display, featuring a vampire bat drinking blood from a pig. Both the creatures are taxidermy specimen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473" y="1449310"/>
            <a:ext cx="4632035" cy="503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b="0" i="0" dirty="0" err="1">
                <a:solidFill>
                  <a:srgbClr val="323130"/>
                </a:solidFill>
                <a:effectLst/>
                <a:latin typeface="Segoe UI Web (East European)"/>
              </a:rPr>
              <a:t>Vampíři</a:t>
            </a:r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 (</a:t>
            </a:r>
            <a:r>
              <a:rPr lang="cs-CZ" sz="4000" i="1" dirty="0" err="1">
                <a:solidFill>
                  <a:srgbClr val="323130"/>
                </a:solidFill>
                <a:latin typeface="Segoe UI Web (East European)"/>
              </a:rPr>
              <a:t>Desmodontinae</a:t>
            </a:r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)</a:t>
            </a:r>
            <a:endParaRPr lang="cs-CZ" dirty="0"/>
          </a:p>
        </p:txBody>
      </p:sp>
      <p:pic>
        <p:nvPicPr>
          <p:cNvPr id="5122" name="Picture 2" descr="The image depicts the common vampire bat (i.e. Desmodus rotundus) hanging from a cave wall and staring at the camer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4" y="1447119"/>
            <a:ext cx="5291709" cy="503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image depicts a vampire bat skeleton, with particular visual emphasis on the skull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438" y="572810"/>
            <a:ext cx="3379917" cy="253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671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Další </a:t>
            </a:r>
            <a:r>
              <a:rPr lang="cs-CZ" sz="4000" dirty="0" err="1">
                <a:solidFill>
                  <a:srgbClr val="323130"/>
                </a:solidFill>
                <a:latin typeface="Segoe UI Web (East European)"/>
              </a:rPr>
              <a:t>h</a:t>
            </a:r>
            <a:r>
              <a:rPr lang="cs-CZ" sz="4000" b="0" i="0" dirty="0" err="1">
                <a:solidFill>
                  <a:srgbClr val="323130"/>
                </a:solidFill>
                <a:effectLst/>
                <a:latin typeface="Segoe UI Web (East European)"/>
              </a:rPr>
              <a:t>ematofágní</a:t>
            </a:r>
            <a:r>
              <a:rPr lang="cs-CZ" sz="4000" b="0" i="0" dirty="0">
                <a:solidFill>
                  <a:srgbClr val="323130"/>
                </a:solidFill>
                <a:effectLst/>
                <a:latin typeface="Segoe UI Web (East European)"/>
              </a:rPr>
              <a:t> obratlovci</a:t>
            </a:r>
            <a:endParaRPr lang="cs-CZ" dirty="0"/>
          </a:p>
        </p:txBody>
      </p:sp>
      <p:pic>
        <p:nvPicPr>
          <p:cNvPr id="10242" name="Picture 2" descr="Tristan Thrush on Nightingale is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1" y="1837301"/>
            <a:ext cx="3607153" cy="241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délník 22"/>
          <p:cNvSpPr/>
          <p:nvPr/>
        </p:nvSpPr>
        <p:spPr>
          <a:xfrm>
            <a:off x="736609" y="1485671"/>
            <a:ext cx="3074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222222"/>
                </a:solidFill>
              </a:rPr>
              <a:t>Tristan </a:t>
            </a:r>
            <a:r>
              <a:rPr lang="cs-CZ" dirty="0" err="1">
                <a:solidFill>
                  <a:srgbClr val="222222"/>
                </a:solidFill>
              </a:rPr>
              <a:t>thrush</a:t>
            </a:r>
            <a:r>
              <a:rPr lang="cs-CZ" dirty="0">
                <a:solidFill>
                  <a:srgbClr val="222222"/>
                </a:solidFill>
              </a:rPr>
              <a:t> (</a:t>
            </a:r>
            <a:r>
              <a:rPr lang="cs-CZ" i="1" dirty="0" err="1">
                <a:solidFill>
                  <a:srgbClr val="222222"/>
                </a:solidFill>
              </a:rPr>
              <a:t>Turdus</a:t>
            </a:r>
            <a:r>
              <a:rPr lang="cs-CZ" i="1" dirty="0">
                <a:solidFill>
                  <a:srgbClr val="222222"/>
                </a:solidFill>
              </a:rPr>
              <a:t> eremita</a:t>
            </a:r>
            <a:r>
              <a:rPr lang="cs-CZ" dirty="0">
                <a:solidFill>
                  <a:srgbClr val="222222"/>
                </a:solidFill>
              </a:rPr>
              <a:t>)</a:t>
            </a:r>
            <a:endParaRPr lang="cs-CZ" dirty="0"/>
          </a:p>
        </p:txBody>
      </p:sp>
      <p:sp>
        <p:nvSpPr>
          <p:cNvPr id="24" name="Obdélník 23"/>
          <p:cNvSpPr/>
          <p:nvPr/>
        </p:nvSpPr>
        <p:spPr>
          <a:xfrm>
            <a:off x="596957" y="6400263"/>
            <a:ext cx="4712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</a:rPr>
              <a:t>vampire ground finch (</a:t>
            </a:r>
            <a:r>
              <a:rPr lang="en-US" i="1" dirty="0" err="1">
                <a:solidFill>
                  <a:srgbClr val="222222"/>
                </a:solidFill>
              </a:rPr>
              <a:t>Geospiza</a:t>
            </a:r>
            <a:r>
              <a:rPr lang="en-US" i="1" dirty="0">
                <a:solidFill>
                  <a:srgbClr val="222222"/>
                </a:solidFill>
              </a:rPr>
              <a:t> </a:t>
            </a:r>
            <a:r>
              <a:rPr lang="en-US" i="1" dirty="0" err="1">
                <a:solidFill>
                  <a:srgbClr val="222222"/>
                </a:solidFill>
              </a:rPr>
              <a:t>septentrionalis</a:t>
            </a:r>
            <a:r>
              <a:rPr lang="en-US" dirty="0">
                <a:solidFill>
                  <a:srgbClr val="222222"/>
                </a:solidFill>
              </a:rPr>
              <a:t>) </a:t>
            </a:r>
            <a:endParaRPr lang="cs-CZ" dirty="0"/>
          </a:p>
        </p:txBody>
      </p:sp>
      <p:pic>
        <p:nvPicPr>
          <p:cNvPr id="10244" name="Picture 4" descr="Vampire finch (422909040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9" y="3518484"/>
            <a:ext cx="4382955" cy="291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5394741" y="1187892"/>
            <a:ext cx="300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klubáci</a:t>
            </a:r>
            <a:r>
              <a:rPr lang="cs-CZ" dirty="0"/>
              <a:t> (</a:t>
            </a:r>
            <a:r>
              <a:rPr lang="cs-CZ" dirty="0" err="1"/>
              <a:t>oxpeckers</a:t>
            </a:r>
            <a:r>
              <a:rPr lang="cs-CZ" dirty="0"/>
              <a:t>, </a:t>
            </a:r>
            <a:r>
              <a:rPr lang="cs-CZ" i="1" dirty="0" err="1"/>
              <a:t>Buphagus</a:t>
            </a:r>
            <a:r>
              <a:rPr lang="cs-CZ" dirty="0"/>
              <a:t>)</a:t>
            </a:r>
          </a:p>
        </p:txBody>
      </p:sp>
      <p:pic>
        <p:nvPicPr>
          <p:cNvPr id="10246" name="Picture 6" descr="Yellow-billed oxpeckers (Buphagus africanus africanus) on zeb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528" y="1619917"/>
            <a:ext cx="5306913" cy="353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bdélník 25"/>
          <p:cNvSpPr/>
          <p:nvPr/>
        </p:nvSpPr>
        <p:spPr>
          <a:xfrm>
            <a:off x="8419364" y="6247798"/>
            <a:ext cx="359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00"/>
                </a:solidFill>
              </a:rPr>
              <a:t>Vandélie</a:t>
            </a:r>
            <a:r>
              <a:rPr lang="cs-CZ" dirty="0">
                <a:solidFill>
                  <a:srgbClr val="000000"/>
                </a:solidFill>
              </a:rPr>
              <a:t> obecná (</a:t>
            </a:r>
            <a:r>
              <a:rPr lang="cs-CZ" i="1" dirty="0" err="1"/>
              <a:t>Vandellia</a:t>
            </a:r>
            <a:r>
              <a:rPr lang="cs-CZ" i="1" dirty="0"/>
              <a:t> </a:t>
            </a:r>
            <a:r>
              <a:rPr lang="cs-CZ" i="1" dirty="0" err="1"/>
              <a:t>cirrhosa</a:t>
            </a:r>
            <a:r>
              <a:rPr lang="cs-CZ" dirty="0">
                <a:solidFill>
                  <a:srgbClr val="000000"/>
                </a:solidFill>
              </a:rPr>
              <a:t>)</a:t>
            </a:r>
            <a:endParaRPr lang="cs-CZ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0248" name="Picture 8" descr="Image result for vandellia cirrho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363" y="3637935"/>
            <a:ext cx="3813497" cy="26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467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b="0" i="0" dirty="0">
                <a:solidFill>
                  <a:srgbClr val="323130"/>
                </a:solidFill>
                <a:effectLst/>
                <a:latin typeface="Segoe UI Web (East European)"/>
              </a:rPr>
              <a:t>Nejvražednější zvíře na světě?</a:t>
            </a:r>
            <a:endParaRPr lang="cs-CZ" dirty="0"/>
          </a:p>
        </p:txBody>
      </p:sp>
      <p:pic>
        <p:nvPicPr>
          <p:cNvPr id="11266" name="Picture 2" descr="Image result for anopheles gambi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294" y="1349533"/>
            <a:ext cx="8098357" cy="472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3685215" y="6098211"/>
            <a:ext cx="4829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komár (moskyt) </a:t>
            </a:r>
            <a:r>
              <a:rPr lang="cs-CZ" sz="2400" i="1" dirty="0" err="1"/>
              <a:t>Anopheles</a:t>
            </a:r>
            <a:r>
              <a:rPr lang="cs-CZ" sz="2400" i="1" dirty="0"/>
              <a:t> </a:t>
            </a:r>
            <a:r>
              <a:rPr lang="cs-CZ" sz="2400" i="1" dirty="0" err="1"/>
              <a:t>gambiae</a:t>
            </a: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26338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Malárie (</a:t>
            </a:r>
            <a:r>
              <a:rPr lang="cs-CZ" sz="4000" i="1" dirty="0" err="1">
                <a:solidFill>
                  <a:srgbClr val="323130"/>
                </a:solidFill>
                <a:latin typeface="Segoe UI Web (East European)"/>
              </a:rPr>
              <a:t>Plasmodium</a:t>
            </a:r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)</a:t>
            </a:r>
            <a:endParaRPr lang="cs-CZ" dirty="0"/>
          </a:p>
        </p:txBody>
      </p:sp>
      <p:pic>
        <p:nvPicPr>
          <p:cNvPr id="23" name="Picture 2" descr="https://upload.wikimedia.org/wikipedia/commons/d/d5/Malaria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85" y="3293780"/>
            <a:ext cx="8541006" cy="37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353961" y="1228749"/>
            <a:ext cx="1157678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jedna z nejnebezpečnějších nemocí na světě – 3 000 000 lidí ročně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4 lidi napadající druhy </a:t>
            </a:r>
            <a:r>
              <a:rPr lang="cs-CZ" sz="2400" dirty="0" err="1"/>
              <a:t>plasmodií</a:t>
            </a:r>
            <a:r>
              <a:rPr lang="cs-CZ" sz="2400" dirty="0"/>
              <a:t> – </a:t>
            </a:r>
            <a:r>
              <a:rPr lang="pt-BR" sz="2400" i="1" dirty="0"/>
              <a:t>P. falciparum, P. vivax</a:t>
            </a:r>
            <a:r>
              <a:rPr lang="cs-CZ" sz="2400" i="1" dirty="0"/>
              <a:t>, </a:t>
            </a:r>
            <a:r>
              <a:rPr lang="pt-BR" sz="2400" i="1" dirty="0"/>
              <a:t>P. </a:t>
            </a:r>
            <a:r>
              <a:rPr lang="cs-CZ" sz="2400" i="1" dirty="0"/>
              <a:t>o</a:t>
            </a:r>
            <a:r>
              <a:rPr lang="pt-BR" sz="2400" i="1" dirty="0"/>
              <a:t>vale</a:t>
            </a:r>
            <a:r>
              <a:rPr lang="cs-CZ" sz="2400" i="1" dirty="0"/>
              <a:t> a </a:t>
            </a:r>
            <a:r>
              <a:rPr lang="pt-BR" sz="2400" i="1" dirty="0"/>
              <a:t>P. malariae</a:t>
            </a:r>
            <a:endParaRPr lang="cs-CZ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inkubační doba 8 - 25 dní, návratné horečky každých 36-72 hodin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léčba původně </a:t>
            </a:r>
            <a:r>
              <a:rPr lang="cs-CZ" sz="2400" dirty="0" err="1"/>
              <a:t>chininen</a:t>
            </a:r>
            <a:r>
              <a:rPr lang="cs-CZ" sz="2400" dirty="0"/>
              <a:t>, nově </a:t>
            </a:r>
            <a:r>
              <a:rPr lang="cs-CZ" sz="2400" dirty="0" err="1"/>
              <a:t>artemisinin</a:t>
            </a:r>
            <a:r>
              <a:rPr lang="cs-CZ" sz="2400" dirty="0"/>
              <a:t> (NC 2015 – Tu </a:t>
            </a:r>
            <a:r>
              <a:rPr lang="cs-CZ" sz="2400" dirty="0" err="1"/>
              <a:t>Youyou</a:t>
            </a:r>
            <a:r>
              <a:rPr lang="cs-CZ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NC 1907 - Charles Louis </a:t>
            </a:r>
            <a:r>
              <a:rPr lang="cs-CZ" sz="2400" dirty="0" err="1"/>
              <a:t>Alphonse</a:t>
            </a:r>
            <a:r>
              <a:rPr lang="cs-CZ" sz="2400" dirty="0"/>
              <a:t> </a:t>
            </a:r>
            <a:r>
              <a:rPr lang="cs-CZ" sz="2400" dirty="0" err="1"/>
              <a:t>Laveran</a:t>
            </a:r>
            <a:r>
              <a:rPr lang="cs-CZ" sz="2400" dirty="0"/>
              <a:t> objev </a:t>
            </a:r>
            <a:r>
              <a:rPr lang="cs-CZ" sz="2400" dirty="0" err="1"/>
              <a:t>plasmodií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NC 1927 - Julius Wagner-</a:t>
            </a:r>
            <a:r>
              <a:rPr lang="cs-CZ" sz="2400" dirty="0" err="1"/>
              <a:t>Jauregg</a:t>
            </a:r>
            <a:r>
              <a:rPr lang="cs-CZ" sz="2400" dirty="0"/>
              <a:t> – léčba </a:t>
            </a:r>
            <a:r>
              <a:rPr lang="cs-CZ" sz="2400" i="1" dirty="0"/>
              <a:t>Treponema </a:t>
            </a:r>
            <a:r>
              <a:rPr lang="cs-CZ" sz="2400" i="1" dirty="0" err="1"/>
              <a:t>pallidum</a:t>
            </a:r>
            <a:r>
              <a:rPr lang="cs-CZ" sz="2400" dirty="0"/>
              <a:t> pomocí infekce </a:t>
            </a:r>
            <a:r>
              <a:rPr lang="cs-CZ" sz="2400" i="1" dirty="0"/>
              <a:t>P. </a:t>
            </a:r>
            <a:r>
              <a:rPr lang="cs-CZ" sz="2400" i="1" dirty="0" err="1"/>
              <a:t>knowlesi</a:t>
            </a:r>
            <a:r>
              <a:rPr lang="cs-CZ" sz="2400" i="1" dirty="0"/>
              <a:t> </a:t>
            </a: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1612" y="0"/>
            <a:ext cx="1827786" cy="2982550"/>
          </a:xfrm>
          <a:prstGeom prst="rect">
            <a:avLst/>
          </a:prstGeom>
        </p:spPr>
      </p:pic>
      <p:pic>
        <p:nvPicPr>
          <p:cNvPr id="2050" name="Picture 2" descr="Image result for plasmo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909" y="3507872"/>
            <a:ext cx="4425472" cy="333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041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9505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Tropické komáry přenášené nemoci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353961" y="1228749"/>
            <a:ext cx="6843252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horečka Dengue, žlutá zimnice, </a:t>
            </a:r>
            <a:r>
              <a:rPr lang="cs-CZ" sz="2400" dirty="0" err="1"/>
              <a:t>Západonilská</a:t>
            </a:r>
            <a:r>
              <a:rPr lang="cs-CZ" sz="2400" dirty="0"/>
              <a:t> horečka, </a:t>
            </a:r>
            <a:r>
              <a:rPr lang="cs-CZ" sz="2400" dirty="0" err="1"/>
              <a:t>Chikungunya</a:t>
            </a:r>
            <a:r>
              <a:rPr lang="cs-CZ" sz="2400" dirty="0"/>
              <a:t>, Zika, Japonská </a:t>
            </a:r>
            <a:r>
              <a:rPr lang="cs-CZ" sz="2400" dirty="0" err="1"/>
              <a:t>ence</a:t>
            </a:r>
            <a:r>
              <a:rPr lang="cs-CZ" sz="2400" dirty="0"/>
              <a:t>., Krymsko-Konžská hemoragická horečka…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arboviry = (</a:t>
            </a:r>
            <a:r>
              <a:rPr lang="cs-CZ" sz="2400" dirty="0" err="1"/>
              <a:t>arthropod</a:t>
            </a:r>
            <a:r>
              <a:rPr lang="cs-CZ" sz="2400" dirty="0"/>
              <a:t> </a:t>
            </a:r>
            <a:r>
              <a:rPr lang="cs-CZ" sz="2400" dirty="0" err="1"/>
              <a:t>borne</a:t>
            </a:r>
            <a:r>
              <a:rPr lang="cs-CZ" sz="2400" dirty="0"/>
              <a:t> </a:t>
            </a:r>
            <a:r>
              <a:rPr lang="cs-CZ" sz="2400" dirty="0" err="1"/>
              <a:t>viruses</a:t>
            </a:r>
            <a:r>
              <a:rPr lang="cs-CZ" sz="2400" dirty="0"/>
              <a:t>) = členovci přenášení viry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cca 1 000 000 infekcí ročně, cca 100 000 úmrtí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očkování - žlutá zimnice, Japonská encefalitida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ostatní jen symptomatická léčba</a:t>
            </a:r>
          </a:p>
        </p:txBody>
      </p:sp>
      <p:pic>
        <p:nvPicPr>
          <p:cNvPr id="1028" name="Picture 4" descr="Image result for flavivirus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65" y="1082698"/>
            <a:ext cx="5362575" cy="55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yellow fe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845" y="4241857"/>
            <a:ext cx="5027936" cy="282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yellow fe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765" y="4241857"/>
            <a:ext cx="3945039" cy="263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771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Komáři (</a:t>
            </a:r>
            <a:r>
              <a:rPr lang="cs-CZ" sz="4000" i="1" dirty="0" err="1">
                <a:solidFill>
                  <a:srgbClr val="323130"/>
                </a:solidFill>
                <a:latin typeface="Segoe UI Web (East European)"/>
              </a:rPr>
              <a:t>Culicidae</a:t>
            </a:r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)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53961" y="1759974"/>
            <a:ext cx="982454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2 podčeledi (</a:t>
            </a:r>
            <a:r>
              <a:rPr lang="cs-CZ" sz="2400" dirty="0" err="1"/>
              <a:t>Anophelinae</a:t>
            </a:r>
            <a:r>
              <a:rPr lang="cs-CZ" sz="2400" dirty="0"/>
              <a:t>, </a:t>
            </a:r>
            <a:r>
              <a:rPr lang="cs-CZ" sz="2400" dirty="0" err="1"/>
              <a:t>Culicinae</a:t>
            </a:r>
            <a:r>
              <a:rPr lang="cs-CZ" sz="2400" dirty="0"/>
              <a:t>), 41 rodů (vč. </a:t>
            </a:r>
            <a:r>
              <a:rPr lang="cs-CZ" sz="2400" i="1" dirty="0" err="1"/>
              <a:t>Culex</a:t>
            </a:r>
            <a:r>
              <a:rPr lang="cs-CZ" sz="2400" i="1" dirty="0"/>
              <a:t>, </a:t>
            </a:r>
            <a:r>
              <a:rPr lang="cs-CZ" sz="2400" i="1" dirty="0" err="1"/>
              <a:t>Aedes</a:t>
            </a:r>
            <a:r>
              <a:rPr lang="cs-CZ" sz="2400" i="1" dirty="0"/>
              <a:t>, </a:t>
            </a:r>
            <a:r>
              <a:rPr lang="cs-CZ" sz="2400" i="1" dirty="0" err="1"/>
              <a:t>Anopheles</a:t>
            </a:r>
            <a:r>
              <a:rPr lang="cs-CZ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všechny kontinenty s výjimkou Antarktidy (až 80°s.š.)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na Zemi  už 170 mil.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larvy a kukly žijí ve vodě – </a:t>
            </a:r>
            <a:r>
              <a:rPr lang="cs-CZ" sz="2400" dirty="0" err="1"/>
              <a:t>filtrátoři</a:t>
            </a:r>
            <a:r>
              <a:rPr lang="cs-CZ" sz="2400" dirty="0"/>
              <a:t>, predátoři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aktivní většinou v noci (ne </a:t>
            </a:r>
            <a:r>
              <a:rPr lang="cs-CZ" sz="2400" i="1" dirty="0" err="1"/>
              <a:t>Aedes</a:t>
            </a:r>
            <a:r>
              <a:rPr lang="cs-CZ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krev sají jen samice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alergické reakce (až anafylaktický šok), patogeny (</a:t>
            </a:r>
            <a:r>
              <a:rPr lang="cs-CZ" sz="2400" dirty="0" err="1"/>
              <a:t>plasmodium</a:t>
            </a:r>
            <a:r>
              <a:rPr lang="cs-CZ" sz="2400" dirty="0"/>
              <a:t>,  arboviry)</a:t>
            </a:r>
          </a:p>
        </p:txBody>
      </p:sp>
      <p:pic>
        <p:nvPicPr>
          <p:cNvPr id="13314" name="Picture 2" descr="https://upload.wikimedia.org/wikipedia/commons/thumb/4/46/Mosquito_in_amber.jpg/220px-Mosquito_in_am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81" y="4397388"/>
            <a:ext cx="4164111" cy="246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komár životní cykl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350" y="4390971"/>
            <a:ext cx="3173027" cy="246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upload.wikimedia.org/wikipedia/commons/thumb/2/2c/Chironius_scurrulus_%28Yasuni%29_%28cropped%29_with_mosquitoes.jpg/220px-Chironius_scurrulus_%28Yasuni%29_%28cropped%29_with_mosquito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595" y="2274053"/>
            <a:ext cx="2246426" cy="212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Image result for mosquito feeding on caterpill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970" y="4390971"/>
            <a:ext cx="3917030" cy="29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402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5" name="Přímá spojnice 4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bdélník 5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2290" name="Picture 2" descr="Image result for sabeth mosqui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652" y="885815"/>
            <a:ext cx="4868709" cy="519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gilwizen.com/wp-content/uploads/2015/01/Psorophora-fema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1" y="1696064"/>
            <a:ext cx="6570409" cy="438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délník 23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Krásní komáři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2062229" y="6065858"/>
            <a:ext cx="3144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2D2D2D"/>
                </a:solidFill>
              </a:rPr>
              <a:t>komár rodu </a:t>
            </a:r>
            <a:r>
              <a:rPr lang="cs-CZ" sz="2400" i="1" dirty="0" err="1">
                <a:solidFill>
                  <a:srgbClr val="2D2D2D"/>
                </a:solidFill>
              </a:rPr>
              <a:t>Psorophora</a:t>
            </a:r>
            <a:endParaRPr lang="cs-CZ" sz="2400" dirty="0"/>
          </a:p>
        </p:txBody>
      </p:sp>
      <p:sp>
        <p:nvSpPr>
          <p:cNvPr id="26" name="Obdélník 25"/>
          <p:cNvSpPr/>
          <p:nvPr/>
        </p:nvSpPr>
        <p:spPr>
          <a:xfrm>
            <a:off x="8095711" y="6063029"/>
            <a:ext cx="2565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2D2D2D"/>
                </a:solidFill>
              </a:rPr>
              <a:t>komár rodu </a:t>
            </a:r>
            <a:r>
              <a:rPr lang="cs-CZ" sz="2400" i="1" dirty="0" err="1">
                <a:solidFill>
                  <a:srgbClr val="2D2D2D"/>
                </a:solidFill>
              </a:rPr>
              <a:t>Sabeth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27756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Komáři v ČR</a:t>
            </a:r>
            <a:endParaRPr lang="cs-CZ" dirty="0"/>
          </a:p>
        </p:txBody>
      </p:sp>
      <p:pic>
        <p:nvPicPr>
          <p:cNvPr id="15364" name="Picture 4" descr="Image result for culex pipi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9" y="2854887"/>
            <a:ext cx="4075587" cy="342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délník 23"/>
          <p:cNvSpPr/>
          <p:nvPr/>
        </p:nvSpPr>
        <p:spPr>
          <a:xfrm>
            <a:off x="433582" y="6048156"/>
            <a:ext cx="3928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222222"/>
                </a:solidFill>
              </a:rPr>
              <a:t>Komár pisklavý (</a:t>
            </a:r>
            <a:r>
              <a:rPr lang="cs-CZ" sz="2400" i="1" dirty="0" err="1">
                <a:solidFill>
                  <a:srgbClr val="222222"/>
                </a:solidFill>
              </a:rPr>
              <a:t>Culex</a:t>
            </a:r>
            <a:r>
              <a:rPr lang="cs-CZ" sz="2400" i="1" dirty="0">
                <a:solidFill>
                  <a:srgbClr val="222222"/>
                </a:solidFill>
              </a:rPr>
              <a:t> </a:t>
            </a:r>
            <a:r>
              <a:rPr lang="cs-CZ" sz="2400" i="1" dirty="0" err="1">
                <a:solidFill>
                  <a:srgbClr val="222222"/>
                </a:solidFill>
              </a:rPr>
              <a:t>pipiens</a:t>
            </a:r>
            <a:r>
              <a:rPr lang="cs-CZ" sz="2400" dirty="0">
                <a:solidFill>
                  <a:srgbClr val="222222"/>
                </a:solidFill>
              </a:rPr>
              <a:t>)</a:t>
            </a:r>
            <a:endParaRPr lang="cs-CZ" sz="2400" dirty="0"/>
          </a:p>
        </p:txBody>
      </p:sp>
      <p:sp>
        <p:nvSpPr>
          <p:cNvPr id="25" name="Obdélník 24"/>
          <p:cNvSpPr/>
          <p:nvPr/>
        </p:nvSpPr>
        <p:spPr>
          <a:xfrm>
            <a:off x="4490140" y="6026863"/>
            <a:ext cx="4025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Komár obecný (</a:t>
            </a:r>
            <a:r>
              <a:rPr lang="cs-CZ" sz="2400" i="1" dirty="0" err="1"/>
              <a:t>Aedes</a:t>
            </a:r>
            <a:r>
              <a:rPr lang="cs-CZ" sz="2400" i="1" dirty="0"/>
              <a:t> </a:t>
            </a:r>
            <a:r>
              <a:rPr lang="cs-CZ" sz="2400" i="1" dirty="0" err="1"/>
              <a:t>cantans</a:t>
            </a:r>
            <a:r>
              <a:rPr lang="cs-CZ" sz="2400" i="1" dirty="0"/>
              <a:t>)</a:t>
            </a:r>
            <a:endParaRPr lang="cs-CZ" sz="2400" dirty="0"/>
          </a:p>
        </p:txBody>
      </p:sp>
      <p:sp>
        <p:nvSpPr>
          <p:cNvPr id="27" name="Obdélník 26"/>
          <p:cNvSpPr/>
          <p:nvPr/>
        </p:nvSpPr>
        <p:spPr>
          <a:xfrm>
            <a:off x="8738510" y="6008833"/>
            <a:ext cx="31883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dirty="0"/>
              <a:t>Komár útočný/kalamitní</a:t>
            </a:r>
          </a:p>
          <a:p>
            <a:pPr algn="ctr"/>
            <a:r>
              <a:rPr lang="cs-CZ" sz="2400" dirty="0"/>
              <a:t>(</a:t>
            </a:r>
            <a:r>
              <a:rPr lang="cs-CZ" sz="2400" i="1" dirty="0" err="1"/>
              <a:t>Aedes</a:t>
            </a:r>
            <a:r>
              <a:rPr lang="cs-CZ" sz="2400" i="1" dirty="0"/>
              <a:t> </a:t>
            </a:r>
            <a:r>
              <a:rPr lang="cs-CZ" sz="2400" i="1" dirty="0" err="1"/>
              <a:t>vexans</a:t>
            </a:r>
            <a:r>
              <a:rPr lang="cs-CZ" sz="2400" i="1" dirty="0"/>
              <a:t>)</a:t>
            </a:r>
            <a:endParaRPr lang="cs-CZ" sz="2400" dirty="0"/>
          </a:p>
        </p:txBody>
      </p:sp>
      <p:sp>
        <p:nvSpPr>
          <p:cNvPr id="26" name="Obdélník 25"/>
          <p:cNvSpPr/>
          <p:nvPr/>
        </p:nvSpPr>
        <p:spPr>
          <a:xfrm>
            <a:off x="213494" y="1237430"/>
            <a:ext cx="437190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22222"/>
                </a:solidFill>
              </a:rPr>
              <a:t>40–50 druhů komárů ze 6 rodů</a:t>
            </a:r>
            <a:endParaRPr lang="cs-CZ" sz="2400" dirty="0"/>
          </a:p>
        </p:txBody>
      </p:sp>
      <p:pic>
        <p:nvPicPr>
          <p:cNvPr id="15366" name="Picture 6" descr="Image result for Aedes cant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91" y="2092075"/>
            <a:ext cx="3934788" cy="393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Image result for aedes vex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399" y="2251592"/>
            <a:ext cx="3757240" cy="375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délník 30"/>
          <p:cNvSpPr/>
          <p:nvPr/>
        </p:nvSpPr>
        <p:spPr>
          <a:xfrm>
            <a:off x="214759" y="1626431"/>
            <a:ext cx="619587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222222"/>
                </a:solidFill>
              </a:rPr>
              <a:t>přenáší arboviry a v minulosti i malárii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40687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Ochrana před komáry</a:t>
            </a:r>
            <a:endParaRPr lang="cs-CZ" dirty="0"/>
          </a:p>
        </p:txBody>
      </p:sp>
      <p:pic>
        <p:nvPicPr>
          <p:cNvPr id="14338" name="Picture 2" descr="Mosquito Net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68" y="3294317"/>
            <a:ext cx="4775384" cy="35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repelent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/>
          <a:stretch/>
        </p:blipFill>
        <p:spPr bwMode="auto">
          <a:xfrm>
            <a:off x="261779" y="1434443"/>
            <a:ext cx="2900179" cy="210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mosquito protec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4" r="18748"/>
          <a:stretch/>
        </p:blipFill>
        <p:spPr bwMode="auto">
          <a:xfrm>
            <a:off x="3805554" y="1123417"/>
            <a:ext cx="1592827" cy="37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Image result for mosquito spray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333" y="7492"/>
            <a:ext cx="4655667" cy="326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Mosquito Ex 9500, lapač hmyzu, 13 W, 300 m², LED diody, jímací miska, řetěz, černý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t="23078" r="7219" b="20295"/>
          <a:stretch/>
        </p:blipFill>
        <p:spPr bwMode="auto">
          <a:xfrm>
            <a:off x="5423042" y="1187892"/>
            <a:ext cx="2712547" cy="181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mage result for mosquito control tras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287" y="3142913"/>
            <a:ext cx="6644713" cy="372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36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b="0" i="0" dirty="0">
                <a:solidFill>
                  <a:srgbClr val="323130"/>
                </a:solidFill>
                <a:effectLst/>
                <a:latin typeface="Segoe UI Web (East European)"/>
              </a:rPr>
              <a:t>Krev znamená život</a:t>
            </a:r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31" y="1884429"/>
            <a:ext cx="3308555" cy="4152575"/>
          </a:xfrm>
          <a:prstGeom prst="rect">
            <a:avLst/>
          </a:prstGeom>
        </p:spPr>
      </p:pic>
      <p:pic>
        <p:nvPicPr>
          <p:cNvPr id="1028" name="Picture 4" descr="Image result for vinneto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032" y="1868220"/>
            <a:ext cx="3824573" cy="416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hitler dictator chapli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8" r="23332"/>
          <a:stretch/>
        </p:blipFill>
        <p:spPr bwMode="auto">
          <a:xfrm>
            <a:off x="8534400" y="1884428"/>
            <a:ext cx="3234814" cy="415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ovéPole 28"/>
          <p:cNvSpPr txBox="1"/>
          <p:nvPr/>
        </p:nvSpPr>
        <p:spPr>
          <a:xfrm>
            <a:off x="939282" y="1413774"/>
            <a:ext cx="21148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</a:rPr>
              <a:t>Krev</a:t>
            </a:r>
            <a:r>
              <a:rPr lang="cs-CZ" sz="2400" dirty="0"/>
              <a:t> mojí </a:t>
            </a:r>
            <a:r>
              <a:rPr lang="cs-CZ" sz="2400" dirty="0">
                <a:solidFill>
                  <a:srgbClr val="FF0000"/>
                </a:solidFill>
              </a:rPr>
              <a:t>krve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5113785" y="1410530"/>
            <a:ext cx="21148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Po</a:t>
            </a:r>
            <a:r>
              <a:rPr lang="cs-CZ" sz="2400" dirty="0">
                <a:solidFill>
                  <a:srgbClr val="FF0000"/>
                </a:solidFill>
              </a:rPr>
              <a:t>krev</a:t>
            </a:r>
            <a:r>
              <a:rPr lang="cs-CZ" sz="2400" dirty="0"/>
              <a:t>ní bratři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9039226" y="1405029"/>
            <a:ext cx="22875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Kdo mi pije </a:t>
            </a:r>
            <a:r>
              <a:rPr lang="cs-CZ" sz="2400" dirty="0">
                <a:solidFill>
                  <a:srgbClr val="FF0000"/>
                </a:solidFill>
              </a:rPr>
              <a:t>krev</a:t>
            </a:r>
          </a:p>
        </p:txBody>
      </p:sp>
    </p:spTree>
    <p:extLst>
      <p:ext uri="{BB962C8B-B14F-4D97-AF65-F5344CB8AC3E}">
        <p14:creationId xmlns:p14="http://schemas.microsoft.com/office/powerpoint/2010/main" val="3268802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Ochrana před komáry</a:t>
            </a:r>
            <a:endParaRPr lang="cs-CZ" dirty="0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34" y="1577807"/>
            <a:ext cx="11625576" cy="448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46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Moucha tse-tse (</a:t>
            </a:r>
            <a:r>
              <a:rPr lang="cs-CZ" sz="4000" i="1" dirty="0" err="1">
                <a:solidFill>
                  <a:srgbClr val="323130"/>
                </a:solidFill>
                <a:latin typeface="Segoe UI Web (East European)"/>
              </a:rPr>
              <a:t>Glossina</a:t>
            </a:r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)</a:t>
            </a:r>
            <a:endParaRPr lang="cs-CZ" dirty="0"/>
          </a:p>
        </p:txBody>
      </p:sp>
      <p:sp>
        <p:nvSpPr>
          <p:cNvPr id="23" name="Obdélník 22"/>
          <p:cNvSpPr/>
          <p:nvPr/>
        </p:nvSpPr>
        <p:spPr>
          <a:xfrm>
            <a:off x="373731" y="1216992"/>
            <a:ext cx="1154296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spavá nemoc (</a:t>
            </a:r>
            <a:r>
              <a:rPr lang="cs-CZ" sz="2400" i="1" dirty="0"/>
              <a:t>Trypanosoma </a:t>
            </a:r>
            <a:r>
              <a:rPr lang="cs-CZ" sz="2400" i="1" dirty="0" err="1"/>
              <a:t>gambiense</a:t>
            </a:r>
            <a:r>
              <a:rPr lang="cs-CZ" sz="2400" dirty="0"/>
              <a:t>) a dobytčí nemoc nagana (</a:t>
            </a:r>
            <a:r>
              <a:rPr lang="cs-CZ" sz="2400" i="1" dirty="0"/>
              <a:t>Trypanosoma </a:t>
            </a:r>
            <a:r>
              <a:rPr lang="cs-CZ" sz="2400" i="1" dirty="0" err="1"/>
              <a:t>brucei</a:t>
            </a:r>
            <a:r>
              <a:rPr lang="cs-CZ" sz="2400" dirty="0"/>
              <a:t>)</a:t>
            </a:r>
          </a:p>
        </p:txBody>
      </p:sp>
      <p:pic>
        <p:nvPicPr>
          <p:cNvPr id="18434" name="Picture 2" descr="alternativní popis obrázku chyb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34" y="1607072"/>
            <a:ext cx="5034116" cy="503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gloss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637" y="1607072"/>
            <a:ext cx="4347125" cy="342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Trypanosoma sp. PHIL 613 lo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186" y="3486040"/>
            <a:ext cx="4758813" cy="337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232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95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Mouchy rodu </a:t>
            </a:r>
            <a:r>
              <a:rPr lang="cs-CZ" sz="4000" i="1" dirty="0" err="1">
                <a:solidFill>
                  <a:srgbClr val="323130"/>
                </a:solidFill>
                <a:latin typeface="Segoe UI Web (East European)"/>
              </a:rPr>
              <a:t>Phlebotomus</a:t>
            </a:r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 a </a:t>
            </a:r>
            <a:r>
              <a:rPr lang="cs-CZ" sz="4000" i="1" dirty="0" err="1">
                <a:solidFill>
                  <a:srgbClr val="323130"/>
                </a:solidFill>
                <a:latin typeface="Segoe UI Web (East European)"/>
              </a:rPr>
              <a:t>Lutzomyia</a:t>
            </a:r>
            <a:endParaRPr lang="cs-CZ" i="1" dirty="0"/>
          </a:p>
        </p:txBody>
      </p:sp>
      <p:sp>
        <p:nvSpPr>
          <p:cNvPr id="23" name="Obdélník 22"/>
          <p:cNvSpPr/>
          <p:nvPr/>
        </p:nvSpPr>
        <p:spPr>
          <a:xfrm>
            <a:off x="373731" y="1216992"/>
            <a:ext cx="1154296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sand</a:t>
            </a:r>
            <a:r>
              <a:rPr lang="cs-CZ" sz="2400" dirty="0"/>
              <a:t> </a:t>
            </a:r>
            <a:r>
              <a:rPr lang="cs-CZ" sz="2400" dirty="0" err="1"/>
              <a:t>flies</a:t>
            </a:r>
            <a:r>
              <a:rPr lang="cs-CZ" sz="2400" dirty="0"/>
              <a:t> – nepotřebují vodu, vajíčka např. v exkrementech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přenos leishmaniózy, </a:t>
            </a:r>
            <a:r>
              <a:rPr lang="cs-CZ" sz="2400" dirty="0" err="1"/>
              <a:t>bartonelózy</a:t>
            </a:r>
            <a:r>
              <a:rPr lang="cs-CZ" sz="2400" dirty="0"/>
              <a:t> a arbovirů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876047" y="5614253"/>
            <a:ext cx="2997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i="1" dirty="0" err="1"/>
              <a:t>Phlebotomus</a:t>
            </a:r>
            <a:r>
              <a:rPr lang="cs-CZ" sz="2400" i="1" dirty="0"/>
              <a:t> duboscqi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5118317" y="5745152"/>
            <a:ext cx="2880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i="1" dirty="0" err="1"/>
              <a:t>Lutzomyia</a:t>
            </a:r>
            <a:r>
              <a:rPr lang="cs-CZ" sz="2400" i="1" dirty="0"/>
              <a:t> </a:t>
            </a:r>
            <a:r>
              <a:rPr lang="cs-CZ" sz="2400" i="1" dirty="0" err="1"/>
              <a:t>longipalpis</a:t>
            </a:r>
            <a:endParaRPr lang="cs-CZ" sz="2400" i="1" dirty="0"/>
          </a:p>
        </p:txBody>
      </p:sp>
      <p:pic>
        <p:nvPicPr>
          <p:cNvPr id="20484" name="Picture 4" descr="Image result for phleboto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875" y="2153481"/>
            <a:ext cx="6005077" cy="337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Lutzomyia longipalpis-sandfl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02" y="2044150"/>
            <a:ext cx="3704842" cy="370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Skin ulcer due to leishmaniasis, hand of Central American adult 3MG0037 lo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162" y="4046309"/>
            <a:ext cx="4134838" cy="281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Image result for leishman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829" y="1514719"/>
            <a:ext cx="3846171" cy="254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746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95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Muchničky rodu </a:t>
            </a:r>
            <a:r>
              <a:rPr lang="cs-CZ" sz="4000" i="1" dirty="0" err="1">
                <a:solidFill>
                  <a:srgbClr val="323130"/>
                </a:solidFill>
                <a:latin typeface="Segoe UI Web (East European)"/>
              </a:rPr>
              <a:t>Simulium</a:t>
            </a:r>
            <a:endParaRPr lang="cs-CZ" i="1" dirty="0"/>
          </a:p>
        </p:txBody>
      </p:sp>
      <p:sp>
        <p:nvSpPr>
          <p:cNvPr id="23" name="Obdélník 22"/>
          <p:cNvSpPr/>
          <p:nvPr/>
        </p:nvSpPr>
        <p:spPr>
          <a:xfrm>
            <a:off x="373731" y="1216992"/>
            <a:ext cx="11542966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41 podrodů, stovky druhů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přenos říční slepoty (červ </a:t>
            </a:r>
            <a:r>
              <a:rPr lang="cs-CZ" sz="2400" i="1" dirty="0" err="1"/>
              <a:t>Onchocerca</a:t>
            </a:r>
            <a:r>
              <a:rPr lang="cs-CZ" sz="2400" i="1" dirty="0"/>
              <a:t> </a:t>
            </a:r>
            <a:r>
              <a:rPr lang="cs-CZ" sz="2400" i="1" dirty="0" err="1"/>
              <a:t>volvulus</a:t>
            </a:r>
            <a:r>
              <a:rPr lang="cs-CZ" sz="2400" dirty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mohou způsobovat anémii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bolestivá dlouho svědivá kousnutí</a:t>
            </a:r>
          </a:p>
        </p:txBody>
      </p:sp>
      <p:pic>
        <p:nvPicPr>
          <p:cNvPr id="21506" name="Picture 2" descr="Onchocerca volvulus mf1 DPD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984" y="271257"/>
            <a:ext cx="5394166" cy="240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délník 23"/>
          <p:cNvSpPr/>
          <p:nvPr/>
        </p:nvSpPr>
        <p:spPr>
          <a:xfrm>
            <a:off x="8115936" y="2712519"/>
            <a:ext cx="2736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i="1" dirty="0" err="1"/>
              <a:t>Onchocerca</a:t>
            </a:r>
            <a:r>
              <a:rPr lang="cs-CZ" sz="2400" i="1" dirty="0"/>
              <a:t> </a:t>
            </a:r>
            <a:r>
              <a:rPr lang="cs-CZ" sz="2400" i="1" dirty="0" err="1"/>
              <a:t>volvulus</a:t>
            </a:r>
            <a:endParaRPr lang="cs-CZ" sz="2400" dirty="0"/>
          </a:p>
        </p:txBody>
      </p:sp>
      <p:pic>
        <p:nvPicPr>
          <p:cNvPr id="21510" name="Picture 6" descr="Image result for simulium b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65" y="2848924"/>
            <a:ext cx="3212079" cy="400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16" y="2814687"/>
            <a:ext cx="4645162" cy="3207691"/>
          </a:xfrm>
          <a:prstGeom prst="rect">
            <a:avLst/>
          </a:prstGeom>
        </p:spPr>
      </p:pic>
      <p:pic>
        <p:nvPicPr>
          <p:cNvPr id="21512" name="Picture 8" descr="Image result for ilhabe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870" y="3625895"/>
            <a:ext cx="4888130" cy="323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167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95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Ovádi (čeleď </a:t>
            </a:r>
            <a:r>
              <a:rPr lang="cs-CZ" sz="4000" dirty="0" err="1">
                <a:solidFill>
                  <a:srgbClr val="323130"/>
                </a:solidFill>
                <a:latin typeface="Segoe UI Web (East European)"/>
              </a:rPr>
              <a:t>Tabanidae</a:t>
            </a:r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)</a:t>
            </a:r>
            <a:endParaRPr lang="cs-CZ" i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38735" y="1230473"/>
            <a:ext cx="1123383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3 podčeledi, 4500 druhů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larvy jsou hmyzí predátoři, samci se živí nektarem, krev pijí jen samice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bolestivé kousnutí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časté alergie, až anafylaktický šok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přenos viru koňské infekční anémie, trypanozom, parazitní červy (vlasovec oční), tularémie a </a:t>
            </a:r>
            <a:r>
              <a:rPr lang="cs-CZ" sz="2400" dirty="0" err="1"/>
              <a:t>anthraxu</a:t>
            </a:r>
            <a:r>
              <a:rPr lang="cs-CZ" sz="2400" dirty="0"/>
              <a:t> (u skotu a ovcí)</a:t>
            </a:r>
          </a:p>
        </p:txBody>
      </p:sp>
      <p:pic>
        <p:nvPicPr>
          <p:cNvPr id="22530" name="Picture 2" descr="https://upload.wikimedia.org/wikipedia/commons/d/d3/Horse-fly_b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505" y="3296618"/>
            <a:ext cx="4701495" cy="356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4" descr="https://upload.wikimedia.org/wikipedia/commons/thumb/f/fc/Tabanid_July_2010-2.jpg/1280px-Tabanid_July_2010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801" y="3443596"/>
            <a:ext cx="5343609" cy="2721229"/>
          </a:xfrm>
          <a:prstGeom prst="rect">
            <a:avLst/>
          </a:prstGeom>
        </p:spPr>
      </p:pic>
      <p:sp>
        <p:nvSpPr>
          <p:cNvPr id="26" name="Obdélník 25"/>
          <p:cNvSpPr/>
          <p:nvPr/>
        </p:nvSpPr>
        <p:spPr>
          <a:xfrm>
            <a:off x="3469321" y="6185402"/>
            <a:ext cx="4065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i="1" dirty="0" err="1"/>
              <a:t>Haematopota</a:t>
            </a:r>
            <a:r>
              <a:rPr lang="cs-CZ" sz="2400" i="1" dirty="0"/>
              <a:t> </a:t>
            </a:r>
            <a:r>
              <a:rPr lang="cs-CZ" sz="2400" i="1" dirty="0" err="1"/>
              <a:t>pseudolusitanica</a:t>
            </a:r>
            <a:endParaRPr lang="cs-CZ" sz="2400" i="1" dirty="0"/>
          </a:p>
        </p:txBody>
      </p:sp>
      <p:pic>
        <p:nvPicPr>
          <p:cNvPr id="22534" name="Picture 6" descr="alternativní popis obrázku chyb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180" y="3845911"/>
            <a:ext cx="3433090" cy="262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bdélník 26"/>
          <p:cNvSpPr/>
          <p:nvPr/>
        </p:nvSpPr>
        <p:spPr>
          <a:xfrm>
            <a:off x="778735" y="6396335"/>
            <a:ext cx="2460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i="1" dirty="0" err="1">
                <a:solidFill>
                  <a:schemeClr val="bg1"/>
                </a:solidFill>
              </a:rPr>
              <a:t>Hybomitra</a:t>
            </a:r>
            <a:r>
              <a:rPr lang="cs-CZ" sz="2400" i="1" dirty="0">
                <a:solidFill>
                  <a:schemeClr val="bg1"/>
                </a:solidFill>
              </a:rPr>
              <a:t> </a:t>
            </a:r>
            <a:r>
              <a:rPr lang="cs-CZ" sz="2400" i="1" dirty="0" err="1">
                <a:solidFill>
                  <a:schemeClr val="bg1"/>
                </a:solidFill>
              </a:rPr>
              <a:t>micans</a:t>
            </a:r>
            <a:endParaRPr lang="cs-CZ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045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Krev sající ploštice </a:t>
            </a:r>
            <a:r>
              <a:rPr lang="cs-CZ" sz="4000" i="1" dirty="0" err="1">
                <a:solidFill>
                  <a:srgbClr val="323130"/>
                </a:solidFill>
                <a:latin typeface="Segoe UI Web (East European)"/>
              </a:rPr>
              <a:t>Triatoma</a:t>
            </a:r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 a </a:t>
            </a:r>
            <a:r>
              <a:rPr lang="cs-CZ" sz="4000" i="1" dirty="0" err="1">
                <a:solidFill>
                  <a:srgbClr val="323130"/>
                </a:solidFill>
                <a:latin typeface="Segoe UI Web (East European)"/>
              </a:rPr>
              <a:t>Panstrongylus</a:t>
            </a:r>
            <a:endParaRPr lang="cs-CZ" i="1" dirty="0"/>
          </a:p>
        </p:txBody>
      </p:sp>
      <p:pic>
        <p:nvPicPr>
          <p:cNvPr id="16386" name="Picture 2" descr="Image result for triat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766" y="807844"/>
            <a:ext cx="5092158" cy="314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triato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1956" y="1854359"/>
            <a:ext cx="5613286" cy="409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alternativní popis obrázku chyb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603" y="3638771"/>
            <a:ext cx="4967397" cy="322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/>
          <p:cNvSpPr txBox="1"/>
          <p:nvPr/>
        </p:nvSpPr>
        <p:spPr>
          <a:xfrm>
            <a:off x="294969" y="1759974"/>
            <a:ext cx="2979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Jižní Amerika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přenos </a:t>
            </a:r>
            <a:r>
              <a:rPr lang="cs-CZ" sz="2400" dirty="0" err="1"/>
              <a:t>Changasovy</a:t>
            </a:r>
            <a:r>
              <a:rPr lang="cs-CZ" sz="2400" dirty="0"/>
              <a:t> choroby (</a:t>
            </a:r>
            <a:r>
              <a:rPr lang="cs-CZ" sz="2400" i="1" dirty="0"/>
              <a:t>Trypanosoma </a:t>
            </a:r>
            <a:r>
              <a:rPr lang="cs-CZ" sz="2400" i="1" dirty="0" err="1"/>
              <a:t>cruzi</a:t>
            </a:r>
            <a:r>
              <a:rPr lang="cs-CZ" sz="2400" dirty="0"/>
              <a:t>)</a:t>
            </a:r>
          </a:p>
        </p:txBody>
      </p:sp>
      <p:pic>
        <p:nvPicPr>
          <p:cNvPr id="16392" name="Picture 8" descr="Image result for triatom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823" y="3872136"/>
            <a:ext cx="4492425" cy="298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757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Blechy (rod </a:t>
            </a:r>
            <a:r>
              <a:rPr lang="cs-CZ" sz="4000" i="1" dirty="0" err="1">
                <a:solidFill>
                  <a:srgbClr val="323130"/>
                </a:solidFill>
                <a:latin typeface="Segoe UI Web (East European)"/>
              </a:rPr>
              <a:t>Siphonaptera</a:t>
            </a:r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)</a:t>
            </a:r>
            <a:endParaRPr lang="cs-CZ" i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38735" y="1230473"/>
            <a:ext cx="1123383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2500 druhů, v ČR cca 90 druhů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cca 165 mil.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larvy se živý organickými zbytky, dospělci jen krví, hostitelsky nespecifické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 zrychlení 1 500 m/s2 = 150 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přenos bakterií </a:t>
            </a:r>
            <a:r>
              <a:rPr lang="cs-CZ" sz="2400" i="1" dirty="0" err="1"/>
              <a:t>Yersinia</a:t>
            </a:r>
            <a:r>
              <a:rPr lang="cs-CZ" sz="2400" dirty="0"/>
              <a:t> </a:t>
            </a:r>
            <a:r>
              <a:rPr lang="cs-CZ" sz="2400" i="1" dirty="0" err="1"/>
              <a:t>pestis</a:t>
            </a:r>
            <a:r>
              <a:rPr lang="cs-CZ" sz="2400" dirty="0"/>
              <a:t> (mor), </a:t>
            </a:r>
            <a:r>
              <a:rPr lang="cs-CZ" sz="2400" i="1" dirty="0" err="1"/>
              <a:t>Ricktetssia</a:t>
            </a:r>
            <a:r>
              <a:rPr lang="cs-CZ" sz="2400" dirty="0"/>
              <a:t> (skvrnitý tyfus), </a:t>
            </a:r>
            <a:r>
              <a:rPr lang="cs-CZ" sz="2400" i="1" dirty="0" err="1"/>
              <a:t>Bartonella</a:t>
            </a:r>
            <a:r>
              <a:rPr lang="cs-CZ" sz="2400" dirty="0"/>
              <a:t>.</a:t>
            </a:r>
          </a:p>
        </p:txBody>
      </p:sp>
      <p:pic>
        <p:nvPicPr>
          <p:cNvPr id="19458" name="Picture 2" descr="https://upload.wikimedia.org/wikipedia/commons/0/0a/Catflea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56539"/>
            <a:ext cx="4612543" cy="303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upload.wikimedia.org/wikipedia/commons/thumb/5/57/Flea_Larva.jpg/800px-Flea_Lar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144" y="3181767"/>
            <a:ext cx="3418661" cy="368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032" y="3543570"/>
            <a:ext cx="4557968" cy="29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25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8" name="Přímá spojnice 7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bdélník 8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5" name="Obdélník 24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052" name="Picture 4" descr="Image result for black de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17" y="2379931"/>
            <a:ext cx="7902583" cy="449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83227" y="1545083"/>
            <a:ext cx="64182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1347-1351 n. 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75-200 000 000 lidí – až 2/3 obyvatel Evropy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šíří se po Hedvábné stezce </a:t>
            </a:r>
          </a:p>
          <a:p>
            <a:r>
              <a:rPr lang="cs-CZ" sz="2400" dirty="0"/>
              <a:t>	z Orientu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pravděpodobně </a:t>
            </a:r>
            <a:r>
              <a:rPr lang="cs-CZ" sz="2400" i="1" dirty="0" err="1"/>
              <a:t>Yersinia</a:t>
            </a:r>
            <a:endParaRPr lang="cs-CZ" sz="2400" i="1" dirty="0"/>
          </a:p>
          <a:p>
            <a:pPr lvl="1"/>
            <a:r>
              <a:rPr lang="cs-CZ" sz="2400" i="1" dirty="0"/>
              <a:t>	</a:t>
            </a:r>
            <a:r>
              <a:rPr lang="cs-CZ" sz="2400" i="1" dirty="0" err="1"/>
              <a:t>pestis</a:t>
            </a:r>
            <a:endParaRPr lang="cs-CZ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Českému království se </a:t>
            </a:r>
          </a:p>
          <a:p>
            <a:r>
              <a:rPr lang="cs-CZ" sz="2400" dirty="0"/>
              <a:t>	téměř vyhýbá</a:t>
            </a:r>
          </a:p>
        </p:txBody>
      </p:sp>
      <p:pic>
        <p:nvPicPr>
          <p:cNvPr id="2050" name="Picture 2" descr="https://upload.wikimedia.org/wikipedia/commons/thumb/4/4e/1346-1353_spread_of_the_Black_Death_in_Europe_map.svg/500px-1346-1353_spread_of_the_Black_Death_in_Europe_map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148" y="0"/>
            <a:ext cx="4294852" cy="37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bdélník 26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Černá smrt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853906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Yersinia pest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2817"/>
            <a:ext cx="4203741" cy="30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071274" y="1505581"/>
            <a:ext cx="1534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err="1"/>
              <a:t>Yersinia</a:t>
            </a:r>
            <a:r>
              <a:rPr lang="cs-CZ" b="1" i="1" dirty="0"/>
              <a:t> </a:t>
            </a:r>
            <a:r>
              <a:rPr lang="cs-CZ" b="1" i="1" dirty="0" err="1"/>
              <a:t>pestis</a:t>
            </a:r>
            <a:endParaRPr lang="cs-CZ" dirty="0"/>
          </a:p>
        </p:txBody>
      </p:sp>
      <p:pic>
        <p:nvPicPr>
          <p:cNvPr id="19462" name="Picture 6" descr="Image result for kry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611" y="4325527"/>
            <a:ext cx="3841405" cy="227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Image result for dýmějový m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309" y="3898823"/>
            <a:ext cx="4054151" cy="269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Image result for dýmějový m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134" y="1913687"/>
            <a:ext cx="3688956" cy="236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Skupina 12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14" name="Přímá spojnice 13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bdélník 14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bdélník 24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bdélník 26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bdélník 27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bdélník 29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Obdélník 31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3" name="Obdélník 32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Dýmějový mor</a:t>
            </a:r>
            <a:endParaRPr lang="cs-CZ" i="1" dirty="0"/>
          </a:p>
        </p:txBody>
      </p:sp>
      <p:pic>
        <p:nvPicPr>
          <p:cNvPr id="19468" name="Picture 1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01" y="0"/>
            <a:ext cx="3093389" cy="231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upload.wikimedia.org/wikipedia/commons/c/c1/Flea_infected_with_yersinia_pesti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600" y="787846"/>
            <a:ext cx="3364373" cy="254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prava 5"/>
          <p:cNvSpPr/>
          <p:nvPr/>
        </p:nvSpPr>
        <p:spPr>
          <a:xfrm rot="5400000">
            <a:off x="5338916" y="3244645"/>
            <a:ext cx="668593" cy="4916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 rot="16200000">
            <a:off x="5839489" y="3215941"/>
            <a:ext cx="668593" cy="4916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 rot="2109882">
            <a:off x="7520213" y="2938746"/>
            <a:ext cx="668593" cy="4916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287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8" name="Přímá spojnice 7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bdélník 8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5" name="Obdélník 24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028" name="Picture 4" descr="https://upload.wikimedia.org/wikipedia/commons/thumb/f/fb/The_Great_Fire_of_London%2C_with_Ludgate_and_Old_St._Paul%27s.JPG/800px-The_Great_Fire_of_London%2C_with_Ludgate_and_Old_St._Paul%27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146" y="0"/>
            <a:ext cx="5632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thumb/b/b6/Great_Fire_London.jpg/1280px-Great_Fire_Lond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35447"/>
            <a:ext cx="6559147" cy="372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bdélník 26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Velký požár Londýna</a:t>
            </a:r>
            <a:endParaRPr lang="cs-CZ" i="1" dirty="0"/>
          </a:p>
        </p:txBody>
      </p:sp>
      <p:sp>
        <p:nvSpPr>
          <p:cNvPr id="6" name="Obdélník 5"/>
          <p:cNvSpPr/>
          <p:nvPr/>
        </p:nvSpPr>
        <p:spPr>
          <a:xfrm>
            <a:off x="485571" y="1194349"/>
            <a:ext cx="6036632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přelidněnost Londýna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zima 1665-1666 – velká morová epidemie – 100 000 mrtvých (25% celkové populace)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2.-6.9. 1666 – Velký požár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Wren</a:t>
            </a:r>
            <a:r>
              <a:rPr lang="cs-CZ" sz="2400" dirty="0"/>
              <a:t> přestavuje Londýn</a:t>
            </a:r>
          </a:p>
        </p:txBody>
      </p:sp>
    </p:spTree>
    <p:extLst>
      <p:ext uri="{BB962C8B-B14F-4D97-AF65-F5344CB8AC3E}">
        <p14:creationId xmlns:p14="http://schemas.microsoft.com/office/powerpoint/2010/main" val="2105739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b="0" i="0" dirty="0">
                <a:solidFill>
                  <a:srgbClr val="323130"/>
                </a:solidFill>
                <a:effectLst/>
                <a:latin typeface="Segoe UI Web (East European)"/>
              </a:rPr>
              <a:t>Krev je dobrý zdroj živin</a:t>
            </a:r>
            <a:endParaRPr lang="cs-CZ" dirty="0"/>
          </a:p>
        </p:txBody>
      </p:sp>
      <p:pic>
        <p:nvPicPr>
          <p:cNvPr id="1026" name="Picture 2" descr="Nalezený obrázek pro pdelačka">
            <a:extLst>
              <a:ext uri="{FF2B5EF4-FFF2-40B4-BE49-F238E27FC236}">
                <a16:creationId xmlns:a16="http://schemas.microsoft.com/office/drawing/2014/main" id="{320BB0C7-C28F-415B-AE63-2469548C4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6" y="1262037"/>
            <a:ext cx="4989556" cy="298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Zobrazit zdrojový obrázek">
            <a:extLst>
              <a:ext uri="{FF2B5EF4-FFF2-40B4-BE49-F238E27FC236}">
                <a16:creationId xmlns:a16="http://schemas.microsoft.com/office/drawing/2014/main" id="{656A51BF-11F6-4B8D-82A4-7456AB688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120" y="238125"/>
            <a:ext cx="5715000" cy="30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obrazit zdrojový obrázek">
            <a:extLst>
              <a:ext uri="{FF2B5EF4-FFF2-40B4-BE49-F238E27FC236}">
                <a16:creationId xmlns:a16="http://schemas.microsoft.com/office/drawing/2014/main" id="{3AF2F92A-4D84-42F0-BFDC-551C6C284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94" y="3108275"/>
            <a:ext cx="4752779" cy="356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Zobrazit zdrojový obrázek">
            <a:extLst>
              <a:ext uri="{FF2B5EF4-FFF2-40B4-BE49-F238E27FC236}">
                <a16:creationId xmlns:a16="http://schemas.microsoft.com/office/drawing/2014/main" id="{96B82244-ABF7-4DAD-98F1-6CDEC80F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4251265"/>
            <a:ext cx="3698375" cy="295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345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rysa obecná - klikněte pro zobrazení detai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90" y="3388709"/>
            <a:ext cx="4832168" cy="381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priroda.cz/clanky/foto/potka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861" y="3388708"/>
            <a:ext cx="5667019" cy="381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Skupina 6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8" name="Přímá spojnice 7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bdélník 8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Obdélník 21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23" name="Obdélník 22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5" name="Obdélník 24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Obdélník 26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A jak byla krysa nakonec sama vyhubena…</a:t>
            </a:r>
            <a:endParaRPr lang="cs-CZ" i="1" dirty="0"/>
          </a:p>
        </p:txBody>
      </p:sp>
      <p:sp>
        <p:nvSpPr>
          <p:cNvPr id="5" name="Obdélník 4"/>
          <p:cNvSpPr/>
          <p:nvPr/>
        </p:nvSpPr>
        <p:spPr>
          <a:xfrm>
            <a:off x="522514" y="1123919"/>
            <a:ext cx="6322424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krysa (</a:t>
            </a:r>
            <a:r>
              <a:rPr lang="cs-CZ" sz="2400" i="1" dirty="0" err="1"/>
              <a:t>Rattus</a:t>
            </a:r>
            <a:r>
              <a:rPr lang="cs-CZ" sz="2400" i="1" dirty="0"/>
              <a:t> </a:t>
            </a:r>
            <a:r>
              <a:rPr lang="cs-CZ" sz="2400" i="1" dirty="0" err="1"/>
              <a:t>rattus</a:t>
            </a:r>
            <a:r>
              <a:rPr lang="cs-CZ" sz="2400" dirty="0"/>
              <a:t>)</a:t>
            </a:r>
          </a:p>
          <a:p>
            <a:r>
              <a:rPr lang="cs-CZ" sz="2400" dirty="0"/>
              <a:t>	původní v Evropě</a:t>
            </a:r>
          </a:p>
          <a:p>
            <a:r>
              <a:rPr lang="cs-CZ" sz="2400" dirty="0"/>
              <a:t>	</a:t>
            </a:r>
            <a:r>
              <a:rPr lang="pt-BR" sz="2400" dirty="0"/>
              <a:t>16-24 cm </a:t>
            </a:r>
            <a:r>
              <a:rPr lang="cs-CZ" sz="2400" dirty="0"/>
              <a:t>+ </a:t>
            </a:r>
            <a:r>
              <a:rPr lang="pt-BR" sz="2400" dirty="0"/>
              <a:t>šupinatý ocas 18-25 cm</a:t>
            </a:r>
            <a:endParaRPr lang="cs-CZ" sz="2400" dirty="0"/>
          </a:p>
          <a:p>
            <a:r>
              <a:rPr lang="cs-CZ" sz="2400" dirty="0"/>
              <a:t>	</a:t>
            </a:r>
            <a:r>
              <a:rPr lang="pt-BR" sz="2400" dirty="0"/>
              <a:t>145 do 215 g</a:t>
            </a:r>
            <a:endParaRPr lang="cs-CZ" sz="2400" dirty="0"/>
          </a:p>
          <a:p>
            <a:r>
              <a:rPr lang="cs-CZ" sz="2400" dirty="0"/>
              <a:t>	suchá místa</a:t>
            </a:r>
          </a:p>
          <a:p>
            <a:r>
              <a:rPr lang="cs-CZ" sz="2400" dirty="0"/>
              <a:t>	vybíravá v potravě</a:t>
            </a:r>
          </a:p>
          <a:p>
            <a:r>
              <a:rPr lang="cs-CZ" sz="2400" dirty="0"/>
              <a:t>	v Čechách vyhubena 1871</a:t>
            </a:r>
          </a:p>
        </p:txBody>
      </p:sp>
      <p:sp>
        <p:nvSpPr>
          <p:cNvPr id="6" name="Obdélník 5"/>
          <p:cNvSpPr/>
          <p:nvPr/>
        </p:nvSpPr>
        <p:spPr>
          <a:xfrm>
            <a:off x="6117771" y="1123918"/>
            <a:ext cx="6074229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potkan (</a:t>
            </a:r>
            <a:r>
              <a:rPr lang="cs-CZ" sz="2400" i="1" dirty="0" err="1"/>
              <a:t>Rattus</a:t>
            </a:r>
            <a:r>
              <a:rPr lang="cs-CZ" sz="2400" i="1" dirty="0"/>
              <a:t> </a:t>
            </a:r>
            <a:r>
              <a:rPr lang="cs-CZ" sz="2400" i="1" dirty="0" err="1"/>
              <a:t>norvegicus</a:t>
            </a:r>
            <a:r>
              <a:rPr lang="cs-CZ" sz="2400" dirty="0"/>
              <a:t>)</a:t>
            </a:r>
          </a:p>
          <a:p>
            <a:r>
              <a:rPr lang="cs-CZ" sz="2400" dirty="0"/>
              <a:t>	původní ve střední Asii</a:t>
            </a:r>
          </a:p>
          <a:p>
            <a:r>
              <a:rPr lang="cs-CZ" sz="2400" dirty="0"/>
              <a:t>	21</a:t>
            </a:r>
            <a:r>
              <a:rPr lang="pt-BR" sz="2400" dirty="0"/>
              <a:t>-</a:t>
            </a:r>
            <a:r>
              <a:rPr lang="cs-CZ" sz="2400" dirty="0"/>
              <a:t>27</a:t>
            </a:r>
            <a:r>
              <a:rPr lang="pt-BR" sz="2400" dirty="0"/>
              <a:t> cm </a:t>
            </a:r>
            <a:r>
              <a:rPr lang="cs-CZ" sz="2400" dirty="0"/>
              <a:t>+ </a:t>
            </a:r>
            <a:r>
              <a:rPr lang="pt-BR" sz="2400" dirty="0"/>
              <a:t>ocas 1</a:t>
            </a:r>
            <a:r>
              <a:rPr lang="cs-CZ" sz="2400" dirty="0"/>
              <a:t>7</a:t>
            </a:r>
            <a:r>
              <a:rPr lang="pt-BR" sz="2400" dirty="0"/>
              <a:t>-2</a:t>
            </a:r>
            <a:r>
              <a:rPr lang="cs-CZ" sz="2400" dirty="0"/>
              <a:t>3</a:t>
            </a:r>
            <a:r>
              <a:rPr lang="pt-BR" sz="2400" dirty="0"/>
              <a:t> cm</a:t>
            </a:r>
            <a:endParaRPr lang="cs-CZ" sz="2400" dirty="0"/>
          </a:p>
          <a:p>
            <a:r>
              <a:rPr lang="cs-CZ" sz="2400" dirty="0"/>
              <a:t>	270</a:t>
            </a:r>
            <a:r>
              <a:rPr lang="pt-BR" sz="2400" dirty="0"/>
              <a:t> do </a:t>
            </a:r>
            <a:r>
              <a:rPr lang="cs-CZ" sz="2400" dirty="0"/>
              <a:t>520</a:t>
            </a:r>
            <a:r>
              <a:rPr lang="pt-BR" sz="2400" dirty="0"/>
              <a:t> g</a:t>
            </a:r>
            <a:endParaRPr lang="cs-CZ" sz="2400" dirty="0"/>
          </a:p>
          <a:p>
            <a:r>
              <a:rPr lang="cs-CZ" sz="2400" dirty="0"/>
              <a:t>	vlhká místa</a:t>
            </a:r>
          </a:p>
          <a:p>
            <a:r>
              <a:rPr lang="cs-CZ" sz="2400" dirty="0"/>
              <a:t>	potravně velmi nevybíravý</a:t>
            </a:r>
          </a:p>
          <a:p>
            <a:r>
              <a:rPr lang="cs-CZ" sz="2400" dirty="0"/>
              <a:t>	1732 – introdukce do Anglie na 	zaoceánských lodích	</a:t>
            </a:r>
          </a:p>
        </p:txBody>
      </p:sp>
    </p:spTree>
    <p:extLst>
      <p:ext uri="{BB962C8B-B14F-4D97-AF65-F5344CB8AC3E}">
        <p14:creationId xmlns:p14="http://schemas.microsoft.com/office/powerpoint/2010/main" val="33265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Vši (řád </a:t>
            </a:r>
            <a:r>
              <a:rPr lang="cs-CZ" sz="4000" i="1" dirty="0" err="1">
                <a:solidFill>
                  <a:srgbClr val="323130"/>
                </a:solidFill>
                <a:latin typeface="Segoe UI Web (East European)"/>
              </a:rPr>
              <a:t>Phthiraptera</a:t>
            </a:r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)</a:t>
            </a:r>
            <a:endParaRPr lang="cs-CZ" i="1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338735" y="1230473"/>
            <a:ext cx="1123383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 ČR cca 90 druhů – nejčastěji veš šatní (</a:t>
            </a:r>
            <a:r>
              <a:rPr lang="cs-CZ" sz="2400" i="1" dirty="0" err="1"/>
              <a:t>Pediculus</a:t>
            </a:r>
            <a:r>
              <a:rPr lang="cs-CZ" sz="2400" dirty="0"/>
              <a:t> </a:t>
            </a:r>
            <a:r>
              <a:rPr lang="cs-CZ" sz="2400" i="1" dirty="0" err="1"/>
              <a:t>corporis</a:t>
            </a:r>
            <a:r>
              <a:rPr lang="cs-CZ" sz="2400" dirty="0"/>
              <a:t>), veš dětská (</a:t>
            </a:r>
            <a:r>
              <a:rPr lang="cs-CZ" sz="2400" i="1" dirty="0" err="1"/>
              <a:t>Pediculus</a:t>
            </a:r>
            <a:r>
              <a:rPr lang="cs-CZ" sz="2400" dirty="0"/>
              <a:t> </a:t>
            </a:r>
            <a:r>
              <a:rPr lang="cs-CZ" sz="2400" i="1" dirty="0" err="1"/>
              <a:t>capitis</a:t>
            </a:r>
            <a:r>
              <a:rPr lang="cs-CZ" sz="2400" dirty="0"/>
              <a:t>), veš muňka (</a:t>
            </a:r>
            <a:r>
              <a:rPr lang="cs-CZ" sz="2400" i="1" dirty="0" err="1"/>
              <a:t>Phithirus</a:t>
            </a:r>
            <a:r>
              <a:rPr lang="cs-CZ" sz="2400" dirty="0"/>
              <a:t> </a:t>
            </a:r>
            <a:r>
              <a:rPr lang="cs-CZ" sz="2400" i="1" dirty="0" err="1"/>
              <a:t>pubis</a:t>
            </a:r>
            <a:r>
              <a:rPr lang="cs-CZ" sz="2400" dirty="0"/>
              <a:t>)</a:t>
            </a:r>
            <a:endParaRPr lang="cs-CZ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vysoká hostitelská specificita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přenášejí skvrnitý tyfus (</a:t>
            </a:r>
            <a:r>
              <a:rPr lang="cs-CZ" sz="2400" i="1" dirty="0" err="1"/>
              <a:t>Rickettsia</a:t>
            </a:r>
            <a:r>
              <a:rPr lang="cs-CZ" sz="2400" i="1" dirty="0"/>
              <a:t> </a:t>
            </a:r>
            <a:r>
              <a:rPr lang="cs-CZ" sz="2400" i="1" dirty="0" err="1"/>
              <a:t>prowazekii</a:t>
            </a:r>
            <a:r>
              <a:rPr lang="cs-CZ" sz="2400" dirty="0"/>
              <a:t>), zákopovou horečku (</a:t>
            </a:r>
            <a:r>
              <a:rPr lang="cs-CZ" sz="2400" i="1" dirty="0" err="1"/>
              <a:t>Bartonella</a:t>
            </a:r>
            <a:r>
              <a:rPr lang="cs-CZ" sz="2400" dirty="0"/>
              <a:t>) a návratnou horečku (</a:t>
            </a:r>
            <a:r>
              <a:rPr lang="cs-CZ" sz="2400" i="1" dirty="0" err="1"/>
              <a:t>Borrelia</a:t>
            </a:r>
            <a:r>
              <a:rPr lang="cs-CZ" sz="2400" dirty="0"/>
              <a:t>)</a:t>
            </a:r>
          </a:p>
        </p:txBody>
      </p:sp>
      <p:pic>
        <p:nvPicPr>
          <p:cNvPr id="28674" name="Picture 2" descr="Image result for v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5" y="3181768"/>
            <a:ext cx="5476569" cy="364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age result for v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60" y="2777084"/>
            <a:ext cx="6017342" cy="407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4257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Odvšivení</a:t>
            </a:r>
            <a:endParaRPr lang="cs-CZ" i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38735" y="1191143"/>
            <a:ext cx="6553678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dříve octová voda a petrolej a oholení vlasů/ochlupení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dnes mnoho komerčních přípravků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nutné několikrát opakovat a pravidelně kontrolovat</a:t>
            </a:r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499" y="0"/>
            <a:ext cx="5220556" cy="6858000"/>
          </a:xfrm>
          <a:prstGeom prst="rect">
            <a:avLst/>
          </a:prstGeom>
        </p:spPr>
      </p:pic>
      <p:sp>
        <p:nvSpPr>
          <p:cNvPr id="25" name="AutoShape 2" descr="Image result for odvšiven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542" y="3412715"/>
            <a:ext cx="4789325" cy="3445285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4436" y="3791206"/>
            <a:ext cx="5204253" cy="266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09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Štěnice (rod </a:t>
            </a:r>
            <a:r>
              <a:rPr lang="cs-CZ" sz="4000" i="1" dirty="0" err="1">
                <a:solidFill>
                  <a:srgbClr val="323130"/>
                </a:solidFill>
                <a:latin typeface="Segoe UI Web (East European)"/>
              </a:rPr>
              <a:t>Cimex</a:t>
            </a:r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)</a:t>
            </a:r>
            <a:endParaRPr lang="cs-CZ" i="1" dirty="0"/>
          </a:p>
        </p:txBody>
      </p:sp>
      <p:pic>
        <p:nvPicPr>
          <p:cNvPr id="27650" name="Picture 2" descr="https://upload.wikimedia.org/wikipedia/commons/thumb/d/d3/CDC_11739_Cimex_lectularius_SEM.jpg/1280px-CDC_11739_Cimex_lectularius_S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493" y="2666703"/>
            <a:ext cx="6166507" cy="419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Bed bug, Cimex lectulari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0505"/>
            <a:ext cx="6025493" cy="422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297862" y="1329559"/>
            <a:ext cx="944436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sají jen v noci, přes den ukryté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krev sají nymfy i dospělci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nepřenášejí nemoci ale způsobují alergie, nevyspání i ostrakizaci</a:t>
            </a:r>
          </a:p>
        </p:txBody>
      </p:sp>
    </p:spTree>
    <p:extLst>
      <p:ext uri="{BB962C8B-B14F-4D97-AF65-F5344CB8AC3E}">
        <p14:creationId xmlns:p14="http://schemas.microsoft.com/office/powerpoint/2010/main" val="1378278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 err="1">
                <a:solidFill>
                  <a:srgbClr val="323130"/>
                </a:solidFill>
                <a:latin typeface="Segoe UI Web (East European)"/>
              </a:rPr>
              <a:t>Kloši</a:t>
            </a:r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 (</a:t>
            </a:r>
            <a:r>
              <a:rPr lang="cs-CZ" sz="4000" i="1" dirty="0" err="1">
                <a:solidFill>
                  <a:srgbClr val="323130"/>
                </a:solidFill>
                <a:latin typeface="Segoe UI Web (East European)"/>
              </a:rPr>
              <a:t>Lipoptena</a:t>
            </a:r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)</a:t>
            </a:r>
            <a:endParaRPr lang="cs-CZ" i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297861" y="1329559"/>
            <a:ext cx="116384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 ČR </a:t>
            </a:r>
            <a:r>
              <a:rPr lang="cs-CZ" sz="2400" dirty="0" err="1"/>
              <a:t>kloš</a:t>
            </a:r>
            <a:r>
              <a:rPr lang="cs-CZ" sz="2400" dirty="0"/>
              <a:t> jelení (</a:t>
            </a:r>
            <a:r>
              <a:rPr lang="cs-CZ" sz="2400" i="1" dirty="0" err="1"/>
              <a:t>Lipoptena</a:t>
            </a:r>
            <a:r>
              <a:rPr lang="cs-CZ" sz="2400" i="1" dirty="0"/>
              <a:t> </a:t>
            </a:r>
            <a:r>
              <a:rPr lang="cs-CZ" sz="2400" i="1" dirty="0" err="1"/>
              <a:t>cervi</a:t>
            </a:r>
            <a:r>
              <a:rPr lang="cs-CZ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saje především na kopytních (spárkatá, ovce), někdy na psech, výjimečně na člověkovi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přenáší patogeny?</a:t>
            </a:r>
          </a:p>
        </p:txBody>
      </p:sp>
      <p:pic>
        <p:nvPicPr>
          <p:cNvPr id="25602" name="Picture 2" descr="https://upload.wikimedia.org/wikipedia/commons/3/35/Lipoptena_cervi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29888"/>
            <a:ext cx="3409950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upload.wikimedia.org/wikipedia/commons/thumb/e/e2/LipoptenaCervi.jpg/800px-LipoptenaCerv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49" y="2529887"/>
            <a:ext cx="4505019" cy="432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Image result for kloš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7757651" y="2529886"/>
            <a:ext cx="4434349" cy="432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364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Klíšťata (řád </a:t>
            </a:r>
            <a:r>
              <a:rPr lang="cs-CZ" sz="4000" dirty="0" err="1">
                <a:solidFill>
                  <a:srgbClr val="323130"/>
                </a:solidFill>
                <a:latin typeface="Segoe UI Web (East European)"/>
              </a:rPr>
              <a:t>Ixodida</a:t>
            </a:r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)</a:t>
            </a:r>
            <a:endParaRPr lang="cs-CZ" i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297862" y="1016045"/>
            <a:ext cx="9444362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roztoč (není hmyz)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3 čeledi (</a:t>
            </a:r>
            <a:r>
              <a:rPr lang="cs-CZ" sz="2400" dirty="0" err="1"/>
              <a:t>Ixodidae</a:t>
            </a:r>
            <a:r>
              <a:rPr lang="cs-CZ" sz="2400" dirty="0"/>
              <a:t>, </a:t>
            </a:r>
            <a:r>
              <a:rPr lang="cs-CZ" sz="2400" dirty="0" err="1"/>
              <a:t>Agrasidae</a:t>
            </a:r>
            <a:r>
              <a:rPr lang="cs-CZ" sz="2400" dirty="0"/>
              <a:t>, </a:t>
            </a:r>
            <a:r>
              <a:rPr lang="cs-CZ" sz="2400" dirty="0" err="1"/>
              <a:t>Nuttalliellidae</a:t>
            </a:r>
            <a:r>
              <a:rPr lang="cs-CZ" sz="2400" dirty="0"/>
              <a:t>), cca 900 druhů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nálezy v jantaru starém 99 mil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krev sají všechny stádia (dospělí samečci někdy 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ztráty krve, anafylaktický šok, </a:t>
            </a:r>
            <a:r>
              <a:rPr lang="el-GR" sz="2400" dirty="0"/>
              <a:t>α</a:t>
            </a:r>
            <a:r>
              <a:rPr lang="cs-CZ" sz="2400" dirty="0"/>
              <a:t>-</a:t>
            </a:r>
            <a:r>
              <a:rPr lang="cs-CZ" sz="2400" dirty="0" err="1"/>
              <a:t>gal</a:t>
            </a:r>
            <a:r>
              <a:rPr lang="cs-CZ" sz="2400" dirty="0"/>
              <a:t> syndrom, </a:t>
            </a:r>
            <a:r>
              <a:rPr lang="cs-CZ" sz="2400" dirty="0" err="1"/>
              <a:t>klíštěcí</a:t>
            </a:r>
            <a:r>
              <a:rPr lang="cs-CZ" sz="2400" dirty="0"/>
              <a:t> paralýzy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přenos mnoha patogenů (borelióza, klíšťová encefalitidy, a jiné)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všechny kontinenty (včetně Antarktidy)</a:t>
            </a:r>
          </a:p>
        </p:txBody>
      </p:sp>
      <p:pic>
        <p:nvPicPr>
          <p:cNvPr id="2050" name="Picture 2" descr="Image result for t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30" y="3724448"/>
            <a:ext cx="4534175" cy="314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tick life 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85" y="3724448"/>
            <a:ext cx="5452989" cy="287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d/df/Tick_in_amber_carrying_spirochetes.jpg/220px-Tick_in_amber_carrying_spiroche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516" y="418002"/>
            <a:ext cx="3460877" cy="275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201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Klíšťata v ČR</a:t>
            </a:r>
            <a:endParaRPr lang="cs-CZ" i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297861" y="1016045"/>
            <a:ext cx="1135420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2 čeledi (</a:t>
            </a:r>
            <a:r>
              <a:rPr lang="cs-CZ" sz="2400" dirty="0" err="1"/>
              <a:t>Ixodidae</a:t>
            </a:r>
            <a:r>
              <a:rPr lang="cs-CZ" sz="2400" dirty="0"/>
              <a:t>, </a:t>
            </a:r>
            <a:r>
              <a:rPr lang="cs-CZ" sz="2400" dirty="0" err="1"/>
              <a:t>Agrasidae</a:t>
            </a:r>
            <a:r>
              <a:rPr lang="cs-CZ" sz="2400" dirty="0"/>
              <a:t>), cca 15 druhů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nejdůležitější </a:t>
            </a:r>
            <a:r>
              <a:rPr lang="cs-CZ" sz="2400" i="1" dirty="0" err="1"/>
              <a:t>Ixodes</a:t>
            </a:r>
            <a:r>
              <a:rPr lang="cs-CZ" sz="2400" i="1" dirty="0"/>
              <a:t> </a:t>
            </a:r>
            <a:r>
              <a:rPr lang="cs-CZ" sz="2400" i="1" dirty="0" err="1"/>
              <a:t>ricinus</a:t>
            </a:r>
            <a:endParaRPr lang="cs-CZ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vlhčí stinné biotopy, potřebuje dostatek vlhkosti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recentně</a:t>
            </a:r>
            <a:r>
              <a:rPr lang="cs-CZ" sz="2400" i="1" dirty="0"/>
              <a:t> </a:t>
            </a:r>
            <a:r>
              <a:rPr lang="cs-CZ" sz="2400" i="1" dirty="0" err="1"/>
              <a:t>Dermacentor</a:t>
            </a:r>
            <a:r>
              <a:rPr lang="cs-CZ" sz="2400" i="1" dirty="0"/>
              <a:t> </a:t>
            </a:r>
            <a:r>
              <a:rPr lang="cs-CZ" sz="2400" i="1" dirty="0" err="1"/>
              <a:t>reticulatus</a:t>
            </a:r>
            <a:r>
              <a:rPr lang="cs-CZ" sz="2400" dirty="0"/>
              <a:t>, možná introdukce </a:t>
            </a:r>
            <a:r>
              <a:rPr lang="cs-CZ" sz="2400" i="1" dirty="0" err="1"/>
              <a:t>Hyalomma</a:t>
            </a:r>
            <a:r>
              <a:rPr lang="cs-CZ" sz="2400" i="1" dirty="0"/>
              <a:t> </a:t>
            </a:r>
            <a:r>
              <a:rPr lang="cs-CZ" sz="2400" i="1" dirty="0" err="1"/>
              <a:t>marginatum</a:t>
            </a:r>
            <a:endParaRPr lang="cs-CZ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i="1" dirty="0"/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9005" y="2590475"/>
            <a:ext cx="3800475" cy="3486150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890422" y="2541964"/>
            <a:ext cx="3493719" cy="3575603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045" y="2582906"/>
            <a:ext cx="4677847" cy="3486152"/>
          </a:xfrm>
          <a:prstGeom prst="rect">
            <a:avLst/>
          </a:prstGeom>
        </p:spPr>
      </p:pic>
      <p:sp>
        <p:nvSpPr>
          <p:cNvPr id="27" name="TextovéPole 26"/>
          <p:cNvSpPr txBox="1"/>
          <p:nvPr/>
        </p:nvSpPr>
        <p:spPr>
          <a:xfrm>
            <a:off x="483227" y="6184582"/>
            <a:ext cx="1135420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i="1" dirty="0"/>
              <a:t>       </a:t>
            </a:r>
            <a:r>
              <a:rPr lang="cs-CZ" sz="2400" i="1" dirty="0" err="1"/>
              <a:t>Ixodes</a:t>
            </a:r>
            <a:r>
              <a:rPr lang="cs-CZ" sz="2400" i="1" dirty="0"/>
              <a:t> </a:t>
            </a:r>
            <a:r>
              <a:rPr lang="cs-CZ" sz="2400" i="1" dirty="0" err="1"/>
              <a:t>ricinus</a:t>
            </a:r>
            <a:r>
              <a:rPr lang="cs-CZ" sz="2400" i="1" dirty="0"/>
              <a:t>                      </a:t>
            </a:r>
            <a:r>
              <a:rPr lang="cs-CZ" sz="2400" i="1" dirty="0" err="1"/>
              <a:t>Dermacentor</a:t>
            </a:r>
            <a:r>
              <a:rPr lang="cs-CZ" sz="2400" i="1" dirty="0"/>
              <a:t> </a:t>
            </a:r>
            <a:r>
              <a:rPr lang="cs-CZ" sz="2400" i="1" dirty="0" err="1"/>
              <a:t>reticulatus</a:t>
            </a:r>
            <a:r>
              <a:rPr lang="cs-CZ" sz="2400" dirty="0"/>
              <a:t>                  </a:t>
            </a:r>
            <a:r>
              <a:rPr lang="cs-CZ" sz="2400" i="1" dirty="0" err="1"/>
              <a:t>Hyalomma</a:t>
            </a:r>
            <a:r>
              <a:rPr lang="cs-CZ" sz="2400" i="1" dirty="0"/>
              <a:t> </a:t>
            </a:r>
            <a:r>
              <a:rPr lang="cs-CZ" sz="2400" i="1" dirty="0" err="1"/>
              <a:t>marginatum</a:t>
            </a:r>
            <a:endParaRPr lang="cs-CZ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i="1" dirty="0"/>
          </a:p>
        </p:txBody>
      </p:sp>
    </p:spTree>
    <p:extLst>
      <p:ext uri="{BB962C8B-B14F-4D97-AF65-F5344CB8AC3E}">
        <p14:creationId xmlns:p14="http://schemas.microsoft.com/office/powerpoint/2010/main" val="27987425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tick prot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4" y="3664174"/>
            <a:ext cx="4717430" cy="298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Jak se chránit před klíšťaty</a:t>
            </a:r>
            <a:endParaRPr lang="cs-CZ" i="1" dirty="0"/>
          </a:p>
        </p:txBody>
      </p:sp>
      <p:pic>
        <p:nvPicPr>
          <p:cNvPr id="23" name="Picture 4" descr="Image result for repelent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/>
          <a:stretch/>
        </p:blipFill>
        <p:spPr bwMode="auto">
          <a:xfrm>
            <a:off x="433582" y="1349533"/>
            <a:ext cx="3343776" cy="243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797" y="761269"/>
            <a:ext cx="6527484" cy="60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99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Jak se chránit před klíšťaty</a:t>
            </a:r>
            <a:endParaRPr lang="cs-CZ" i="1" dirty="0"/>
          </a:p>
        </p:txBody>
      </p:sp>
      <p:pic>
        <p:nvPicPr>
          <p:cNvPr id="2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1229" y="1115335"/>
            <a:ext cx="7601952" cy="563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1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Jak odstranit klíště</a:t>
            </a:r>
            <a:endParaRPr lang="cs-CZ" i="1" dirty="0"/>
          </a:p>
        </p:txBody>
      </p:sp>
      <p:pic>
        <p:nvPicPr>
          <p:cNvPr id="3074" name="Picture 2" descr="Image result for how to remove the t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869" y="2074606"/>
            <a:ext cx="8514132" cy="478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hypostome ti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8" y="1252585"/>
            <a:ext cx="4864946" cy="349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318" y="0"/>
            <a:ext cx="3619290" cy="3554978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953" y="683320"/>
            <a:ext cx="3315620" cy="1936322"/>
          </a:xfrm>
          <a:prstGeom prst="rect">
            <a:avLst/>
          </a:prstGeom>
        </p:spPr>
      </p:pic>
      <p:sp>
        <p:nvSpPr>
          <p:cNvPr id="25" name="Ovál 24"/>
          <p:cNvSpPr/>
          <p:nvPr/>
        </p:nvSpPr>
        <p:spPr>
          <a:xfrm>
            <a:off x="9457393" y="300545"/>
            <a:ext cx="2721337" cy="2726102"/>
          </a:xfrm>
          <a:prstGeom prst="ellipse">
            <a:avLst/>
          </a:prstGeom>
          <a:noFill/>
          <a:ln w="762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7" name="Přímá spojnice 26"/>
          <p:cNvCxnSpPr>
            <a:stCxn id="25" idx="7"/>
            <a:endCxn id="25" idx="3"/>
          </p:cNvCxnSpPr>
          <p:nvPr/>
        </p:nvCxnSpPr>
        <p:spPr>
          <a:xfrm flipH="1">
            <a:off x="9855924" y="699773"/>
            <a:ext cx="1924275" cy="1927646"/>
          </a:xfrm>
          <a:prstGeom prst="line">
            <a:avLst/>
          </a:prstGeom>
          <a:ln w="762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706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b="0" i="0" dirty="0">
                <a:solidFill>
                  <a:srgbClr val="323130"/>
                </a:solidFill>
                <a:effectLst/>
                <a:latin typeface="Segoe UI Web (East European)"/>
              </a:rPr>
              <a:t>Upíři v české historii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19446" y="1038042"/>
            <a:ext cx="116545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10./11.  stol. – pohřeb upírů v Čelákovicích (</a:t>
            </a:r>
            <a:r>
              <a:rPr lang="cs-CZ" sz="2400" dirty="0" err="1"/>
              <a:t>obj</a:t>
            </a:r>
            <a:r>
              <a:rPr lang="cs-CZ" sz="2400" dirty="0"/>
              <a:t>. 1966, 11 hrobů, 14 koster)</a:t>
            </a:r>
          </a:p>
          <a:p>
            <a:r>
              <a:rPr lang="cs-CZ" sz="2400" dirty="0"/>
              <a:t>1. 3. 1755 – Dekret o upírech – Marie Terezie, předcházen výzkumem Gerharda van </a:t>
            </a:r>
            <a:r>
              <a:rPr lang="cs-CZ" sz="2400" dirty="0" err="1"/>
              <a:t>Swietena</a:t>
            </a:r>
            <a:endParaRPr lang="cs-CZ" sz="2400" dirty="0"/>
          </a:p>
        </p:txBody>
      </p:sp>
      <p:pic>
        <p:nvPicPr>
          <p:cNvPr id="3074" name="Picture 2" descr="http://www.czech-press.cz/afp/editor/slozky/upiri_4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42" y="1876646"/>
            <a:ext cx="6837971" cy="483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Zdroj: Městské muzeum v Čelákovic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562" y="1893349"/>
            <a:ext cx="3649217" cy="481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386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58995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Borelióza</a:t>
            </a:r>
            <a:endParaRPr lang="cs-CZ" i="1" dirty="0"/>
          </a:p>
        </p:txBody>
      </p:sp>
      <p:pic>
        <p:nvPicPr>
          <p:cNvPr id="5122" name="Picture 2" descr="https://upload.wikimedia.org/wikipedia/commons/thumb/0/01/Erythema_migrans_-_erythematous_rash_in_Lyme_disease_-_PHIL_9875.jpg/800px-Erythema_migrans_-_erythematous_rash_in_Lyme_disease_-_PHIL_9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370" y="0"/>
            <a:ext cx="5844630" cy="68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borrelia burgdorfe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94028"/>
            <a:ext cx="6347371" cy="496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187041" y="1071813"/>
            <a:ext cx="616032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bakterie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léčba antibiotiky - doxycyklin</a:t>
            </a:r>
          </a:p>
        </p:txBody>
      </p:sp>
    </p:spTree>
    <p:extLst>
      <p:ext uri="{BB962C8B-B14F-4D97-AF65-F5344CB8AC3E}">
        <p14:creationId xmlns:p14="http://schemas.microsoft.com/office/powerpoint/2010/main" val="333465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Klíšťová </a:t>
            </a:r>
            <a:r>
              <a:rPr lang="cs-CZ" sz="4000" dirty="0" err="1">
                <a:solidFill>
                  <a:srgbClr val="323130"/>
                </a:solidFill>
                <a:latin typeface="Segoe UI Web (East European)"/>
              </a:rPr>
              <a:t>encefelitida</a:t>
            </a:r>
            <a:endParaRPr lang="cs-CZ" i="1" dirty="0"/>
          </a:p>
        </p:txBody>
      </p:sp>
      <p:pic>
        <p:nvPicPr>
          <p:cNvPr id="6146" name="Picture 2" descr="Image result for klíšťová encefalit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" y="2553608"/>
            <a:ext cx="7759083" cy="430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/>
          <p:cNvSpPr txBox="1"/>
          <p:nvPr/>
        </p:nvSpPr>
        <p:spPr>
          <a:xfrm>
            <a:off x="187041" y="1229126"/>
            <a:ext cx="616032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virus – antibiotika nezabírají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očkování!!!!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horší průběh u starších lidí</a:t>
            </a: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789" y="69281"/>
            <a:ext cx="5228411" cy="4405721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108" y="4640826"/>
            <a:ext cx="4473892" cy="21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334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Pijavice (podtřída </a:t>
            </a:r>
            <a:r>
              <a:rPr lang="cs-CZ" sz="4000" i="1" dirty="0" err="1">
                <a:solidFill>
                  <a:srgbClr val="323130"/>
                </a:solidFill>
                <a:latin typeface="Segoe UI Web (East European)"/>
              </a:rPr>
              <a:t>Hirudinea</a:t>
            </a:r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)</a:t>
            </a:r>
            <a:endParaRPr lang="cs-CZ" i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187041" y="1229126"/>
            <a:ext cx="6160329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kroužkovci, cca 300 druhů (v ČR 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cca ¾ </a:t>
            </a:r>
            <a:r>
              <a:rPr lang="cs-CZ" sz="2400" dirty="0" err="1"/>
              <a:t>hematofágové</a:t>
            </a:r>
            <a:r>
              <a:rPr lang="cs-CZ" sz="2400" dirty="0"/>
              <a:t>, ¼ dravé (bezobratlý)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sladkovodní, mořské, suchozemské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zřídka kdy přenášejí patogeny (jen pasivně)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svědivá kousnutí, výjimečně anafylaktický šok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hirudin</a:t>
            </a:r>
            <a:endParaRPr lang="cs-CZ" sz="2400" dirty="0"/>
          </a:p>
        </p:txBody>
      </p:sp>
      <p:pic>
        <p:nvPicPr>
          <p:cNvPr id="7170" name="Picture 2" descr="https://upload.wikimedia.org/wikipedia/commons/a/a2/Sv%C3%B8mmende_blodig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49" y="-535368"/>
            <a:ext cx="5182058" cy="472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7205357" y="162815"/>
            <a:ext cx="616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Pijavka lékařská  (</a:t>
            </a:r>
            <a:r>
              <a:rPr lang="cs-CZ" sz="2400" i="1" dirty="0" err="1"/>
              <a:t>Hirudo</a:t>
            </a:r>
            <a:r>
              <a:rPr lang="cs-CZ" sz="2400" i="1" dirty="0"/>
              <a:t> </a:t>
            </a:r>
            <a:r>
              <a:rPr lang="cs-CZ" sz="2400" i="1" dirty="0" err="1"/>
              <a:t>medicinalis</a:t>
            </a:r>
            <a:r>
              <a:rPr lang="cs-CZ" sz="2400" dirty="0"/>
              <a:t>)</a:t>
            </a:r>
          </a:p>
        </p:txBody>
      </p:sp>
      <p:pic>
        <p:nvPicPr>
          <p:cNvPr id="7172" name="Picture 4" descr="Sucking lee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49" y="3419300"/>
            <a:ext cx="5174869" cy="388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upload.wikimedia.org/wikipedia/commons/c/c6/Leech_Finders_Costume_of_Yorkshire_18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7" y="3537449"/>
            <a:ext cx="4917946" cy="343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upload.wikimedia.org/wikipedia/commons/thumb/0/0b/Egel_als_Schneckenparasit_04.JPG/1280px-Egel_als_Schneckenparasit_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85" y="3225027"/>
            <a:ext cx="4296722" cy="287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446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Naše práce</a:t>
            </a:r>
            <a:endParaRPr lang="cs-CZ" i="1" dirty="0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94" y="2128387"/>
            <a:ext cx="6115764" cy="2955096"/>
          </a:xfrm>
          <a:prstGeom prst="rect">
            <a:avLst/>
          </a:prstGeom>
        </p:spPr>
      </p:pic>
      <p:sp>
        <p:nvSpPr>
          <p:cNvPr id="24" name="Obdélník 23"/>
          <p:cNvSpPr/>
          <p:nvPr/>
        </p:nvSpPr>
        <p:spPr>
          <a:xfrm>
            <a:off x="1305860" y="5083483"/>
            <a:ext cx="374057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500" dirty="0"/>
              <a:t>klistata-a-infekce.cz</a:t>
            </a: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129" y="619433"/>
            <a:ext cx="4009289" cy="5053781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705" y="1587948"/>
            <a:ext cx="2602234" cy="4494264"/>
          </a:xfrm>
          <a:prstGeom prst="rect">
            <a:avLst/>
          </a:prstGeom>
        </p:spPr>
      </p:pic>
      <p:sp>
        <p:nvSpPr>
          <p:cNvPr id="27" name="TextovéPole 26"/>
          <p:cNvSpPr txBox="1"/>
          <p:nvPr/>
        </p:nvSpPr>
        <p:spPr>
          <a:xfrm>
            <a:off x="6872748" y="6095999"/>
            <a:ext cx="4969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POMOC PŘI SBĚRU KLÍŠŤAT VÍTÁNA!!!</a:t>
            </a:r>
          </a:p>
        </p:txBody>
      </p:sp>
    </p:spTree>
    <p:extLst>
      <p:ext uri="{BB962C8B-B14F-4D97-AF65-F5344CB8AC3E}">
        <p14:creationId xmlns:p14="http://schemas.microsoft.com/office/powerpoint/2010/main" val="6882421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Naše práce</a:t>
            </a:r>
            <a:endParaRPr lang="cs-CZ" i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257208" y="1135989"/>
            <a:ext cx="839517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C00000"/>
                </a:solidFill>
              </a:rPr>
              <a:t>velká věda nemusí být žádná velká věda </a:t>
            </a:r>
            <a:r>
              <a:rPr lang="cs-CZ" sz="2400" dirty="0"/>
              <a:t>(a někdy se dá dělat i z obýváku)</a:t>
            </a: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84" y="1926913"/>
            <a:ext cx="6990735" cy="2816373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72606"/>
            <a:ext cx="5835093" cy="2493677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5279922" y="6184489"/>
            <a:ext cx="6767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POMOC PŘI ZPARCOVÁNÍ A ANALÝZE DAT VÍTÁNA!!!</a:t>
            </a:r>
          </a:p>
        </p:txBody>
      </p:sp>
      <p:pic>
        <p:nvPicPr>
          <p:cNvPr id="27" name="Obrázek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340" y="-258373"/>
            <a:ext cx="3162845" cy="4450718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119" y="3756344"/>
            <a:ext cx="4342644" cy="2428145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9439" y="3093755"/>
            <a:ext cx="2112002" cy="66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488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11506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Poděkování</a:t>
            </a:r>
            <a:endParaRPr lang="cs-CZ" i="1" dirty="0"/>
          </a:p>
        </p:txBody>
      </p:sp>
      <p:grpSp>
        <p:nvGrpSpPr>
          <p:cNvPr id="23" name="Skupina 22"/>
          <p:cNvGrpSpPr/>
          <p:nvPr/>
        </p:nvGrpSpPr>
        <p:grpSpPr>
          <a:xfrm flipH="1">
            <a:off x="-2" y="5591332"/>
            <a:ext cx="9945189" cy="632219"/>
            <a:chOff x="5799909" y="2121246"/>
            <a:chExt cx="6392093" cy="632219"/>
          </a:xfrm>
        </p:grpSpPr>
        <p:cxnSp>
          <p:nvCxnSpPr>
            <p:cNvPr id="24" name="Přímá spojnice 23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bdélník 24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bdélník 26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bdélník 27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bdélník 29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Obdélník 31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bdélník 32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Obdélník 33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Obdélník 34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Obdélník 35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bdélník 36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Obdélník 37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39" name="Obdélník 38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Obdélník 39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1" name="Obdélník 40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Obdélník 41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3" name="Obdélník 42"/>
          <p:cNvSpPr/>
          <p:nvPr/>
        </p:nvSpPr>
        <p:spPr>
          <a:xfrm>
            <a:off x="318925" y="6035978"/>
            <a:ext cx="30535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dirty="0">
                <a:solidFill>
                  <a:srgbClr val="323130"/>
                </a:solidFill>
                <a:latin typeface="Segoe UI Web (East European)"/>
              </a:rPr>
              <a:t>Financování</a:t>
            </a:r>
            <a:endParaRPr lang="cs-CZ" i="1" dirty="0"/>
          </a:p>
        </p:txBody>
      </p:sp>
      <p:sp>
        <p:nvSpPr>
          <p:cNvPr id="44" name="Nadpis 1"/>
          <p:cNvSpPr txBox="1">
            <a:spLocks/>
          </p:cNvSpPr>
          <p:nvPr/>
        </p:nvSpPr>
        <p:spPr>
          <a:xfrm>
            <a:off x="5733472" y="5984621"/>
            <a:ext cx="5986580" cy="810599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Bef>
                <a:spcPts val="600"/>
              </a:spcBef>
            </a:pPr>
            <a:r>
              <a:rPr lang="cs-CZ" b="1" dirty="0"/>
              <a:t>NAZVA - QK1920258 - Šíření klíšťat a klíšťaty přenášených onemocnění: nová a opomíjená rizika pro domácí a hospodářská zvířata a člověka</a:t>
            </a:r>
            <a:endParaRPr lang="cs-CZ" dirty="0"/>
          </a:p>
          <a:p>
            <a:pPr algn="just"/>
            <a:endParaRPr lang="cs-CZ" dirty="0"/>
          </a:p>
        </p:txBody>
      </p:sp>
      <p:sp>
        <p:nvSpPr>
          <p:cNvPr id="45" name="Podnadpis 2"/>
          <p:cNvSpPr txBox="1">
            <a:spLocks/>
          </p:cNvSpPr>
          <p:nvPr/>
        </p:nvSpPr>
        <p:spPr>
          <a:xfrm>
            <a:off x="782726" y="1469393"/>
            <a:ext cx="7688276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cs-CZ" dirty="0"/>
          </a:p>
        </p:txBody>
      </p:sp>
      <p:pic>
        <p:nvPicPr>
          <p:cNvPr id="47" name="Obrázek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571" y="5932591"/>
            <a:ext cx="1923690" cy="914660"/>
          </a:xfrm>
          <a:prstGeom prst="rect">
            <a:avLst/>
          </a:prstGeom>
        </p:spPr>
      </p:pic>
      <p:pic>
        <p:nvPicPr>
          <p:cNvPr id="48" name="Obrázek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2" y="2315949"/>
            <a:ext cx="1235124" cy="1556896"/>
          </a:xfrm>
          <a:prstGeom prst="rect">
            <a:avLst/>
          </a:prstGeom>
        </p:spPr>
      </p:pic>
      <p:pic>
        <p:nvPicPr>
          <p:cNvPr id="49" name="Obrázek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9" y="3958862"/>
            <a:ext cx="899006" cy="1552655"/>
          </a:xfrm>
          <a:prstGeom prst="rect">
            <a:avLst/>
          </a:prstGeom>
        </p:spPr>
      </p:pic>
      <p:sp>
        <p:nvSpPr>
          <p:cNvPr id="50" name="TextovéPole 49"/>
          <p:cNvSpPr txBox="1"/>
          <p:nvPr/>
        </p:nvSpPr>
        <p:spPr>
          <a:xfrm>
            <a:off x="1449810" y="3070507"/>
            <a:ext cx="26610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Johanka Hrnková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1563399" y="4525076"/>
            <a:ext cx="26610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 err="1"/>
              <a:t>Seyma</a:t>
            </a:r>
            <a:r>
              <a:rPr lang="cs-CZ" sz="2400" dirty="0"/>
              <a:t> Celina</a:t>
            </a:r>
          </a:p>
        </p:txBody>
      </p:sp>
      <p:pic>
        <p:nvPicPr>
          <p:cNvPr id="52" name="Obrázek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373" y="1451631"/>
            <a:ext cx="1910219" cy="781025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648" y="3131731"/>
            <a:ext cx="1539361" cy="402920"/>
          </a:xfrm>
          <a:prstGeom prst="rect">
            <a:avLst/>
          </a:prstGeom>
        </p:spPr>
      </p:pic>
      <p:pic>
        <p:nvPicPr>
          <p:cNvPr id="55" name="Obrázek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9377" y="4081918"/>
            <a:ext cx="1321083" cy="1291984"/>
          </a:xfrm>
          <a:prstGeom prst="rect">
            <a:avLst/>
          </a:prstGeom>
        </p:spPr>
      </p:pic>
      <p:pic>
        <p:nvPicPr>
          <p:cNvPr id="56" name="Obrázek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908" y="1360086"/>
            <a:ext cx="3333750" cy="857250"/>
          </a:xfrm>
          <a:prstGeom prst="rect">
            <a:avLst/>
          </a:prstGeom>
        </p:spPr>
      </p:pic>
      <p:sp>
        <p:nvSpPr>
          <p:cNvPr id="57" name="TextovéPole 56"/>
          <p:cNvSpPr txBox="1"/>
          <p:nvPr/>
        </p:nvSpPr>
        <p:spPr>
          <a:xfrm>
            <a:off x="5515175" y="1127561"/>
            <a:ext cx="3530506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/>
              <a:t>Libor </a:t>
            </a:r>
            <a:r>
              <a:rPr lang="cs-CZ" sz="2400" dirty="0" err="1"/>
              <a:t>Grubhoffer</a:t>
            </a:r>
            <a:endParaRPr lang="cs-CZ" sz="2400" dirty="0"/>
          </a:p>
          <a:p>
            <a:r>
              <a:rPr lang="cs-CZ" sz="2400" dirty="0"/>
              <a:t>Natalia </a:t>
            </a:r>
            <a:r>
              <a:rPr lang="cs-CZ" sz="2400" dirty="0" err="1"/>
              <a:t>Rudenko</a:t>
            </a:r>
            <a:endParaRPr lang="cs-CZ" sz="2400" dirty="0"/>
          </a:p>
          <a:p>
            <a:r>
              <a:rPr lang="cs-CZ" sz="2400" dirty="0"/>
              <a:t>Marina </a:t>
            </a:r>
            <a:r>
              <a:rPr lang="cs-CZ" sz="2400" dirty="0" err="1"/>
              <a:t>Golovchenko</a:t>
            </a:r>
            <a:endParaRPr lang="cs-CZ" sz="2400" dirty="0"/>
          </a:p>
          <a:p>
            <a:r>
              <a:rPr lang="cs-CZ" sz="2400" dirty="0"/>
              <a:t>Václav Hönig</a:t>
            </a:r>
          </a:p>
          <a:p>
            <a:endParaRPr lang="cs-CZ" sz="2400" dirty="0"/>
          </a:p>
          <a:p>
            <a:r>
              <a:rPr lang="cs-CZ" sz="2400" dirty="0"/>
              <a:t>Daniel Růžek</a:t>
            </a:r>
          </a:p>
          <a:p>
            <a:r>
              <a:rPr lang="cs-CZ" sz="2400" dirty="0"/>
              <a:t>Jiří Salát</a:t>
            </a:r>
          </a:p>
          <a:p>
            <a:endParaRPr lang="cs-CZ" sz="2400" dirty="0"/>
          </a:p>
          <a:p>
            <a:endParaRPr lang="cs-CZ" sz="1500" dirty="0"/>
          </a:p>
          <a:p>
            <a:r>
              <a:rPr lang="cs-CZ" sz="2400" dirty="0"/>
              <a:t>David Modrý</a:t>
            </a:r>
          </a:p>
          <a:p>
            <a:r>
              <a:rPr lang="cs-CZ" sz="2400" dirty="0"/>
              <a:t>Kristýna Hrazdilová</a:t>
            </a:r>
          </a:p>
        </p:txBody>
      </p:sp>
      <p:pic>
        <p:nvPicPr>
          <p:cNvPr id="4098" name="Picture 2" descr="Image result for yale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252" y="1296782"/>
            <a:ext cx="1085272" cy="14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usp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552" y="3481409"/>
            <a:ext cx="1333818" cy="133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ovéPole 57"/>
          <p:cNvSpPr txBox="1"/>
          <p:nvPr/>
        </p:nvSpPr>
        <p:spPr>
          <a:xfrm>
            <a:off x="9585008" y="1412528"/>
            <a:ext cx="3530506" cy="33701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 err="1"/>
              <a:t>Erol</a:t>
            </a:r>
            <a:r>
              <a:rPr lang="cs-CZ" sz="2400" dirty="0"/>
              <a:t> </a:t>
            </a:r>
            <a:r>
              <a:rPr lang="cs-CZ" sz="2400" dirty="0" err="1"/>
              <a:t>Fikrig</a:t>
            </a:r>
            <a:endParaRPr lang="cs-CZ" sz="2400" dirty="0"/>
          </a:p>
          <a:p>
            <a:r>
              <a:rPr lang="cs-CZ" sz="2400" dirty="0" err="1"/>
              <a:t>Kathleen</a:t>
            </a:r>
            <a:r>
              <a:rPr lang="cs-CZ" sz="2400" dirty="0"/>
              <a:t> </a:t>
            </a:r>
            <a:r>
              <a:rPr lang="cs-CZ" sz="2400" dirty="0" err="1"/>
              <a:t>DePonte</a:t>
            </a:r>
            <a:endParaRPr lang="cs-CZ" sz="2400" dirty="0"/>
          </a:p>
          <a:p>
            <a:r>
              <a:rPr lang="cs-CZ" sz="2400" dirty="0" err="1"/>
              <a:t>Goeff</a:t>
            </a:r>
            <a:r>
              <a:rPr lang="cs-CZ" sz="2400" dirty="0"/>
              <a:t> </a:t>
            </a:r>
            <a:r>
              <a:rPr lang="cs-CZ" sz="2400" dirty="0" err="1"/>
              <a:t>Lynn</a:t>
            </a:r>
            <a:endParaRPr lang="cs-CZ" sz="2400" dirty="0"/>
          </a:p>
          <a:p>
            <a:endParaRPr lang="cs-CZ" sz="24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r>
              <a:rPr lang="cs-CZ" sz="2400" dirty="0"/>
              <a:t>Paolo </a:t>
            </a:r>
            <a:r>
              <a:rPr lang="cs-CZ" sz="2400" dirty="0" err="1"/>
              <a:t>Zanotto</a:t>
            </a:r>
            <a:endParaRPr lang="cs-CZ" sz="2400" dirty="0"/>
          </a:p>
          <a:p>
            <a:r>
              <a:rPr lang="cs-CZ" sz="2400" dirty="0" err="1"/>
              <a:t>Marielton</a:t>
            </a:r>
            <a:r>
              <a:rPr lang="cs-CZ" sz="2400" dirty="0"/>
              <a:t> </a:t>
            </a:r>
            <a:r>
              <a:rPr lang="cs-CZ" sz="2400" dirty="0" err="1"/>
              <a:t>Cunha</a:t>
            </a:r>
            <a:endParaRPr lang="cs-CZ" sz="2400" dirty="0"/>
          </a:p>
          <a:p>
            <a:r>
              <a:rPr lang="cs-CZ" sz="2400" dirty="0" err="1"/>
              <a:t>Shahab</a:t>
            </a:r>
            <a:r>
              <a:rPr lang="cs-CZ" sz="2400" dirty="0"/>
              <a:t> </a:t>
            </a:r>
            <a:r>
              <a:rPr lang="cs-CZ" sz="2400" dirty="0" err="1"/>
              <a:t>Zaki</a:t>
            </a:r>
            <a:r>
              <a:rPr lang="cs-CZ" sz="2400" dirty="0"/>
              <a:t> Pour</a:t>
            </a:r>
          </a:p>
        </p:txBody>
      </p:sp>
    </p:spTree>
    <p:extLst>
      <p:ext uri="{BB962C8B-B14F-4D97-AF65-F5344CB8AC3E}">
        <p14:creationId xmlns:p14="http://schemas.microsoft.com/office/powerpoint/2010/main" val="11188555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0" y="1884506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98636" y="2769714"/>
            <a:ext cx="11506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cs-CZ" sz="5400" dirty="0">
                <a:solidFill>
                  <a:srgbClr val="C00000"/>
                </a:solidFill>
                <a:latin typeface="Segoe UI Web (East European)"/>
              </a:rPr>
              <a:t>??? DOTAZY ???</a:t>
            </a:r>
            <a:endParaRPr lang="cs-CZ" sz="2800" i="1" dirty="0">
              <a:solidFill>
                <a:srgbClr val="C00000"/>
              </a:solidFill>
            </a:endParaRPr>
          </a:p>
        </p:txBody>
      </p:sp>
      <p:grpSp>
        <p:nvGrpSpPr>
          <p:cNvPr id="23" name="Skupina 22"/>
          <p:cNvGrpSpPr/>
          <p:nvPr/>
        </p:nvGrpSpPr>
        <p:grpSpPr>
          <a:xfrm rot="10800000" flipH="1">
            <a:off x="2246811" y="3797646"/>
            <a:ext cx="9945189" cy="632219"/>
            <a:chOff x="5799909" y="2121246"/>
            <a:chExt cx="6392093" cy="632219"/>
          </a:xfrm>
        </p:grpSpPr>
        <p:cxnSp>
          <p:nvCxnSpPr>
            <p:cNvPr id="24" name="Přímá spojnice 23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bdélník 24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bdélník 26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bdélník 27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bdélník 29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Obdélník 31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bdélník 32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Obdélník 33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Obdélník 34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Obdélník 35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Obdélník 36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Obdélník 37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39" name="Obdélník 38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Obdélník 39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1" name="Obdélník 40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Obdélník 41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3" name="Obdélník 42"/>
          <p:cNvSpPr/>
          <p:nvPr/>
        </p:nvSpPr>
        <p:spPr>
          <a:xfrm>
            <a:off x="298636" y="675369"/>
            <a:ext cx="11506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cs-CZ" sz="5400" dirty="0">
                <a:solidFill>
                  <a:srgbClr val="C00000"/>
                </a:solidFill>
                <a:latin typeface="Segoe UI Web (East European)"/>
              </a:rPr>
              <a:t>Děkuji za pozornost!!!</a:t>
            </a:r>
            <a:endParaRPr lang="cs-CZ" sz="2800" i="1" dirty="0">
              <a:solidFill>
                <a:srgbClr val="C00000"/>
              </a:solidFill>
            </a:endParaRPr>
          </a:p>
        </p:txBody>
      </p:sp>
      <p:sp>
        <p:nvSpPr>
          <p:cNvPr id="44" name="Obdélník 43"/>
          <p:cNvSpPr/>
          <p:nvPr/>
        </p:nvSpPr>
        <p:spPr>
          <a:xfrm>
            <a:off x="2151016" y="6026858"/>
            <a:ext cx="96981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cs-CZ" sz="3000" dirty="0">
                <a:solidFill>
                  <a:srgbClr val="C00000"/>
                </a:solidFill>
                <a:latin typeface="Segoe UI Web (East European)"/>
              </a:rPr>
              <a:t>jiricerny@ftz.czu.cz</a:t>
            </a:r>
            <a:endParaRPr lang="cs-CZ" sz="30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3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b="0" i="0" dirty="0">
                <a:solidFill>
                  <a:srgbClr val="323130"/>
                </a:solidFill>
                <a:effectLst/>
                <a:latin typeface="Segoe UI Web (East European)"/>
              </a:rPr>
              <a:t>První upíří román</a:t>
            </a:r>
            <a:endParaRPr lang="cs-CZ" dirty="0"/>
          </a:p>
        </p:txBody>
      </p:sp>
      <p:pic>
        <p:nvPicPr>
          <p:cNvPr id="2050" name="Picture 2" descr="Houghton EC8.P7598.819va (A) - Vampyre, 1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462" y="1334789"/>
            <a:ext cx="3043324" cy="4838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2411356" y="6193832"/>
            <a:ext cx="273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John William </a:t>
            </a:r>
            <a:r>
              <a:rPr lang="cs-CZ" dirty="0" err="1"/>
              <a:t>Polidori</a:t>
            </a:r>
            <a:r>
              <a:rPr lang="cs-CZ" dirty="0"/>
              <a:t>, 1812</a:t>
            </a:r>
          </a:p>
        </p:txBody>
      </p:sp>
      <p:pic>
        <p:nvPicPr>
          <p:cNvPr id="2052" name="Picture 4" descr="https://upload.wikimedia.org/wikipedia/en/thumb/1/1e/Dracamer99.jpg/170px-Dracamer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273" y="1336122"/>
            <a:ext cx="3858929" cy="485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ovéPole 25"/>
          <p:cNvSpPr txBox="1"/>
          <p:nvPr/>
        </p:nvSpPr>
        <p:spPr>
          <a:xfrm>
            <a:off x="7036558" y="6201889"/>
            <a:ext cx="268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Bram </a:t>
            </a:r>
            <a:r>
              <a:rPr lang="cs-CZ" dirty="0" err="1"/>
              <a:t>Stroker</a:t>
            </a:r>
            <a:r>
              <a:rPr lang="cs-CZ" dirty="0"/>
              <a:t>, 1897</a:t>
            </a:r>
          </a:p>
        </p:txBody>
      </p:sp>
    </p:spTree>
    <p:extLst>
      <p:ext uri="{BB962C8B-B14F-4D97-AF65-F5344CB8AC3E}">
        <p14:creationId xmlns:p14="http://schemas.microsoft.com/office/powerpoint/2010/main" val="2616737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050" name="Picture 2" descr="Image result for dracula movie 19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34" y="1526562"/>
            <a:ext cx="2752976" cy="434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interview s upír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33" y="1526562"/>
            <a:ext cx="2808306" cy="434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Bla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62" y="1526561"/>
            <a:ext cx="2839756" cy="434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bdélník 26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b="0" i="0" dirty="0">
                <a:solidFill>
                  <a:srgbClr val="323130"/>
                </a:solidFill>
                <a:effectLst/>
                <a:latin typeface="Segoe UI Web (East European)"/>
              </a:rPr>
              <a:t>Upíři fascinují svět</a:t>
            </a:r>
            <a:endParaRPr lang="cs-CZ" dirty="0"/>
          </a:p>
        </p:txBody>
      </p:sp>
      <p:pic>
        <p:nvPicPr>
          <p:cNvPr id="1026" name="Picture 2" descr="Image result for twil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041" y="1526561"/>
            <a:ext cx="2933969" cy="434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762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9304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b="0" i="0" dirty="0">
                <a:solidFill>
                  <a:srgbClr val="323130"/>
                </a:solidFill>
                <a:effectLst/>
                <a:latin typeface="Segoe UI Web (East European)"/>
              </a:rPr>
              <a:t>Původ legend o upírech - Mongolové</a:t>
            </a:r>
            <a:endParaRPr lang="cs-CZ" dirty="0"/>
          </a:p>
        </p:txBody>
      </p:sp>
      <p:pic>
        <p:nvPicPr>
          <p:cNvPr id="4100" name="Picture 4" descr="Image result for mongolian hor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886" y="1059337"/>
            <a:ext cx="6850739" cy="56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378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b="0" i="0" dirty="0">
                <a:solidFill>
                  <a:srgbClr val="323130"/>
                </a:solidFill>
                <a:effectLst/>
                <a:latin typeface="Segoe UI Web (East European)"/>
              </a:rPr>
              <a:t>Původ legend o upírech - </a:t>
            </a:r>
            <a:r>
              <a:rPr lang="cs-CZ" sz="4000" b="0" i="0" dirty="0" err="1">
                <a:solidFill>
                  <a:srgbClr val="323130"/>
                </a:solidFill>
                <a:effectLst/>
                <a:latin typeface="Segoe UI Web (East European)"/>
              </a:rPr>
              <a:t>porfirie</a:t>
            </a:r>
            <a:endParaRPr lang="cs-CZ" dirty="0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102" y="1053909"/>
            <a:ext cx="5259949" cy="576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99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 flipH="1">
            <a:off x="-1" y="945588"/>
            <a:ext cx="9945189" cy="632219"/>
            <a:chOff x="5799909" y="2121246"/>
            <a:chExt cx="6392093" cy="632219"/>
          </a:xfrm>
        </p:grpSpPr>
        <p:cxnSp>
          <p:nvCxnSpPr>
            <p:cNvPr id="3" name="Přímá spojnice 2"/>
            <p:cNvCxnSpPr/>
            <p:nvPr/>
          </p:nvCxnSpPr>
          <p:spPr>
            <a:xfrm flipH="1">
              <a:off x="5799909" y="2152096"/>
              <a:ext cx="6392093" cy="0"/>
            </a:xfrm>
            <a:prstGeom prst="line">
              <a:avLst/>
            </a:prstGeom>
            <a:ln w="57150">
              <a:solidFill>
                <a:srgbClr val="99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élník 3"/>
            <p:cNvSpPr/>
            <p:nvPr/>
          </p:nvSpPr>
          <p:spPr>
            <a:xfrm>
              <a:off x="9875519" y="2173868"/>
              <a:ext cx="234451" cy="145189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8289200" y="2136177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11625942" y="2319057"/>
              <a:ext cx="287382" cy="13676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756572" y="2166916"/>
              <a:ext cx="435428" cy="182880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193510" y="212718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9435055" y="2173868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1756572" y="2439897"/>
              <a:ext cx="435428" cy="182880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8845459" y="2175766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10952865" y="2239227"/>
              <a:ext cx="367938" cy="115227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10473891" y="2189390"/>
              <a:ext cx="536464" cy="175225"/>
            </a:xfrm>
            <a:prstGeom prst="rect">
              <a:avLst/>
            </a:prstGeom>
            <a:solidFill>
              <a:srgbClr val="FF505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10109970" y="2249388"/>
              <a:ext cx="367938" cy="115227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1425646" y="2393828"/>
              <a:ext cx="287382" cy="13676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8441600" y="2121246"/>
              <a:ext cx="287382" cy="1261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1017841" y="2317674"/>
              <a:ext cx="435428" cy="1828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 dirty="0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9177810" y="220380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0730459" y="2320174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1594034" y="2525191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11904618" y="2627289"/>
              <a:ext cx="287382" cy="126176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2" name="Obdélník 21"/>
          <p:cNvSpPr/>
          <p:nvPr/>
        </p:nvSpPr>
        <p:spPr>
          <a:xfrm>
            <a:off x="213494" y="121574"/>
            <a:ext cx="7942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cs-CZ" sz="4000" b="0" i="0" dirty="0" err="1">
                <a:solidFill>
                  <a:srgbClr val="323130"/>
                </a:solidFill>
                <a:effectLst/>
                <a:latin typeface="Segoe UI Web (East European)"/>
              </a:rPr>
              <a:t>Hematofágie</a:t>
            </a:r>
            <a:endParaRPr lang="cs-CZ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466879" y="1447119"/>
            <a:ext cx="114989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vznikla mnohokrát během evoluce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obligátní x fakultativní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selenofágové</a:t>
            </a:r>
            <a:r>
              <a:rPr lang="cs-CZ" sz="2400" dirty="0"/>
              <a:t> x </a:t>
            </a:r>
            <a:r>
              <a:rPr lang="cs-CZ" sz="2400" dirty="0" err="1"/>
              <a:t>thelmofágové</a:t>
            </a: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adaptace: poškození tkáně, omezení bolesti, zamezení srážlivosti krve, inhibice imunitního systému, trávení krve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rizika - poškození pokožky, úbytek krve, alergické reakce, </a:t>
            </a:r>
            <a:r>
              <a:rPr lang="cs-CZ" sz="2400" b="1" dirty="0"/>
              <a:t>přenos patogenů</a:t>
            </a:r>
          </a:p>
        </p:txBody>
      </p:sp>
    </p:spTree>
    <p:extLst>
      <p:ext uri="{BB962C8B-B14F-4D97-AF65-F5344CB8AC3E}">
        <p14:creationId xmlns:p14="http://schemas.microsoft.com/office/powerpoint/2010/main" val="25705215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1257</Words>
  <Application>Microsoft Office PowerPoint</Application>
  <PresentationFormat>Širokoúhlá obrazovka</PresentationFormat>
  <Paragraphs>217</Paragraphs>
  <Slides>46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Segoe UI Web (East European)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Cerny, Jiri</dc:creator>
  <cp:lastModifiedBy>Černý Jiří</cp:lastModifiedBy>
  <cp:revision>58</cp:revision>
  <dcterms:created xsi:type="dcterms:W3CDTF">2019-11-13T14:29:12Z</dcterms:created>
  <dcterms:modified xsi:type="dcterms:W3CDTF">2021-12-06T21:56:54Z</dcterms:modified>
</cp:coreProperties>
</file>