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1" r:id="rId6"/>
    <p:sldId id="263" r:id="rId7"/>
    <p:sldId id="267" r:id="rId8"/>
    <p:sldId id="264" r:id="rId9"/>
    <p:sldId id="265" r:id="rId10"/>
    <p:sldId id="266" r:id="rId11"/>
    <p:sldId id="268" r:id="rId12"/>
    <p:sldId id="260" r:id="rId13"/>
    <p:sldId id="262" r:id="rId14"/>
    <p:sldId id="269" r:id="rId15"/>
    <p:sldId id="276" r:id="rId16"/>
    <p:sldId id="270" r:id="rId17"/>
    <p:sldId id="271" r:id="rId18"/>
    <p:sldId id="280" r:id="rId19"/>
    <p:sldId id="281" r:id="rId20"/>
    <p:sldId id="272" r:id="rId21"/>
    <p:sldId id="282" r:id="rId22"/>
    <p:sldId id="275" r:id="rId23"/>
    <p:sldId id="279" r:id="rId24"/>
    <p:sldId id="283" r:id="rId25"/>
    <p:sldId id="277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3F3F"/>
    <a:srgbClr val="BEBFC1"/>
    <a:srgbClr val="FFFFFF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2" autoAdjust="0"/>
    <p:restoredTop sz="83585" autoAdjust="0"/>
  </p:normalViewPr>
  <p:slideViewPr>
    <p:cSldViewPr snapToGrid="0">
      <p:cViewPr varScale="1">
        <p:scale>
          <a:sx n="134" d="100"/>
          <a:sy n="134" d="100"/>
        </p:scale>
        <p:origin x="9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61C63-9BB3-464C-BF5C-7B6D630E8514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9A72B-C19B-4B6F-A215-67AF944B4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71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9A72B-C19B-4B6F-A215-67AF944B41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59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 err="1">
                <a:solidFill>
                  <a:srgbClr val="404040"/>
                </a:solidFill>
                <a:effectLst/>
                <a:latin typeface="Source Sans Pro" panose="020B0503030403020204" pitchFamily="34" charset="0"/>
              </a:rPr>
              <a:t>Vydrzi</a:t>
            </a:r>
            <a:r>
              <a:rPr lang="cs-CZ" b="0" i="0" dirty="0">
                <a:solidFill>
                  <a:srgbClr val="40404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cs-CZ" b="0" i="0" dirty="0" err="1">
                <a:solidFill>
                  <a:srgbClr val="404040"/>
                </a:solidFill>
                <a:effectLst/>
                <a:latin typeface="Source Sans Pro" panose="020B0503030403020204" pitchFamily="34" charset="0"/>
              </a:rPr>
              <a:t>az</a:t>
            </a:r>
            <a:r>
              <a:rPr lang="cs-CZ" b="0" i="0" dirty="0">
                <a:solidFill>
                  <a:srgbClr val="404040"/>
                </a:solidFill>
                <a:effectLst/>
                <a:latin typeface="Source Sans Pro" panose="020B0503030403020204" pitchFamily="34" charset="0"/>
              </a:rPr>
              <a:t> -10 </a:t>
            </a:r>
            <a:r>
              <a:rPr lang="cs-CZ" b="0" i="0" dirty="0" err="1">
                <a:solidFill>
                  <a:srgbClr val="404040"/>
                </a:solidFill>
                <a:effectLst/>
                <a:latin typeface="Source Sans Pro" panose="020B0503030403020204" pitchFamily="34" charset="0"/>
              </a:rPr>
              <a:t>stupnu</a:t>
            </a:r>
            <a:endParaRPr lang="cs-CZ" b="0" i="0" dirty="0">
              <a:solidFill>
                <a:srgbClr val="404040"/>
              </a:solidFill>
              <a:effectLst/>
              <a:latin typeface="Source Sans Pro" panose="020B0503030403020204" pitchFamily="34" charset="0"/>
            </a:endParaRPr>
          </a:p>
          <a:p>
            <a:endParaRPr lang="cs-CZ" b="0" i="0" dirty="0">
              <a:solidFill>
                <a:srgbClr val="404040"/>
              </a:solidFill>
              <a:effectLst/>
              <a:latin typeface="Source Sans Pro" panose="020B0503030403020204" pitchFamily="34" charset="0"/>
            </a:endParaRPr>
          </a:p>
          <a:p>
            <a:r>
              <a:rPr lang="cs-CZ" b="0" i="0" dirty="0" err="1">
                <a:solidFill>
                  <a:srgbClr val="404040"/>
                </a:solidFill>
                <a:effectLst/>
                <a:latin typeface="Source Sans Pro" panose="020B0503030403020204" pitchFamily="34" charset="0"/>
              </a:rPr>
              <a:t>Preziti</a:t>
            </a:r>
            <a:r>
              <a:rPr lang="cs-CZ" b="0" i="0" dirty="0">
                <a:solidFill>
                  <a:srgbClr val="40404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cs-CZ" b="0" i="0" dirty="0" err="1">
                <a:solidFill>
                  <a:srgbClr val="404040"/>
                </a:solidFill>
                <a:effectLst/>
                <a:latin typeface="Source Sans Pro" panose="020B0503030403020204" pitchFamily="34" charset="0"/>
              </a:rPr>
              <a:t>az</a:t>
            </a:r>
            <a:r>
              <a:rPr lang="cs-CZ" b="0" i="0" dirty="0">
                <a:solidFill>
                  <a:srgbClr val="404040"/>
                </a:solidFill>
                <a:effectLst/>
                <a:latin typeface="Source Sans Pro" panose="020B0503030403020204" pitchFamily="34" charset="0"/>
              </a:rPr>
              <a:t> 4 roky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9A72B-C19B-4B6F-A215-67AF944B41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58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Místo </a:t>
            </a:r>
            <a:r>
              <a:rPr lang="cs-CZ" dirty="0" err="1"/>
              <a:t>scutu</a:t>
            </a:r>
            <a:r>
              <a:rPr lang="cs-CZ" dirty="0"/>
              <a:t> mají </a:t>
            </a:r>
            <a:r>
              <a:rPr lang="cs-CZ" dirty="0" err="1"/>
              <a:t>intergument</a:t>
            </a:r>
            <a:r>
              <a:rPr lang="cs-CZ" dirty="0"/>
              <a:t>, </a:t>
            </a:r>
            <a:r>
              <a:rPr lang="cs-CZ" dirty="0" err="1"/>
              <a:t>kozovity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9A72B-C19B-4B6F-A215-67AF944B41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88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15 </a:t>
            </a:r>
            <a:r>
              <a:rPr lang="cs-CZ" dirty="0" err="1"/>
              <a:t>stupnu</a:t>
            </a:r>
            <a:r>
              <a:rPr lang="cs-CZ" dirty="0"/>
              <a:t> min.</a:t>
            </a:r>
          </a:p>
          <a:p>
            <a:endParaRPr lang="cs-CZ" dirty="0"/>
          </a:p>
          <a:p>
            <a:r>
              <a:rPr lang="cs-CZ" dirty="0"/>
              <a:t>Holub, vlaštovka, kavka</a:t>
            </a:r>
          </a:p>
          <a:p>
            <a:endParaRPr lang="cs-CZ" dirty="0"/>
          </a:p>
          <a:p>
            <a:r>
              <a:rPr lang="cs-CZ" dirty="0"/>
              <a:t>Cca. 50 </a:t>
            </a:r>
            <a:r>
              <a:rPr lang="cs-CZ" dirty="0" err="1"/>
              <a:t>vajicek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9A72B-C19B-4B6F-A215-67AF944B41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56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A. variegatum</a:t>
            </a:r>
            <a:r>
              <a:rPr lang="en-US" dirty="0"/>
              <a:t>: </a:t>
            </a:r>
            <a:r>
              <a:rPr lang="cs-CZ" dirty="0"/>
              <a:t>Rozšiřuje se s pomocí volavky rusohlavé (</a:t>
            </a:r>
            <a:r>
              <a:rPr lang="cs-CZ" i="1" dirty="0" err="1"/>
              <a:t>Bubulcus</a:t>
            </a:r>
            <a:r>
              <a:rPr lang="cs-CZ" i="1" dirty="0"/>
              <a:t> ibis)</a:t>
            </a:r>
          </a:p>
          <a:p>
            <a:r>
              <a:rPr lang="en-US" dirty="0" err="1"/>
              <a:t>Ehrlichia</a:t>
            </a:r>
            <a:r>
              <a:rPr lang="en-US" dirty="0"/>
              <a:t> </a:t>
            </a:r>
            <a:r>
              <a:rPr lang="en-US" dirty="0" err="1"/>
              <a:t>ruminantium</a:t>
            </a:r>
            <a:r>
              <a:rPr lang="en-US" dirty="0"/>
              <a:t> je </a:t>
            </a:r>
            <a:r>
              <a:rPr lang="en-US" dirty="0" err="1"/>
              <a:t>bakterie</a:t>
            </a:r>
            <a:r>
              <a:rPr lang="en-US" dirty="0"/>
              <a:t>, </a:t>
            </a:r>
            <a:r>
              <a:rPr lang="en-US" b="1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hydroperikarditida</a:t>
            </a:r>
            <a:endParaRPr lang="en-US" b="1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  <a:p>
            <a:endParaRPr lang="en-US" b="1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i="1" dirty="0"/>
              <a:t>B. </a:t>
            </a:r>
            <a:r>
              <a:rPr lang="cs-CZ" i="1" dirty="0" err="1"/>
              <a:t>Duttoni</a:t>
            </a:r>
            <a:r>
              <a:rPr lang="cs-CZ" i="1" dirty="0"/>
              <a:t> </a:t>
            </a:r>
            <a:r>
              <a:rPr lang="cs-CZ" dirty="0" err="1"/>
              <a:t>zpusobuje</a:t>
            </a:r>
            <a:r>
              <a:rPr lang="cs-CZ" dirty="0"/>
              <a:t> </a:t>
            </a:r>
            <a:r>
              <a:rPr lang="cs-CZ" dirty="0" err="1"/>
              <a:t>navratne</a:t>
            </a:r>
            <a:r>
              <a:rPr lang="cs-CZ" dirty="0"/>
              <a:t> </a:t>
            </a:r>
            <a:r>
              <a:rPr lang="cs-CZ" dirty="0" err="1"/>
              <a:t>horecky</a:t>
            </a:r>
            <a:r>
              <a:rPr lang="cs-CZ" dirty="0"/>
              <a:t>. </a:t>
            </a:r>
            <a:r>
              <a:rPr lang="cs-CZ" dirty="0" err="1"/>
              <a:t>Clovek</a:t>
            </a:r>
            <a:r>
              <a:rPr lang="cs-CZ" dirty="0"/>
              <a:t> </a:t>
            </a:r>
            <a:r>
              <a:rPr lang="cs-CZ" dirty="0" err="1"/>
              <a:t>rezervoarni</a:t>
            </a:r>
            <a:r>
              <a:rPr lang="cs-CZ" dirty="0"/>
              <a:t> hostitel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Am. </a:t>
            </a:r>
            <a:r>
              <a:rPr lang="en-US" i="1" dirty="0" err="1"/>
              <a:t>javanense</a:t>
            </a:r>
            <a:r>
              <a:rPr lang="en-US" i="1" dirty="0"/>
              <a:t> </a:t>
            </a:r>
            <a:r>
              <a:rPr lang="en-US" dirty="0"/>
              <a:t>v </a:t>
            </a:r>
            <a:r>
              <a:rPr lang="en-US" dirty="0" err="1"/>
              <a:t>Asii</a:t>
            </a:r>
            <a:endParaRPr lang="en-US" dirty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9A72B-C19B-4B6F-A215-67AF944B41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96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9A72B-C19B-4B6F-A215-67AF944B41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06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9A72B-C19B-4B6F-A215-67AF944B41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40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B. 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afzelii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častěji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kožní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manifestace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), </a:t>
            </a:r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B. 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garinii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B. 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bavariensis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častěji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neurologické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projevy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), </a:t>
            </a:r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B. burgdorferi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sensu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stricto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kožní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kloubní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nervové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projevy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lang="cs-CZ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cs-CZ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Dlouhý přenos je způsoben adaptováním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borrelia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imunitni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system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noveho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hostitele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9A72B-C19B-4B6F-A215-67AF944B41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19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Borreliový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lymfocytom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(BL) je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papula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temně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červené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až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fialové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barvy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může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dosahovat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velikosti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až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5 cm.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Vyskytuje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častěji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u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mužů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dětí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obvykle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bývá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lokalizována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boltci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ucha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špičce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nosu</a:t>
            </a:r>
            <a:endParaRPr lang="cs-CZ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cs-CZ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Acrodermatitis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chronica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atrophicans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(ACA) je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projevem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pozdního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stádia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LB a bez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léčby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přetrvá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desetiletí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Obvyklá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lokalizace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ACA je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akrálních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částech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končetin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kůže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zbarvena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mordočervena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9A72B-C19B-4B6F-A215-67AF944B41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33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P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ři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napadení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periferních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nervů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si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pacienti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stěžují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na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pálení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kůže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pocity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píchání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mravenčení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trnutí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necitlivost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či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naopak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bolesti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se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stěhují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různě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po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těl</a:t>
            </a:r>
            <a:r>
              <a:rPr lang="cs-CZ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e</a:t>
            </a:r>
          </a:p>
          <a:p>
            <a:r>
              <a:rPr lang="cs-CZ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Obrna lícního nervu</a:t>
            </a:r>
          </a:p>
          <a:p>
            <a:endParaRPr lang="cs-CZ" b="0" i="0" dirty="0">
              <a:solidFill>
                <a:srgbClr val="111111"/>
              </a:solidFill>
              <a:effectLst/>
              <a:latin typeface="Open Sans" panose="020B0606030504020204" pitchFamily="34" charset="0"/>
            </a:endParaRPr>
          </a:p>
          <a:p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Postižení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vegetativního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nervového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systému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se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ohlašuje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bušením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srdce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nepravidelným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srdečním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rytmem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střevními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potížemi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záněty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močového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měchýře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nebo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nadměrným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pocením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v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horní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části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těla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.</a:t>
            </a:r>
            <a:endParaRPr lang="cs-CZ" b="0" i="0" dirty="0">
              <a:solidFill>
                <a:srgbClr val="111111"/>
              </a:solidFill>
              <a:effectLst/>
              <a:latin typeface="Open Sans" panose="020B0606030504020204" pitchFamily="34" charset="0"/>
            </a:endParaRPr>
          </a:p>
          <a:p>
            <a:endParaRPr lang="cs-CZ" b="0" i="0" dirty="0">
              <a:solidFill>
                <a:srgbClr val="111111"/>
              </a:solidFill>
              <a:effectLst/>
              <a:latin typeface="Open Sans" panose="020B0606030504020204" pitchFamily="34" charset="0"/>
            </a:endParaRPr>
          </a:p>
          <a:p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Pokud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borelie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proniknou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až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centrální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nervové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soustavy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mohou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vyvolat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zánět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mozku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či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mozkových</a:t>
            </a:r>
            <a:r>
              <a:rPr lang="en-US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blan</a:t>
            </a:r>
            <a:endParaRPr lang="cs-CZ" b="0" i="0" dirty="0">
              <a:solidFill>
                <a:srgbClr val="111111"/>
              </a:solidFill>
              <a:effectLst/>
              <a:latin typeface="Open Sans" panose="020B0606030504020204" pitchFamily="34" charset="0"/>
            </a:endParaRPr>
          </a:p>
          <a:p>
            <a:endParaRPr lang="cs-CZ" b="0" i="0" dirty="0">
              <a:solidFill>
                <a:srgbClr val="111111"/>
              </a:solidFill>
              <a:effectLst/>
              <a:latin typeface="Open Sans" panose="020B0606030504020204" pitchFamily="34" charset="0"/>
            </a:endParaRPr>
          </a:p>
          <a:p>
            <a:r>
              <a:rPr lang="en-US" b="1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Parestézie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označuje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poruchu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čití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Může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projevovat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brnění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mravenčení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apod</a:t>
            </a:r>
            <a:endParaRPr lang="cs-CZ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r>
              <a:rPr lang="en-US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Myalgie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j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pojem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označující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bolesti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svalstva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</a:t>
            </a:r>
            <a:endParaRPr lang="cs-CZ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r>
              <a:rPr lang="en-US" b="1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Artralgie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znamená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bolest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jednoho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nebo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kloubů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 </a:t>
            </a:r>
            <a:endParaRPr lang="cs-CZ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9A72B-C19B-4B6F-A215-67AF944B41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519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srgbClr val="333333"/>
                </a:solidFill>
                <a:latin typeface="-apple-system"/>
              </a:rPr>
              <a:t>1</a:t>
            </a:r>
            <a:r>
              <a:rPr lang="en-US" dirty="0">
                <a:solidFill>
                  <a:srgbClr val="333333"/>
                </a:solidFill>
                <a:latin typeface="-apple-system"/>
              </a:rPr>
              <a:t>-20</a:t>
            </a:r>
            <a:r>
              <a:rPr lang="cs-CZ" dirty="0">
                <a:solidFill>
                  <a:srgbClr val="333333"/>
                </a:solidFill>
                <a:latin typeface="-apple-system"/>
              </a:rPr>
              <a:t> dní mezi fázemi</a:t>
            </a:r>
            <a:endParaRPr lang="cs-CZ" dirty="0"/>
          </a:p>
          <a:p>
            <a:r>
              <a:rPr lang="cs-CZ" dirty="0"/>
              <a:t> poruchy </a:t>
            </a:r>
            <a:r>
              <a:rPr lang="cs-CZ" dirty="0" err="1"/>
              <a:t>pameti</a:t>
            </a:r>
            <a:r>
              <a:rPr lang="cs-CZ" dirty="0"/>
              <a:t> a </a:t>
            </a:r>
            <a:r>
              <a:rPr lang="cs-CZ" dirty="0" err="1"/>
              <a:t>spanku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9A72B-C19B-4B6F-A215-67AF944B41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37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Nejstarší nalezené fosilie cca. 100 mil. Let, vývoj před cca. 20 mil. lety</a:t>
            </a:r>
          </a:p>
          <a:p>
            <a:endParaRPr lang="cs-CZ" dirty="0"/>
          </a:p>
          <a:p>
            <a:r>
              <a:rPr lang="cs-CZ" dirty="0"/>
              <a:t>Exoskelet: kombinace vosků, proteinů a chitinu</a:t>
            </a:r>
          </a:p>
          <a:p>
            <a:endParaRPr lang="cs-CZ" dirty="0"/>
          </a:p>
          <a:p>
            <a:r>
              <a:rPr lang="cs-CZ" dirty="0" err="1"/>
              <a:t>Ixodidae</a:t>
            </a:r>
            <a:r>
              <a:rPr lang="cs-CZ" dirty="0"/>
              <a:t> = klíšťata</a:t>
            </a:r>
          </a:p>
          <a:p>
            <a:r>
              <a:rPr lang="cs-CZ" dirty="0" err="1"/>
              <a:t>Argasidae</a:t>
            </a:r>
            <a:r>
              <a:rPr lang="cs-CZ" dirty="0"/>
              <a:t> = </a:t>
            </a:r>
            <a:r>
              <a:rPr lang="cs-CZ" dirty="0" err="1"/>
              <a:t>klistaci</a:t>
            </a:r>
            <a:r>
              <a:rPr lang="cs-CZ" dirty="0"/>
              <a:t> (rod)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9A72B-C19B-4B6F-A215-67AF944B41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646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Hemolyticka</a:t>
            </a:r>
            <a:r>
              <a:rPr lang="cs-CZ" dirty="0"/>
              <a:t> anemie </a:t>
            </a:r>
            <a:r>
              <a:rPr lang="cs-CZ" dirty="0" err="1"/>
              <a:t>babesie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Ehrlichioza</a:t>
            </a:r>
            <a:r>
              <a:rPr lang="cs-CZ" dirty="0"/>
              <a:t> </a:t>
            </a:r>
            <a:r>
              <a:rPr lang="cs-CZ" dirty="0" err="1"/>
              <a:t>nelecena</a:t>
            </a:r>
            <a:r>
              <a:rPr lang="cs-CZ" dirty="0"/>
              <a:t> = zase CNS, meningoencefalitida, selhávání orgánů a to hlavně plic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9A72B-C19B-4B6F-A215-67AF944B41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459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9A72B-C19B-4B6F-A215-67AF944B41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776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9A72B-C19B-4B6F-A215-67AF944B41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641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9A72B-C19B-4B6F-A215-67AF944B41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90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Sliny obsahují koktejl až 3000 různých proteinů, včetně protisrážlivých látek tzv. </a:t>
            </a:r>
            <a:r>
              <a:rPr lang="cs-CZ" dirty="0" err="1"/>
              <a:t>evasinů</a:t>
            </a:r>
            <a:r>
              <a:rPr lang="cs-CZ" dirty="0"/>
              <a:t>. Látky ze slin klíšťat se studují ve spojitosti s neutralizací </a:t>
            </a:r>
            <a:r>
              <a:rPr lang="cs-CZ" dirty="0" err="1"/>
              <a:t>chemokinů</a:t>
            </a:r>
            <a:r>
              <a:rPr lang="cs-CZ" dirty="0"/>
              <a:t> způsobujících zánět srdce, infarkt nebo mrtvici.</a:t>
            </a:r>
          </a:p>
          <a:p>
            <a:r>
              <a:rPr lang="cs-CZ" dirty="0"/>
              <a:t>Sliny také obsahují hygroskopickou látku která při suchu pomáhá klíšťatům přežít sucho.</a:t>
            </a:r>
          </a:p>
          <a:p>
            <a:endParaRPr lang="cs-CZ" dirty="0"/>
          </a:p>
          <a:p>
            <a:r>
              <a:rPr lang="cs-CZ" dirty="0"/>
              <a:t>Sucho klíšťata přežijí až 18 měsíců. Vyhladovělé klíště cca 36 dní.</a:t>
            </a:r>
          </a:p>
          <a:p>
            <a:endParaRPr lang="cs-CZ" dirty="0"/>
          </a:p>
          <a:p>
            <a:r>
              <a:rPr lang="cs-CZ" dirty="0" err="1"/>
              <a:t>Halleruv</a:t>
            </a:r>
            <a:r>
              <a:rPr lang="cs-CZ" dirty="0"/>
              <a:t> organ se </a:t>
            </a:r>
            <a:r>
              <a:rPr lang="cs-CZ" dirty="0" err="1"/>
              <a:t>nachazi</a:t>
            </a:r>
            <a:r>
              <a:rPr lang="cs-CZ" dirty="0"/>
              <a:t> na </a:t>
            </a:r>
            <a:r>
              <a:rPr lang="cs-CZ" dirty="0" err="1"/>
              <a:t>koncove</a:t>
            </a:r>
            <a:r>
              <a:rPr lang="cs-CZ" dirty="0"/>
              <a:t> </a:t>
            </a:r>
            <a:r>
              <a:rPr lang="cs-CZ" dirty="0" err="1"/>
              <a:t>casti</a:t>
            </a:r>
            <a:r>
              <a:rPr lang="cs-CZ" dirty="0"/>
              <a:t> předního </a:t>
            </a:r>
            <a:r>
              <a:rPr lang="cs-CZ" dirty="0" err="1"/>
              <a:t>paru</a:t>
            </a:r>
            <a:r>
              <a:rPr lang="cs-CZ" dirty="0"/>
              <a:t> </a:t>
            </a:r>
            <a:r>
              <a:rPr lang="cs-CZ" dirty="0" err="1"/>
              <a:t>koncetin</a:t>
            </a:r>
            <a:r>
              <a:rPr lang="cs-CZ" dirty="0"/>
              <a:t>. Organ detekuje pachy (kyselina </a:t>
            </a:r>
            <a:r>
              <a:rPr lang="cs-CZ" dirty="0" err="1"/>
              <a:t>maselna</a:t>
            </a:r>
            <a:r>
              <a:rPr lang="cs-CZ" dirty="0"/>
              <a:t>), </a:t>
            </a:r>
            <a:r>
              <a:rPr lang="cs-CZ" dirty="0" err="1"/>
              <a:t>zmeny</a:t>
            </a:r>
            <a:r>
              <a:rPr lang="cs-CZ" dirty="0"/>
              <a:t> teploty </a:t>
            </a:r>
            <a:r>
              <a:rPr lang="cs-CZ" dirty="0" err="1"/>
              <a:t>okoli</a:t>
            </a:r>
            <a:r>
              <a:rPr lang="cs-CZ" dirty="0"/>
              <a:t>, </a:t>
            </a:r>
            <a:r>
              <a:rPr lang="cs-CZ" dirty="0" err="1"/>
              <a:t>vetrne</a:t>
            </a:r>
            <a:r>
              <a:rPr lang="cs-CZ" dirty="0"/>
              <a:t> proudy, </a:t>
            </a:r>
            <a:r>
              <a:rPr lang="cs-CZ" dirty="0" err="1"/>
              <a:t>infracervene</a:t>
            </a:r>
            <a:r>
              <a:rPr lang="cs-CZ" dirty="0"/>
              <a:t> </a:t>
            </a:r>
            <a:r>
              <a:rPr lang="cs-CZ" dirty="0" err="1"/>
              <a:t>zareni</a:t>
            </a:r>
            <a:r>
              <a:rPr lang="cs-CZ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9A72B-C19B-4B6F-A215-67AF944B41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71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Klíště může žít až několik let v rámci cyklu a střídání ročních období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9A72B-C19B-4B6F-A215-67AF944B41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34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Rhipicephalus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annulatus</a:t>
            </a:r>
            <a:r>
              <a:rPr lang="cs-CZ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 S Americe, cely život na skotu, psovi, </a:t>
            </a:r>
            <a:r>
              <a:rPr lang="cs-CZ" sz="120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konich</a:t>
            </a:r>
            <a:r>
              <a:rPr lang="cs-CZ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</a:t>
            </a:r>
            <a:r>
              <a:rPr lang="cs-CZ" sz="120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prenasi</a:t>
            </a:r>
            <a:r>
              <a:rPr lang="cs-CZ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cetne</a:t>
            </a:r>
            <a:r>
              <a:rPr lang="cs-CZ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Babesie</a:t>
            </a:r>
            <a:r>
              <a:rPr lang="cs-CZ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cs-CZ" sz="120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intracelul</a:t>
            </a:r>
            <a:r>
              <a:rPr lang="cs-CZ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parazit. protozoa)</a:t>
            </a:r>
            <a:endParaRPr lang="en-US" sz="120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dirty="0"/>
          </a:p>
          <a:p>
            <a:r>
              <a:rPr lang="cs-CZ" dirty="0" err="1"/>
              <a:t>Stejny</a:t>
            </a:r>
            <a:r>
              <a:rPr lang="cs-CZ" dirty="0"/>
              <a:t> hostitel po cely </a:t>
            </a:r>
            <a:r>
              <a:rPr lang="cs-CZ" dirty="0" err="1"/>
              <a:t>zivot</a:t>
            </a:r>
            <a:r>
              <a:rPr lang="cs-CZ" dirty="0"/>
              <a:t> </a:t>
            </a:r>
            <a:r>
              <a:rPr lang="cs-CZ" dirty="0" err="1"/>
              <a:t>klistete</a:t>
            </a:r>
            <a:r>
              <a:rPr lang="cs-CZ" dirty="0"/>
              <a:t>, ani </a:t>
            </a:r>
            <a:r>
              <a:rPr lang="cs-CZ" dirty="0" err="1"/>
              <a:t>neodpadava</a:t>
            </a:r>
            <a:r>
              <a:rPr lang="cs-CZ" dirty="0"/>
              <a:t> na zem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9A72B-C19B-4B6F-A215-67AF944B41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9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Hyalommy</a:t>
            </a:r>
            <a:r>
              <a:rPr lang="cs-CZ" dirty="0"/>
              <a:t> i u nás? </a:t>
            </a:r>
            <a:r>
              <a:rPr lang="cs-CZ" dirty="0" err="1"/>
              <a:t>Přenost</a:t>
            </a:r>
            <a:r>
              <a:rPr lang="cs-CZ" dirty="0"/>
              <a:t> </a:t>
            </a:r>
            <a:r>
              <a:rPr lang="cs-CZ" dirty="0" err="1"/>
              <a:t>krym</a:t>
            </a:r>
            <a:r>
              <a:rPr lang="en-US" dirty="0" err="1"/>
              <a:t>sko</a:t>
            </a:r>
            <a:r>
              <a:rPr lang="en-US" dirty="0"/>
              <a:t>-</a:t>
            </a:r>
            <a:r>
              <a:rPr lang="cs-CZ" dirty="0"/>
              <a:t>konžské hemoragické horečky</a:t>
            </a:r>
          </a:p>
          <a:p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dvouhostitelský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vývojový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cyklus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kdy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prvním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hostitelem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malý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savec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nejčastěji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z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čeledi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ježkovití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zajícovití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pták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druhým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velký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savec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nejčastěji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kopytník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9A72B-C19B-4B6F-A215-67AF944B41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Nálezy v jednotkách</a:t>
            </a:r>
          </a:p>
          <a:p>
            <a:endParaRPr lang="cs-CZ" dirty="0"/>
          </a:p>
          <a:p>
            <a:r>
              <a:rPr lang="en-US" b="0" i="0" dirty="0" err="1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Klíště</a:t>
            </a:r>
            <a:r>
              <a:rPr lang="en-US" b="0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Hyalomma</a:t>
            </a:r>
            <a:r>
              <a:rPr lang="en-US" b="0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 se </a:t>
            </a:r>
            <a:r>
              <a:rPr lang="en-US" b="0" i="0" dirty="0" err="1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vyskytuje</a:t>
            </a:r>
            <a:r>
              <a:rPr lang="en-US" b="0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hlavně</a:t>
            </a:r>
            <a:r>
              <a:rPr lang="en-US" b="0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na</a:t>
            </a:r>
            <a:r>
              <a:rPr lang="en-US" b="0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jihu</a:t>
            </a:r>
            <a:r>
              <a:rPr lang="en-US" b="0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en-US" b="0" i="0" dirty="0" err="1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jihovýchodě</a:t>
            </a:r>
            <a:r>
              <a:rPr lang="en-US" b="0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Evropy</a:t>
            </a:r>
            <a:r>
              <a:rPr lang="en-US" b="0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třeba</a:t>
            </a:r>
            <a:r>
              <a:rPr lang="en-US" b="0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 v </a:t>
            </a:r>
            <a:r>
              <a:rPr lang="en-US" b="0" i="0" dirty="0" err="1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Chorvatsku</a:t>
            </a:r>
            <a:r>
              <a:rPr lang="en-US" b="0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Španělsku</a:t>
            </a:r>
            <a:r>
              <a:rPr lang="en-US" b="0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Turecku</a:t>
            </a:r>
            <a:r>
              <a:rPr lang="en-US" b="0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Řecku</a:t>
            </a:r>
            <a:r>
              <a:rPr lang="en-US" b="0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na</a:t>
            </a:r>
            <a:r>
              <a:rPr lang="en-US" b="0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Balkáně</a:t>
            </a:r>
            <a:r>
              <a:rPr lang="en-US" b="0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nebo</a:t>
            </a:r>
            <a:r>
              <a:rPr lang="en-US" b="0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na</a:t>
            </a:r>
            <a:r>
              <a:rPr lang="en-US" b="0" i="0" dirty="0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323232"/>
                </a:solidFill>
                <a:effectLst/>
                <a:latin typeface="Open Sans" panose="020B0606030504020204" pitchFamily="34" charset="0"/>
              </a:rPr>
              <a:t>Ukrajině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9A72B-C19B-4B6F-A215-67AF944B41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04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-10 až +40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9A72B-C19B-4B6F-A215-67AF944B41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78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Aktivitu </a:t>
            </a:r>
            <a:r>
              <a:rPr lang="cs-CZ" dirty="0" err="1"/>
              <a:t>klistat</a:t>
            </a:r>
            <a:r>
              <a:rPr lang="cs-CZ" dirty="0"/>
              <a:t> </a:t>
            </a:r>
            <a:r>
              <a:rPr lang="cs-CZ" dirty="0" err="1"/>
              <a:t>ovlivnuje</a:t>
            </a:r>
            <a:r>
              <a:rPr lang="cs-CZ" dirty="0"/>
              <a:t> </a:t>
            </a:r>
            <a:r>
              <a:rPr lang="cs-CZ" dirty="0" err="1"/>
              <a:t>delka</a:t>
            </a:r>
            <a:r>
              <a:rPr lang="cs-CZ" dirty="0"/>
              <a:t> dne (cca 12 </a:t>
            </a:r>
            <a:r>
              <a:rPr lang="cs-CZ" dirty="0" err="1"/>
              <a:t>ideal</a:t>
            </a:r>
            <a:r>
              <a:rPr lang="cs-CZ" dirty="0"/>
              <a:t>), teplota, vlhkost, aktivita </a:t>
            </a:r>
            <a:r>
              <a:rPr lang="cs-CZ" dirty="0" err="1"/>
              <a:t>hostitelu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9A72B-C19B-4B6F-A215-67AF944B41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5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1AF49-7C4D-4224-AA1A-A19EC7225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3D9E64-0B7A-42DF-8D65-46E984039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878B0-7444-404A-A303-F6173E593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B471-646D-4163-A8FB-D418409B7D7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0FEBE-52F8-4D97-AA66-29B39DE13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3A797-CED2-4819-AA61-D3038E8F5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D3F3-1C5B-4591-8651-4A2B6071D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53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DE04A-7D9F-4400-9A3C-454C1AF44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4A8129-5DC4-4465-8E21-AC146AF42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5746A-F8B4-423B-A2C7-44DAF456C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B471-646D-4163-A8FB-D418409B7D7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0FDE4-4B5F-41D7-9349-0F2827830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4A781-BC10-4665-BB5F-B135BCA51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D3F3-1C5B-4591-8651-4A2B6071D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68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BE03C0-C73F-4A52-ADBC-CC1C43E464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E4FB6E-ED33-4A1F-AC50-C66BD41AA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16C2C-F855-4B5C-A647-E8471CEC2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B471-646D-4163-A8FB-D418409B7D7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C9AEB-D63E-40BA-8E7C-DBFA724D7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09D39-60B7-42FA-B554-5E0F2E8B3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D3F3-1C5B-4591-8651-4A2B6071D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15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331A4-6768-417B-8C7C-1D3AFB46A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CAEDF-A207-4CF8-ADF5-18986FED1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F70E4-6025-4B35-99DA-B857FAA59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B471-646D-4163-A8FB-D418409B7D7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DE3D2-36B9-4AE9-BEB7-1F0257583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FFEA5-5318-4624-B00C-9C1AE15C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D3F3-1C5B-4591-8651-4A2B6071D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03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439DB-72FE-4BF2-90B1-D2A716EFE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135A8-4571-4840-B2E9-A9F2FA9FF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956CA-2482-4A73-A1B6-45783A3D1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B471-646D-4163-A8FB-D418409B7D7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9E1F0-615C-457B-BF97-1279254B1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6547B-8121-40A2-B1D9-A3690C03A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D3F3-1C5B-4591-8651-4A2B6071D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67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2CD6C-B989-4A39-86EA-FBD3F677A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C8542-C20E-4CDB-934A-6F33E71691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4D68D1-75A4-40AE-B991-D9541A3F2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8FCD73-E8C7-41D8-A169-D2009CB8E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B471-646D-4163-A8FB-D418409B7D7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42B6F-581D-4B1C-B761-B0599C06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A67164-CAA5-4241-99F8-81B2F0AD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D3F3-1C5B-4591-8651-4A2B6071D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9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1A2A1-4F66-4408-B841-582979207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E5BE75-AB9B-40B3-9003-F51933D0B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80B5A-CEAD-4111-A0D8-41228549D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9E0D44-D821-481C-8FFD-387DBF71A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8B727B-39FF-4081-BE52-500D935831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30A90C-353E-4CEE-A785-EC26E3C9B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B471-646D-4163-A8FB-D418409B7D7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1F109E-6302-4E8C-BA35-52D55F56A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BFD03-C5B8-43C8-B036-2CD1A6CD5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D3F3-1C5B-4591-8651-4A2B6071D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53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94FE3-6C89-4AE3-884E-180C06BA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6BD92E-E8A9-4D5F-8E13-7CCAFB58D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B471-646D-4163-A8FB-D418409B7D7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CEB328-B50E-4D9D-AC2D-03B14699F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409F1-2A7D-40D1-9292-CDC9E6E27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D3F3-1C5B-4591-8651-4A2B6071D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48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BA736-950D-4047-90A7-5556FCF14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B471-646D-4163-A8FB-D418409B7D7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9301F3-F6AF-4A8A-B8B8-7232D7146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D8BA5-6AE5-4A2A-AB73-4E2A624B4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D3F3-1C5B-4591-8651-4A2B6071D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22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70227-6FBE-4813-9E34-BF13856B0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ED205-ECA0-4B34-81B8-C6736988E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B3B8CF-D238-4476-9C02-8C7D3C3AD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36DCD-D6E3-4D7D-972E-06114EAAB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B471-646D-4163-A8FB-D418409B7D7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668FFD-EF55-477C-A889-2DCB85469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BF730-DE44-4269-AB6A-46AEB55F8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D3F3-1C5B-4591-8651-4A2B6071D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62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D70C9-E259-44FB-B980-7876A492A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AC9F1A-F217-4492-9981-CE4C8751D9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09280-E790-459A-A224-8AB96299E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DB2266-7788-4B56-B01E-216D98B82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B471-646D-4163-A8FB-D418409B7D7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30D6E-97FE-4186-A16A-FA8C3BBDA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5C686E-995B-49D1-A48B-299240CDB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D3F3-1C5B-4591-8651-4A2B6071D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61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E2CE6A-FF3D-4051-AF5E-AA89B2F5C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63B43-305E-471D-B47D-6DAA89D69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107A-60BF-4618-9AF3-A744B2E86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6B471-646D-4163-A8FB-D418409B7D7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72C1A-8EFE-4035-971E-AFF33AE588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C0C54-4CDA-46E9-B2ED-F64A5F4D9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9D3F3-1C5B-4591-8651-4A2B6071D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3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xodes Ricinus Skočec Obecný - Fotografie zdarma na Pixabay">
            <a:extLst>
              <a:ext uri="{FF2B5EF4-FFF2-40B4-BE49-F238E27FC236}">
                <a16:creationId xmlns:a16="http://schemas.microsoft.com/office/drawing/2014/main" id="{E101BD1F-C40E-4AAF-8932-3934EBA96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08"/>
          <a:stretch/>
        </p:blipFill>
        <p:spPr bwMode="auto">
          <a:xfrm>
            <a:off x="2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D2A868-1D07-4915-8180-BB8245467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032" y="-812671"/>
            <a:ext cx="10841502" cy="306324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 co jste kdy chtěli vědět o klíšťatech, ale báli jste se zeptat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280695-1C04-4F84-935D-DF11805070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6783" y="4602859"/>
            <a:ext cx="9144000" cy="153619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Ing. Johana Hrnková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197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05733-DB93-4812-B969-8A00CF73C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936" y="311193"/>
            <a:ext cx="6387102" cy="1325563"/>
          </a:xfrm>
        </p:spPr>
        <p:txBody>
          <a:bodyPr>
            <a:normAutofit/>
          </a:bodyPr>
          <a:lstStyle/>
          <a:p>
            <a:r>
              <a:rPr lang="cs-CZ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Ixodes</a:t>
            </a:r>
            <a:r>
              <a:rPr lang="cs-CZ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ricinus</a:t>
            </a:r>
            <a:r>
              <a:rPr lang="cs-CZ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k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cs-CZ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íště</a:t>
            </a: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obecné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FC2CD-CBB4-4CC2-8526-A47197D57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812" y="1636756"/>
            <a:ext cx="7031152" cy="4586287"/>
          </a:xfrm>
        </p:spPr>
        <p:txBody>
          <a:bodyPr anchor="t">
            <a:normAutofit/>
          </a:bodyPr>
          <a:lstStyle/>
          <a:p>
            <a:r>
              <a:rPr lang="cs-CZ" sz="2000" dirty="0"/>
              <a:t>Nejvyšší četnost na jaře</a:t>
            </a:r>
          </a:p>
          <a:p>
            <a:pPr lvl="1"/>
            <a:r>
              <a:rPr lang="cs-CZ" sz="1700" dirty="0"/>
              <a:t>Pozdní léto a podzim </a:t>
            </a:r>
          </a:p>
          <a:p>
            <a:pPr lvl="1"/>
            <a:r>
              <a:rPr lang="cs-CZ" sz="1700" dirty="0"/>
              <a:t>Četnost přímo úměrná vlhkosti</a:t>
            </a:r>
          </a:p>
          <a:p>
            <a:pPr lvl="1"/>
            <a:endParaRPr lang="cs-CZ" sz="1000" dirty="0"/>
          </a:p>
          <a:p>
            <a:r>
              <a:rPr lang="cs-CZ" sz="2000" dirty="0"/>
              <a:t>Aktivní cca. 70% roku</a:t>
            </a:r>
          </a:p>
          <a:p>
            <a:pPr lvl="1"/>
            <a:r>
              <a:rPr lang="cs-CZ" sz="1700" dirty="0"/>
              <a:t>V zimě </a:t>
            </a:r>
            <a:r>
              <a:rPr lang="cs-CZ" sz="1700" dirty="0" err="1"/>
              <a:t>dormantní</a:t>
            </a:r>
            <a:endParaRPr lang="cs-CZ" sz="1700" dirty="0"/>
          </a:p>
          <a:p>
            <a:endParaRPr lang="cs-CZ" sz="1000" dirty="0"/>
          </a:p>
          <a:p>
            <a:r>
              <a:rPr lang="cs-CZ" sz="2000" dirty="0"/>
              <a:t>Habitat</a:t>
            </a:r>
          </a:p>
          <a:p>
            <a:pPr lvl="1"/>
            <a:r>
              <a:rPr lang="cs-CZ" sz="1700" dirty="0"/>
              <a:t>Dle vývojového stádia</a:t>
            </a:r>
          </a:p>
          <a:p>
            <a:pPr lvl="1"/>
            <a:r>
              <a:rPr lang="cs-CZ" sz="1700" dirty="0"/>
              <a:t>Okraje lesů, příkopy, oblasti pod křovinami (</a:t>
            </a:r>
            <a:r>
              <a:rPr lang="cs-CZ" sz="1700" b="1" dirty="0"/>
              <a:t>parky, zahrady</a:t>
            </a:r>
            <a:r>
              <a:rPr lang="cs-CZ" sz="1700" dirty="0"/>
              <a:t>), stinná stanoviště…</a:t>
            </a:r>
          </a:p>
          <a:p>
            <a:pPr lvl="1"/>
            <a:endParaRPr lang="cs-CZ" sz="1000" dirty="0"/>
          </a:p>
          <a:p>
            <a:r>
              <a:rPr lang="cs-CZ" sz="2000" dirty="0"/>
              <a:t>Nespecifická selekce hostitelů</a:t>
            </a:r>
          </a:p>
          <a:p>
            <a:pPr lvl="1"/>
            <a:r>
              <a:rPr lang="cs-CZ" sz="1700" dirty="0"/>
              <a:t>Dle vývojového stádia</a:t>
            </a:r>
          </a:p>
          <a:p>
            <a:pPr lvl="1"/>
            <a:r>
              <a:rPr lang="cs-CZ" sz="1700" dirty="0"/>
              <a:t>Nejčastěji vysoká zvěř, zajíci, polní hlodavci, ježci, křepelky…</a:t>
            </a:r>
          </a:p>
          <a:p>
            <a:endParaRPr lang="cs-CZ" sz="1000" dirty="0"/>
          </a:p>
          <a:p>
            <a:pPr lvl="1"/>
            <a:endParaRPr lang="cs-CZ" sz="1000" dirty="0"/>
          </a:p>
        </p:txBody>
      </p:sp>
      <p:sp>
        <p:nvSpPr>
          <p:cNvPr id="15" name="Freeform: Shape 10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C86DCD-BDE0-4506-99AA-B76F158AB3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0" r="2928" b="-4"/>
          <a:stretch/>
        </p:blipFill>
        <p:spPr>
          <a:xfrm>
            <a:off x="7689829" y="10"/>
            <a:ext cx="4502173" cy="3448209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4" descr="31,944 Edge Of Forest Stock Photos, Pictures &amp; Royalty-Free Images - iStock">
            <a:extLst>
              <a:ext uri="{FF2B5EF4-FFF2-40B4-BE49-F238E27FC236}">
                <a16:creationId xmlns:a16="http://schemas.microsoft.com/office/drawing/2014/main" id="{EAD2EC1A-2881-4627-A775-F4FB6BD0A9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3" r="1058" b="-5"/>
          <a:stretch/>
        </p:blipFill>
        <p:spPr bwMode="auto">
          <a:xfrm>
            <a:off x="8768827" y="4082141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041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5226FD-369A-4BF5-B38E-F55807DE4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526" y="211239"/>
            <a:ext cx="4839176" cy="1956841"/>
          </a:xfrm>
        </p:spPr>
        <p:txBody>
          <a:bodyPr anchor="b">
            <a:normAutofit/>
          </a:bodyPr>
          <a:lstStyle/>
          <a:p>
            <a:r>
              <a:rPr lang="cs-CZ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Dermacentor</a:t>
            </a:r>
            <a:r>
              <a:rPr lang="cs-CZ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reticulatus</a:t>
            </a:r>
            <a:r>
              <a:rPr lang="cs-CZ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cs-CZ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ják</a:t>
            </a:r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lužní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8B9C0-05C7-439C-A995-BD8EA9605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613" y="2794669"/>
            <a:ext cx="4839175" cy="3873944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Klíště luk, povodí a travnatých ploch</a:t>
            </a:r>
          </a:p>
          <a:p>
            <a:pPr lvl="1"/>
            <a:r>
              <a:rPr lang="cs-CZ" sz="1600" dirty="0">
                <a:solidFill>
                  <a:schemeClr val="bg1"/>
                </a:solidFill>
              </a:rPr>
              <a:t>Nutná vyšší </a:t>
            </a:r>
            <a:r>
              <a:rPr lang="cs-CZ" sz="1600" dirty="0" err="1">
                <a:solidFill>
                  <a:schemeClr val="bg1"/>
                </a:solidFill>
              </a:rPr>
              <a:t>relat</a:t>
            </a:r>
            <a:r>
              <a:rPr lang="cs-CZ" sz="1600" dirty="0">
                <a:solidFill>
                  <a:schemeClr val="bg1"/>
                </a:solidFill>
              </a:rPr>
              <a:t>. vlhkost</a:t>
            </a:r>
          </a:p>
          <a:p>
            <a:pPr marL="0" indent="0">
              <a:buNone/>
            </a:pPr>
            <a:endParaRPr lang="cs-CZ" sz="12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Aktivní i v zimních měsících</a:t>
            </a:r>
          </a:p>
          <a:p>
            <a:pPr marL="0" indent="0">
              <a:buNone/>
            </a:pPr>
            <a:endParaRPr lang="cs-CZ" sz="12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Přenos parazita </a:t>
            </a:r>
            <a:r>
              <a:rPr lang="cs-CZ" sz="2000" i="1" dirty="0" err="1">
                <a:solidFill>
                  <a:schemeClr val="bg1"/>
                </a:solidFill>
              </a:rPr>
              <a:t>Babesia</a:t>
            </a:r>
            <a:r>
              <a:rPr lang="cs-CZ" sz="2000" i="1" dirty="0">
                <a:solidFill>
                  <a:schemeClr val="bg1"/>
                </a:solidFill>
              </a:rPr>
              <a:t> </a:t>
            </a:r>
            <a:r>
              <a:rPr lang="cs-CZ" sz="2000" i="1" dirty="0" err="1">
                <a:solidFill>
                  <a:schemeClr val="bg1"/>
                </a:solidFill>
              </a:rPr>
              <a:t>canis</a:t>
            </a:r>
            <a:endParaRPr lang="cs-CZ" sz="2000" i="1" dirty="0">
              <a:solidFill>
                <a:schemeClr val="bg1"/>
              </a:solidFill>
            </a:endParaRPr>
          </a:p>
          <a:p>
            <a:pPr lvl="1"/>
            <a:r>
              <a:rPr lang="cs-CZ" sz="1600" i="1" dirty="0" err="1">
                <a:solidFill>
                  <a:schemeClr val="bg1"/>
                </a:solidFill>
              </a:rPr>
              <a:t>Francisella</a:t>
            </a:r>
            <a:r>
              <a:rPr lang="cs-CZ" sz="1600" i="1" dirty="0">
                <a:solidFill>
                  <a:schemeClr val="bg1"/>
                </a:solidFill>
              </a:rPr>
              <a:t> </a:t>
            </a:r>
            <a:r>
              <a:rPr lang="cs-CZ" sz="1600" i="1" dirty="0" err="1">
                <a:solidFill>
                  <a:schemeClr val="bg1"/>
                </a:solidFill>
              </a:rPr>
              <a:t>tularensis</a:t>
            </a:r>
            <a:r>
              <a:rPr lang="cs-CZ" sz="1600" dirty="0">
                <a:solidFill>
                  <a:schemeClr val="bg1"/>
                </a:solidFill>
              </a:rPr>
              <a:t>,</a:t>
            </a:r>
            <a:r>
              <a:rPr lang="cs-CZ" sz="1600" i="1" dirty="0">
                <a:solidFill>
                  <a:schemeClr val="bg1"/>
                </a:solidFill>
              </a:rPr>
              <a:t> </a:t>
            </a:r>
            <a:r>
              <a:rPr lang="cs-CZ" sz="1600" dirty="0">
                <a:solidFill>
                  <a:schemeClr val="bg1"/>
                </a:solidFill>
              </a:rPr>
              <a:t>TBEV, Omská hemoragická horečka</a:t>
            </a:r>
          </a:p>
          <a:p>
            <a:pPr lvl="1"/>
            <a:endParaRPr lang="cs-CZ" sz="1200" i="1" dirty="0">
              <a:solidFill>
                <a:schemeClr val="bg1"/>
              </a:solidFill>
            </a:endParaRPr>
          </a:p>
          <a:p>
            <a:r>
              <a:rPr lang="cs-CZ" sz="2000" dirty="0" err="1">
                <a:solidFill>
                  <a:schemeClr val="bg1"/>
                </a:solidFill>
              </a:rPr>
              <a:t>Klíštěcí</a:t>
            </a:r>
            <a:r>
              <a:rPr lang="cs-CZ" sz="2000" dirty="0">
                <a:solidFill>
                  <a:schemeClr val="bg1"/>
                </a:solidFill>
              </a:rPr>
              <a:t> superhrdina</a:t>
            </a:r>
          </a:p>
          <a:p>
            <a:pPr lvl="1"/>
            <a:r>
              <a:rPr lang="cs-CZ" sz="1600" dirty="0">
                <a:solidFill>
                  <a:schemeClr val="bg1"/>
                </a:solidFill>
              </a:rPr>
              <a:t>Dokáže přežít pod vodou až 3 měsíce</a:t>
            </a:r>
          </a:p>
          <a:p>
            <a:pPr lvl="1"/>
            <a:r>
              <a:rPr lang="cs-CZ" sz="1600" dirty="0">
                <a:solidFill>
                  <a:schemeClr val="bg1"/>
                </a:solidFill>
              </a:rPr>
              <a:t>Bez potravy přežijí i několik let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8194" name="Picture 2" descr="Dermacentor reticulatus mâle, the marsh tick. | Dermacentor … | Flickr">
            <a:extLst>
              <a:ext uri="{FF2B5EF4-FFF2-40B4-BE49-F238E27FC236}">
                <a16:creationId xmlns:a16="http://schemas.microsoft.com/office/drawing/2014/main" id="{636C91D5-E0A9-4107-90A8-AB98895690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9" r="21297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963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rgas - Twitter Search / Twitter">
            <a:extLst>
              <a:ext uri="{FF2B5EF4-FFF2-40B4-BE49-F238E27FC236}">
                <a16:creationId xmlns:a16="http://schemas.microsoft.com/office/drawing/2014/main" id="{091EE812-D090-4DBE-A07F-92DEF5CE4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255544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AC05BA-A3AB-4326-8F07-00D34C399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274" y="357981"/>
            <a:ext cx="4498181" cy="1899912"/>
          </a:xfrm>
        </p:spPr>
        <p:txBody>
          <a:bodyPr>
            <a:normAutofit/>
          </a:bodyPr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 života klíštěte (</a:t>
            </a:r>
            <a:r>
              <a:rPr lang="cs-CZ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Argasidae</a:t>
            </a: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6F237-4400-4696-BBE4-DB4679119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274" y="2448488"/>
            <a:ext cx="4210333" cy="4409512"/>
          </a:xfrm>
        </p:spPr>
        <p:txBody>
          <a:bodyPr>
            <a:normAutofit/>
          </a:bodyPr>
          <a:lstStyle/>
          <a:p>
            <a:r>
              <a:rPr lang="cs-CZ" sz="2000" dirty="0"/>
              <a:t>Vývojová stádia stejná</a:t>
            </a:r>
          </a:p>
          <a:p>
            <a:pPr lvl="1"/>
            <a:r>
              <a:rPr lang="cs-CZ" sz="1700" dirty="0"/>
              <a:t>Více </a:t>
            </a:r>
            <a:r>
              <a:rPr lang="cs-CZ" sz="1700" dirty="0" err="1"/>
              <a:t>nymfálních</a:t>
            </a:r>
            <a:r>
              <a:rPr lang="cs-CZ" sz="1700" dirty="0"/>
              <a:t> stádií (instarů)</a:t>
            </a:r>
          </a:p>
          <a:p>
            <a:pPr marL="0" indent="0">
              <a:buNone/>
            </a:pPr>
            <a:endParaRPr lang="cs-CZ" sz="1700" dirty="0"/>
          </a:p>
          <a:p>
            <a:r>
              <a:rPr lang="cs-CZ" sz="2000" dirty="0"/>
              <a:t>Absence </a:t>
            </a:r>
            <a:r>
              <a:rPr lang="cs-CZ" sz="2000" dirty="0" err="1"/>
              <a:t>scutu</a:t>
            </a:r>
            <a:r>
              <a:rPr lang="en-US" sz="2000" dirty="0"/>
              <a:t> -</a:t>
            </a:r>
            <a:r>
              <a:rPr lang="cs-CZ" sz="2000" dirty="0"/>
              <a:t> „měkká klíšťata“</a:t>
            </a:r>
          </a:p>
          <a:p>
            <a:endParaRPr lang="cs-CZ" sz="1700" dirty="0"/>
          </a:p>
          <a:p>
            <a:r>
              <a:rPr lang="cs-CZ" sz="2000" dirty="0" err="1"/>
              <a:t>Nidikolní</a:t>
            </a:r>
            <a:r>
              <a:rPr lang="cs-CZ" sz="2000" dirty="0"/>
              <a:t> druhy</a:t>
            </a:r>
          </a:p>
          <a:p>
            <a:pPr lvl="1"/>
            <a:r>
              <a:rPr lang="cs-CZ" sz="1700" dirty="0"/>
              <a:t>Parazitují především na ptácích</a:t>
            </a:r>
          </a:p>
          <a:p>
            <a:pPr lvl="1"/>
            <a:endParaRPr lang="cs-CZ" sz="1700" dirty="0"/>
          </a:p>
          <a:p>
            <a:r>
              <a:rPr lang="cs-CZ" sz="2100" dirty="0"/>
              <a:t>Přenášejí horečkové </a:t>
            </a:r>
            <a:r>
              <a:rPr lang="cs-CZ" sz="2100" dirty="0" err="1"/>
              <a:t>borrélie</a:t>
            </a:r>
            <a:endParaRPr lang="cs-CZ" sz="2100" dirty="0"/>
          </a:p>
          <a:p>
            <a:pPr lvl="1"/>
            <a:r>
              <a:rPr lang="cs-CZ" sz="1700" dirty="0"/>
              <a:t>U zvířat Africký mor prasat</a:t>
            </a:r>
          </a:p>
          <a:p>
            <a:endParaRPr lang="cs-CZ" sz="2100" dirty="0"/>
          </a:p>
          <a:p>
            <a:endParaRPr lang="cs-CZ" sz="1700" dirty="0"/>
          </a:p>
          <a:p>
            <a:endParaRPr lang="en-US" sz="1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F38F1C-8197-43C3-BE22-D998B7EBBE40}"/>
              </a:ext>
            </a:extLst>
          </p:cNvPr>
          <p:cNvSpPr txBox="1"/>
          <p:nvPr/>
        </p:nvSpPr>
        <p:spPr>
          <a:xfrm>
            <a:off x="3629025" y="6407944"/>
            <a:ext cx="1793081" cy="450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107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1570D4-5C15-4AFA-B013-C0C0E9E8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cs-CZ" sz="3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Argas</a:t>
            </a:r>
            <a:r>
              <a:rPr lang="cs-CZ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reflexus</a:t>
            </a:r>
            <a:r>
              <a:rPr lang="cs-CZ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kl</a:t>
            </a:r>
            <a:r>
              <a:rPr lang="cs-CZ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íšťák</a:t>
            </a:r>
            <a:r>
              <a:rPr 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holubí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1A766-E7B0-4033-BE05-7E202EEC6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070" y="2171326"/>
            <a:ext cx="4087368" cy="4014719"/>
          </a:xfrm>
        </p:spPr>
        <p:txBody>
          <a:bodyPr>
            <a:normAutofit lnSpcReduction="10000"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Dlouhý vývojový cyklus</a:t>
            </a:r>
          </a:p>
          <a:p>
            <a:pPr lvl="1"/>
            <a:r>
              <a:rPr lang="cs-CZ" sz="1600" dirty="0">
                <a:solidFill>
                  <a:schemeClr val="bg1"/>
                </a:solidFill>
              </a:rPr>
              <a:t>Celkem 7 vývojových stádií</a:t>
            </a:r>
          </a:p>
          <a:p>
            <a:pPr lvl="1"/>
            <a:r>
              <a:rPr lang="cs-CZ" sz="1600" dirty="0">
                <a:solidFill>
                  <a:schemeClr val="bg1"/>
                </a:solidFill>
              </a:rPr>
              <a:t>Méně vajíček</a:t>
            </a:r>
          </a:p>
          <a:p>
            <a:endParaRPr lang="cs-CZ" sz="14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Adaptace na nižší teploty</a:t>
            </a:r>
          </a:p>
          <a:p>
            <a:pPr lvl="1"/>
            <a:r>
              <a:rPr lang="cs-CZ" sz="1600" dirty="0">
                <a:solidFill>
                  <a:schemeClr val="bg1"/>
                </a:solidFill>
              </a:rPr>
              <a:t>Výskyt i v mírném pásu</a:t>
            </a:r>
          </a:p>
          <a:p>
            <a:pPr lvl="1"/>
            <a:endParaRPr lang="cs-CZ" sz="14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„Městské klíště“</a:t>
            </a:r>
          </a:p>
          <a:p>
            <a:pPr lvl="1"/>
            <a:r>
              <a:rPr lang="cs-CZ" sz="1600" dirty="0" err="1">
                <a:solidFill>
                  <a:schemeClr val="bg1"/>
                </a:solidFill>
              </a:rPr>
              <a:t>Nidikolní</a:t>
            </a:r>
            <a:r>
              <a:rPr lang="cs-CZ" sz="1600" dirty="0">
                <a:solidFill>
                  <a:schemeClr val="bg1"/>
                </a:solidFill>
              </a:rPr>
              <a:t> klíště u synantropních ptáků</a:t>
            </a:r>
          </a:p>
          <a:p>
            <a:pPr marL="457200" lvl="1" indent="0">
              <a:buNone/>
            </a:pPr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Člověk v riziku na místech styku s ptáky</a:t>
            </a:r>
          </a:p>
          <a:p>
            <a:pPr lvl="1"/>
            <a:r>
              <a:rPr lang="cs-CZ" sz="1600" dirty="0">
                <a:solidFill>
                  <a:schemeClr val="bg1"/>
                </a:solidFill>
              </a:rPr>
              <a:t>Potenciální přenos arbovirů</a:t>
            </a:r>
          </a:p>
          <a:p>
            <a:endParaRPr lang="cs-CZ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244" name="Picture 4" descr="Argas Species, Leather or Soft Ticks | SpringerLink">
            <a:extLst>
              <a:ext uri="{FF2B5EF4-FFF2-40B4-BE49-F238E27FC236}">
                <a16:creationId xmlns:a16="http://schemas.microsoft.com/office/drawing/2014/main" id="{1B1AD0F1-6C5E-4386-BA58-650799980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0716" y="1232101"/>
            <a:ext cx="6596652" cy="423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Argas reflexus - Eliminate - Remove - Eradicate | Gallura Disinfestazioni">
            <a:extLst>
              <a:ext uri="{FF2B5EF4-FFF2-40B4-BE49-F238E27FC236}">
                <a16:creationId xmlns:a16="http://schemas.microsoft.com/office/drawing/2014/main" id="{DE2F1804-EFC4-45A8-9F46-C6B2CDF3A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864" y="4920976"/>
            <a:ext cx="2602199" cy="176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732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ectors: Ticks">
            <a:extLst>
              <a:ext uri="{FF2B5EF4-FFF2-40B4-BE49-F238E27FC236}">
                <a16:creationId xmlns:a16="http://schemas.microsoft.com/office/drawing/2014/main" id="{6CD67F4F-627C-45B8-918F-86D716669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47722">
            <a:off x="7101471" y="554076"/>
            <a:ext cx="4376136" cy="312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12534-982D-4A07-BE4F-E4FC53D82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Klíšťata v tropech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2EE77-C816-4BCD-A308-B9DC54BC6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i="1" dirty="0" err="1"/>
              <a:t>Amblyomma</a:t>
            </a:r>
            <a:r>
              <a:rPr lang="cs-CZ" i="1" dirty="0"/>
              <a:t> </a:t>
            </a:r>
            <a:r>
              <a:rPr lang="cs-CZ" i="1" dirty="0" err="1"/>
              <a:t>variegatum</a:t>
            </a:r>
            <a:endParaRPr lang="cs-CZ" i="1" dirty="0"/>
          </a:p>
          <a:p>
            <a:pPr lvl="1"/>
            <a:r>
              <a:rPr lang="cs-CZ" dirty="0"/>
              <a:t>Výskyt v celé Africe, Karibských oblastech, Madagaskar, J Arábie…</a:t>
            </a:r>
          </a:p>
          <a:p>
            <a:pPr lvl="1"/>
            <a:r>
              <a:rPr lang="cs-CZ" dirty="0"/>
              <a:t>Velké škody na produkci skotu </a:t>
            </a:r>
            <a:r>
              <a:rPr lang="en-US" dirty="0"/>
              <a:t>– </a:t>
            </a:r>
            <a:r>
              <a:rPr lang="en-US" i="1" dirty="0" err="1"/>
              <a:t>Ehrlichia</a:t>
            </a:r>
            <a:r>
              <a:rPr lang="en-US" i="1" dirty="0"/>
              <a:t> </a:t>
            </a:r>
            <a:r>
              <a:rPr lang="en-US" i="1" dirty="0" err="1"/>
              <a:t>ruminantium</a:t>
            </a:r>
            <a:endParaRPr lang="en-US" i="1" dirty="0"/>
          </a:p>
          <a:p>
            <a:pPr lvl="1"/>
            <a:r>
              <a:rPr lang="en-US" i="1" dirty="0"/>
              <a:t>Rickettsia </a:t>
            </a:r>
            <a:r>
              <a:rPr lang="en-US" i="1" dirty="0" err="1"/>
              <a:t>africae</a:t>
            </a:r>
            <a:endParaRPr lang="cs-CZ" i="1" dirty="0"/>
          </a:p>
          <a:p>
            <a:endParaRPr lang="cs-CZ" dirty="0"/>
          </a:p>
          <a:p>
            <a:r>
              <a:rPr lang="cs-CZ" i="1" dirty="0" err="1"/>
              <a:t>Amblyomma</a:t>
            </a:r>
            <a:r>
              <a:rPr lang="cs-CZ" i="1" dirty="0"/>
              <a:t> </a:t>
            </a:r>
            <a:r>
              <a:rPr lang="cs-CZ" i="1" dirty="0" err="1"/>
              <a:t>sculptum</a:t>
            </a:r>
            <a:endParaRPr lang="cs-CZ" i="1" dirty="0"/>
          </a:p>
          <a:p>
            <a:pPr lvl="1"/>
            <a:r>
              <a:rPr lang="cs-CZ" dirty="0"/>
              <a:t>J Amerika, Brazílie</a:t>
            </a:r>
          </a:p>
          <a:p>
            <a:pPr lvl="1"/>
            <a:r>
              <a:rPr lang="cs-CZ" i="1" dirty="0" err="1"/>
              <a:t>Rickettsia</a:t>
            </a:r>
            <a:r>
              <a:rPr lang="cs-CZ" i="1" dirty="0"/>
              <a:t> rickettsii</a:t>
            </a:r>
          </a:p>
          <a:p>
            <a:pPr lvl="1"/>
            <a:r>
              <a:rPr lang="cs-CZ" dirty="0"/>
              <a:t>kapybara primární hostitel</a:t>
            </a:r>
          </a:p>
          <a:p>
            <a:endParaRPr lang="cs-CZ" dirty="0"/>
          </a:p>
          <a:p>
            <a:r>
              <a:rPr lang="cs-CZ" i="1" dirty="0" err="1"/>
              <a:t>Ornithodoros</a:t>
            </a:r>
            <a:r>
              <a:rPr lang="cs-CZ" i="1" dirty="0"/>
              <a:t> </a:t>
            </a:r>
            <a:r>
              <a:rPr lang="cs-CZ" i="1" dirty="0" err="1"/>
              <a:t>moubata</a:t>
            </a:r>
            <a:endParaRPr lang="cs-CZ" i="1" dirty="0"/>
          </a:p>
          <a:p>
            <a:pPr lvl="1"/>
            <a:r>
              <a:rPr lang="cs-CZ" dirty="0"/>
              <a:t>V a J Afrika</a:t>
            </a:r>
          </a:p>
          <a:p>
            <a:pPr lvl="1"/>
            <a:r>
              <a:rPr lang="cs-CZ" dirty="0"/>
              <a:t>Synantropní, v místnostech</a:t>
            </a:r>
          </a:p>
          <a:p>
            <a:pPr lvl="1"/>
            <a:r>
              <a:rPr lang="cs-CZ" i="1" dirty="0" err="1"/>
              <a:t>Borrelia</a:t>
            </a:r>
            <a:r>
              <a:rPr lang="cs-CZ" i="1" dirty="0"/>
              <a:t> </a:t>
            </a:r>
            <a:r>
              <a:rPr lang="cs-CZ" i="1" dirty="0" err="1"/>
              <a:t>duttoni</a:t>
            </a:r>
            <a:endParaRPr lang="cs-CZ" i="1" dirty="0"/>
          </a:p>
          <a:p>
            <a:pPr lvl="1"/>
            <a:r>
              <a:rPr lang="cs-CZ" dirty="0"/>
              <a:t>Africká prasečí horečka</a:t>
            </a:r>
            <a:endParaRPr lang="en-US" dirty="0"/>
          </a:p>
        </p:txBody>
      </p:sp>
      <p:pic>
        <p:nvPicPr>
          <p:cNvPr id="11268" name="Picture 4" descr="Ornithodoros - Wikipedia">
            <a:extLst>
              <a:ext uri="{FF2B5EF4-FFF2-40B4-BE49-F238E27FC236}">
                <a16:creationId xmlns:a16="http://schemas.microsoft.com/office/drawing/2014/main" id="{1A92C2F1-17A1-416E-A9C9-B6656E7E9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0" b="89940" l="7549" r="92123">
                        <a14:foregroundMark x1="36980" y1="17907" x2="36980" y2="17907"/>
                        <a14:foregroundMark x1="38840" y1="13581" x2="38840" y2="13581"/>
                        <a14:foregroundMark x1="34683" y1="10563" x2="34683" y2="10563"/>
                        <a14:foregroundMark x1="30853" y1="10362" x2="30853" y2="10362"/>
                        <a14:foregroundMark x1="28884" y1="12072" x2="28884" y2="12072"/>
                        <a14:foregroundMark x1="26586" y1="13783" x2="26586" y2="13783"/>
                        <a14:foregroundMark x1="24179" y1="14185" x2="24179" y2="14185"/>
                        <a14:foregroundMark x1="54705" y1="15392" x2="54705" y2="15392"/>
                        <a14:foregroundMark x1="57330" y1="18511" x2="57330" y2="18511"/>
                        <a14:foregroundMark x1="56346" y1="16499" x2="56346" y2="16499"/>
                        <a14:foregroundMark x1="57002" y1="13984" x2="57002" y2="13984"/>
                        <a14:foregroundMark x1="61050" y1="12877" x2="61050" y2="12877"/>
                        <a14:foregroundMark x1="64770" y1="14286" x2="64770" y2="14286"/>
                        <a14:foregroundMark x1="67287" y1="15795" x2="67287" y2="15795"/>
                        <a14:foregroundMark x1="71225" y1="17103" x2="71225" y2="17103"/>
                        <a14:foregroundMark x1="72538" y1="32294" x2="72538" y2="32294"/>
                        <a14:foregroundMark x1="77681" y1="30282" x2="77681" y2="30282"/>
                        <a14:foregroundMark x1="82604" y1="31489" x2="82604" y2="31489"/>
                        <a14:foregroundMark x1="86324" y1="33903" x2="86324" y2="33903"/>
                        <a14:foregroundMark x1="88731" y1="37223" x2="88731" y2="37223"/>
                        <a14:foregroundMark x1="89934" y1="38934" x2="89934" y2="38934"/>
                        <a14:foregroundMark x1="75164" y1="31288" x2="75164" y2="31288"/>
                        <a14:foregroundMark x1="73632" y1="33702" x2="73632" y2="33702"/>
                        <a14:foregroundMark x1="79431" y1="29678" x2="79431" y2="29678"/>
                        <a14:foregroundMark x1="91138" y1="39638" x2="91138" y2="39638"/>
                        <a14:foregroundMark x1="92123" y1="39537" x2="92123" y2="39537"/>
                        <a14:foregroundMark x1="75930" y1="50604" x2="75930" y2="50604"/>
                        <a14:foregroundMark x1="77352" y1="49296" x2="77352" y2="49296"/>
                        <a14:foregroundMark x1="78993" y1="51006" x2="78993" y2="51006"/>
                        <a14:foregroundMark x1="80306" y1="51006" x2="80306" y2="51006"/>
                        <a14:foregroundMark x1="80853" y1="53219" x2="81510" y2="53219"/>
                        <a14:foregroundMark x1="83698" y1="53320" x2="83698" y2="53320"/>
                        <a14:foregroundMark x1="84354" y1="55835" x2="84354" y2="55835"/>
                        <a14:foregroundMark x1="85886" y1="58753" x2="86433" y2="60161"/>
                        <a14:foregroundMark x1="86543" y1="62072" x2="86543" y2="62374"/>
                        <a14:foregroundMark x1="86324" y1="64185" x2="86543" y2="64588"/>
                        <a14:foregroundMark x1="86543" y1="65996" x2="86543" y2="65996"/>
                        <a14:foregroundMark x1="87856" y1="67103" x2="87856" y2="67103"/>
                        <a14:foregroundMark x1="85449" y1="65292" x2="85449" y2="65292"/>
                        <a14:foregroundMark x1="88184" y1="67002" x2="88184" y2="67002"/>
                        <a14:foregroundMark x1="87090" y1="66499" x2="87090" y2="66499"/>
                        <a14:foregroundMark x1="21772" y1="34909" x2="21772" y2="34909"/>
                        <a14:foregroundMark x1="21554" y1="31891" x2="21554" y2="31891"/>
                        <a14:foregroundMark x1="18600" y1="32193" x2="18600" y2="32193"/>
                        <a14:foregroundMark x1="18381" y1="31388" x2="17615" y2="31690"/>
                        <a14:foregroundMark x1="16411" y1="33300" x2="16411" y2="33300"/>
                        <a14:foregroundMark x1="14442" y1="36821" x2="14442" y2="36821"/>
                        <a14:foregroundMark x1="13676" y1="39638" x2="13567" y2="41549"/>
                        <a14:foregroundMark x1="13567" y1="43360" x2="13567" y2="43360"/>
                        <a14:foregroundMark x1="13239" y1="44970" x2="13239" y2="44970"/>
                        <a14:foregroundMark x1="11597" y1="46982" x2="11597" y2="46982"/>
                        <a14:foregroundMark x1="16193" y1="50704" x2="16193" y2="50704"/>
                        <a14:foregroundMark x1="19037" y1="49195" x2="19037" y2="49195"/>
                        <a14:foregroundMark x1="18381" y1="50101" x2="18381" y2="50101"/>
                        <a14:foregroundMark x1="16849" y1="49296" x2="16411" y2="49497"/>
                        <a14:foregroundMark x1="15646" y1="50905" x2="15646" y2="50905"/>
                        <a14:foregroundMark x1="14004" y1="53320" x2="14004" y2="53320"/>
                        <a14:foregroundMark x1="13129" y1="53421" x2="13129" y2="53421"/>
                        <a14:foregroundMark x1="14989" y1="51710" x2="14989" y2="51710"/>
                        <a14:foregroundMark x1="11269" y1="56137" x2="11269" y2="56137"/>
                        <a14:foregroundMark x1="10941" y1="58451" x2="10175" y2="59557"/>
                        <a14:foregroundMark x1="10175" y1="59658" x2="10175" y2="59658"/>
                        <a14:foregroundMark x1="9300" y1="62475" x2="9300" y2="62475"/>
                        <a14:foregroundMark x1="8972" y1="64588" x2="8972" y2="64588"/>
                        <a14:foregroundMark x1="8862" y1="66801" x2="8862" y2="66801"/>
                        <a14:foregroundMark x1="7549" y1="67706" x2="7549" y2="67706"/>
                        <a14:foregroundMark x1="31291" y1="88934" x2="31291" y2="88934"/>
                        <a14:backgroundMark x1="14989" y1="60765" x2="14989" y2="60765"/>
                        <a14:backgroundMark x1="18271" y1="56237" x2="18271" y2="56237"/>
                        <a14:backgroundMark x1="16411" y1="57948" x2="16411" y2="57948"/>
                        <a14:backgroundMark x1="15536" y1="44366" x2="15536" y2="44366"/>
                        <a14:backgroundMark x1="17943" y1="46479" x2="17943" y2="46479"/>
                        <a14:backgroundMark x1="18053" y1="40946" x2="18053" y2="40946"/>
                        <a14:backgroundMark x1="19803" y1="43159" x2="19803" y2="43159"/>
                        <a14:backgroundMark x1="76477" y1="56338" x2="76477" y2="56338"/>
                        <a14:backgroundMark x1="74070" y1="71630" x2="74070" y2="71630"/>
                        <a14:backgroundMark x1="70241" y1="76258" x2="70241" y2="76258"/>
                        <a14:backgroundMark x1="74617" y1="67807" x2="74617" y2="67807"/>
                        <a14:backgroundMark x1="71991" y1="75855" x2="71991" y2="75855"/>
                        <a14:backgroundMark x1="72319" y1="74547" x2="72319" y2="74547"/>
                        <a14:backgroundMark x1="70460" y1="78672" x2="70460" y2="78672"/>
                        <a14:backgroundMark x1="69256" y1="78571" x2="69256" y2="78571"/>
                        <a14:backgroundMark x1="74508" y1="70724" x2="74508" y2="70724"/>
                        <a14:backgroundMark x1="74289" y1="66801" x2="74289" y2="66801"/>
                        <a14:backgroundMark x1="74508" y1="65091" x2="74508" y2="65091"/>
                        <a14:backgroundMark x1="27790" y1="82596" x2="27790" y2="82596"/>
                        <a14:backgroundMark x1="31182" y1="83602" x2="31182" y2="83602"/>
                        <a14:backgroundMark x1="23304" y1="75553" x2="23304" y2="75553"/>
                        <a14:backgroundMark x1="22319" y1="72837" x2="22319" y2="72837"/>
                        <a14:backgroundMark x1="24726" y1="76962" x2="24726" y2="76962"/>
                        <a14:backgroundMark x1="21444" y1="70020" x2="21444" y2="70020"/>
                        <a14:backgroundMark x1="20569" y1="67706" x2="20569" y2="67706"/>
                        <a14:backgroundMark x1="20460" y1="66298" x2="20460" y2="66298"/>
                        <a14:backgroundMark x1="60066" y1="16097" x2="60066" y2="16097"/>
                        <a14:backgroundMark x1="53720" y1="17203" x2="53720" y2="17203"/>
                        <a14:backgroundMark x1="18053" y1="35915" x2="18053" y2="35915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0777">
            <a:off x="5172077" y="3335381"/>
            <a:ext cx="2764517" cy="300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4FF4A7-F888-495D-8EBC-45DD63FB2A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30520">
            <a:off x="8598460" y="4176128"/>
            <a:ext cx="3143250" cy="2209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35C85B-D33B-468D-9759-D2F60236B24E}"/>
              </a:ext>
            </a:extLst>
          </p:cNvPr>
          <p:cNvSpPr txBox="1"/>
          <p:nvPr/>
        </p:nvSpPr>
        <p:spPr>
          <a:xfrm>
            <a:off x="9068246" y="4093076"/>
            <a:ext cx="678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943065-C159-47AE-B75A-95F6AC801374}"/>
              </a:ext>
            </a:extLst>
          </p:cNvPr>
          <p:cNvSpPr txBox="1"/>
          <p:nvPr/>
        </p:nvSpPr>
        <p:spPr>
          <a:xfrm>
            <a:off x="8520559" y="5281028"/>
            <a:ext cx="678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944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854A9-F1C0-4673-B1D0-B9550F157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616" y="3032287"/>
            <a:ext cx="4424430" cy="2015774"/>
          </a:xfrm>
        </p:spPr>
        <p:txBody>
          <a:bodyPr>
            <a:normAutofit/>
          </a:bodyPr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Bořiči mýtů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klíštěcí</a:t>
            </a: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edice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70C3B59-DE2C-4611-8148-812575C5C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Mythbusters Logos">
            <a:extLst>
              <a:ext uri="{FF2B5EF4-FFF2-40B4-BE49-F238E27FC236}">
                <a16:creationId xmlns:a16="http://schemas.microsoft.com/office/drawing/2014/main" id="{F0B00D2C-D7B0-44FE-A043-F46ABF3199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" r="-2" b="4007"/>
          <a:stretch/>
        </p:blipFill>
        <p:spPr bwMode="auto">
          <a:xfrm rot="21369521">
            <a:off x="163783" y="855606"/>
            <a:ext cx="6031506" cy="2182933"/>
          </a:xfrm>
          <a:prstGeom prst="rect">
            <a:avLst/>
          </a:prstGeom>
          <a:noFill/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Content Placeholder 2">
            <a:extLst>
              <a:ext uri="{FF2B5EF4-FFF2-40B4-BE49-F238E27FC236}">
                <a16:creationId xmlns:a16="http://schemas.microsoft.com/office/drawing/2014/main" id="{7138717D-3DCA-4C9E-9454-5348E1081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7662" y="985053"/>
            <a:ext cx="5106644" cy="5229225"/>
          </a:xfrm>
        </p:spPr>
        <p:txBody>
          <a:bodyPr numCol="1" anchor="ctr">
            <a:normAutofit lnSpcReduction="10000"/>
          </a:bodyPr>
          <a:lstStyle/>
          <a:p>
            <a:r>
              <a:rPr lang="cs-CZ" sz="2000" dirty="0"/>
              <a:t>Klíšťata na stromech</a:t>
            </a:r>
          </a:p>
          <a:p>
            <a:endParaRPr lang="cs-CZ" sz="2000" dirty="0"/>
          </a:p>
          <a:p>
            <a:r>
              <a:rPr lang="cs-CZ" sz="2000" dirty="0"/>
              <a:t>Skákající klíšťata</a:t>
            </a:r>
          </a:p>
          <a:p>
            <a:endParaRPr lang="cs-CZ" sz="2000" dirty="0"/>
          </a:p>
          <a:p>
            <a:r>
              <a:rPr lang="cs-CZ" sz="2000" dirty="0"/>
              <a:t>Lítající klíšťata</a:t>
            </a:r>
          </a:p>
          <a:p>
            <a:endParaRPr lang="cs-CZ" sz="2000" dirty="0"/>
          </a:p>
          <a:p>
            <a:r>
              <a:rPr lang="cs-CZ" sz="2000" dirty="0"/>
              <a:t>Letní klíšťata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„To jsou klíšťata, ty na světlé oblečení nejdou“</a:t>
            </a:r>
          </a:p>
          <a:p>
            <a:endParaRPr lang="cs-CZ" sz="2000" dirty="0"/>
          </a:p>
          <a:p>
            <a:r>
              <a:rPr lang="cs-CZ" sz="2000" dirty="0"/>
              <a:t>„Pivo a česnek k snídani, </a:t>
            </a:r>
            <a:r>
              <a:rPr lang="cs-CZ" sz="2000" dirty="0" err="1"/>
              <a:t>klíšte</a:t>
            </a:r>
            <a:r>
              <a:rPr lang="cs-CZ" sz="2000" dirty="0"/>
              <a:t> nemá krmení“</a:t>
            </a:r>
          </a:p>
          <a:p>
            <a:endParaRPr lang="cs-CZ" sz="2000" dirty="0"/>
          </a:p>
          <a:p>
            <a:r>
              <a:rPr lang="cs-CZ" sz="2000" dirty="0"/>
              <a:t>Klíštětem se musí točit a musí se udusit!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76576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abesia canis - Wikipedia">
            <a:extLst>
              <a:ext uri="{FF2B5EF4-FFF2-40B4-BE49-F238E27FC236}">
                <a16:creationId xmlns:a16="http://schemas.microsoft.com/office/drawing/2014/main" id="{C4DCC5D5-AF2F-4543-88AD-1B7F77A38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0" r="9091" b="18258"/>
          <a:stretch/>
        </p:blipFill>
        <p:spPr bwMode="auto">
          <a:xfrm>
            <a:off x="0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01C5A9-0DB9-4E43-881B-F4DB4644B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>
            <a:normAutofit/>
          </a:bodyPr>
          <a:lstStyle/>
          <a:p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co jste vědět nechtěli…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55E14-1713-4447-8CDF-002A75BFF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805" y="2006670"/>
            <a:ext cx="5235490" cy="3773010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Bakterie</a:t>
            </a:r>
            <a:endParaRPr lang="cs-CZ" sz="1500" dirty="0"/>
          </a:p>
          <a:p>
            <a:pPr lvl="1"/>
            <a:r>
              <a:rPr lang="cs-CZ" sz="1700" i="1" dirty="0" err="1"/>
              <a:t>Borrelia</a:t>
            </a:r>
            <a:r>
              <a:rPr lang="cs-CZ" sz="1700" i="1" dirty="0"/>
              <a:t>, </a:t>
            </a:r>
            <a:r>
              <a:rPr lang="cs-CZ" sz="1700" i="1" dirty="0" err="1"/>
              <a:t>Anaplasma</a:t>
            </a:r>
            <a:r>
              <a:rPr lang="cs-CZ" sz="1700" i="1" dirty="0"/>
              <a:t>, </a:t>
            </a:r>
            <a:r>
              <a:rPr lang="cs-CZ" sz="1700" i="1" dirty="0" err="1"/>
              <a:t>Ehrlichia</a:t>
            </a:r>
            <a:r>
              <a:rPr lang="cs-CZ" sz="1700" i="1" dirty="0"/>
              <a:t>, </a:t>
            </a:r>
            <a:r>
              <a:rPr lang="cs-CZ" sz="1700" i="1" dirty="0" err="1"/>
              <a:t>Rickettsia</a:t>
            </a:r>
            <a:r>
              <a:rPr lang="cs-CZ" sz="1700" dirty="0"/>
              <a:t>…</a:t>
            </a:r>
          </a:p>
          <a:p>
            <a:endParaRPr lang="cs-CZ" sz="1500" dirty="0"/>
          </a:p>
          <a:p>
            <a:r>
              <a:rPr lang="cs-CZ" sz="2000" dirty="0"/>
              <a:t>Viry</a:t>
            </a:r>
          </a:p>
          <a:p>
            <a:pPr lvl="1"/>
            <a:r>
              <a:rPr lang="cs-CZ" sz="1700" dirty="0" err="1"/>
              <a:t>Powassan</a:t>
            </a:r>
            <a:r>
              <a:rPr lang="cs-CZ" sz="1700" dirty="0"/>
              <a:t>, TBEV</a:t>
            </a:r>
            <a:r>
              <a:rPr lang="en-US" sz="1700" dirty="0"/>
              <a:t>, </a:t>
            </a:r>
            <a:r>
              <a:rPr lang="en-US" sz="1700" dirty="0" err="1"/>
              <a:t>Krymsko</a:t>
            </a:r>
            <a:r>
              <a:rPr lang="en-US" sz="1700" dirty="0"/>
              <a:t>-k</a:t>
            </a:r>
            <a:r>
              <a:rPr lang="cs-CZ" sz="1700" dirty="0" err="1"/>
              <a:t>onžská</a:t>
            </a:r>
            <a:r>
              <a:rPr lang="cs-CZ" sz="1700" dirty="0"/>
              <a:t> horečka… </a:t>
            </a:r>
          </a:p>
          <a:p>
            <a:endParaRPr lang="cs-CZ" sz="1500" dirty="0"/>
          </a:p>
          <a:p>
            <a:r>
              <a:rPr lang="cs-CZ" sz="2000" dirty="0"/>
              <a:t>Parazité</a:t>
            </a:r>
          </a:p>
          <a:p>
            <a:pPr lvl="1"/>
            <a:r>
              <a:rPr lang="cs-CZ" sz="1700" i="1" dirty="0" err="1"/>
              <a:t>Babesia</a:t>
            </a:r>
            <a:r>
              <a:rPr lang="cs-CZ" sz="1700" i="1" dirty="0"/>
              <a:t>, </a:t>
            </a:r>
            <a:r>
              <a:rPr lang="cs-CZ" sz="1700" i="1" dirty="0" err="1"/>
              <a:t>Theileria</a:t>
            </a:r>
            <a:r>
              <a:rPr lang="cs-CZ" sz="1700" i="1" dirty="0"/>
              <a:t>, </a:t>
            </a:r>
            <a:r>
              <a:rPr lang="cs-CZ" sz="1700" i="1" dirty="0" err="1"/>
              <a:t>Cytauxzoon</a:t>
            </a:r>
            <a:endParaRPr lang="cs-CZ" sz="1700" i="1" dirty="0"/>
          </a:p>
          <a:p>
            <a:endParaRPr lang="cs-CZ" sz="1500" dirty="0"/>
          </a:p>
          <a:p>
            <a:r>
              <a:rPr lang="cs-CZ" sz="2000" dirty="0"/>
              <a:t>Alergie</a:t>
            </a:r>
          </a:p>
          <a:p>
            <a:pPr lvl="1"/>
            <a:r>
              <a:rPr lang="cs-CZ" sz="1700" dirty="0"/>
              <a:t>A</a:t>
            </a:r>
            <a:r>
              <a:rPr lang="en-US" sz="1700" dirty="0"/>
              <a:t>f</a:t>
            </a:r>
            <a:r>
              <a:rPr lang="cs-CZ" sz="1700" dirty="0"/>
              <a:t>a</a:t>
            </a:r>
            <a:r>
              <a:rPr lang="en-US" sz="1700" dirty="0"/>
              <a:t>-gal </a:t>
            </a:r>
            <a:r>
              <a:rPr lang="en-US" sz="1700" dirty="0" err="1"/>
              <a:t>syndrom</a:t>
            </a:r>
            <a:r>
              <a:rPr lang="cs-CZ" sz="1700" dirty="0"/>
              <a:t> -</a:t>
            </a:r>
            <a:r>
              <a:rPr lang="en-US" sz="1700" dirty="0"/>
              <a:t> </a:t>
            </a:r>
            <a:r>
              <a:rPr lang="en-US" sz="1700" dirty="0" err="1"/>
              <a:t>alergie</a:t>
            </a:r>
            <a:r>
              <a:rPr lang="en-US" sz="1700" dirty="0"/>
              <a:t> </a:t>
            </a:r>
            <a:r>
              <a:rPr lang="en-US" sz="1700" dirty="0" err="1"/>
              <a:t>na</a:t>
            </a:r>
            <a:r>
              <a:rPr lang="en-US" sz="1700" dirty="0"/>
              <a:t> </a:t>
            </a:r>
            <a:r>
              <a:rPr lang="cs-CZ" sz="1700" dirty="0"/>
              <a:t>červené maso</a:t>
            </a:r>
          </a:p>
          <a:p>
            <a:pPr lvl="1"/>
            <a:r>
              <a:rPr lang="cs-CZ" sz="1700" dirty="0" err="1"/>
              <a:t>Klíštěcí</a:t>
            </a:r>
            <a:r>
              <a:rPr lang="cs-CZ" sz="1700" dirty="0"/>
              <a:t> sliny jako spouštěč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617873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6" name="Rectangle 7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056AA3-44C2-4F03-A2F9-A2BB93A1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500" y="170128"/>
            <a:ext cx="4840010" cy="1807305"/>
          </a:xfrm>
        </p:spPr>
        <p:txBody>
          <a:bodyPr>
            <a:normAutofit/>
          </a:bodyPr>
          <a:lstStyle/>
          <a:p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Lymsk</a:t>
            </a: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 borelióza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Bezplatný obrázek: seskupování, četné gram negativní, anaerobní, borrelia  burgdorferi, bakterie">
            <a:extLst>
              <a:ext uri="{FF2B5EF4-FFF2-40B4-BE49-F238E27FC236}">
                <a16:creationId xmlns:a16="http://schemas.microsoft.com/office/drawing/2014/main" id="{08C76CC2-9192-4678-BB10-9D0431E4D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3" r="29688" b="-1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F4CA1-DE4D-4828-AC95-3FFD7286C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0788" y="1764506"/>
            <a:ext cx="5729287" cy="4764881"/>
          </a:xfrm>
        </p:spPr>
        <p:txBody>
          <a:bodyPr>
            <a:normAutofit/>
          </a:bodyPr>
          <a:lstStyle/>
          <a:p>
            <a:r>
              <a:rPr lang="cs-CZ" sz="2000" i="1" dirty="0" err="1"/>
              <a:t>Borrelia</a:t>
            </a:r>
            <a:r>
              <a:rPr lang="cs-CZ" sz="2000" i="1" dirty="0"/>
              <a:t> </a:t>
            </a:r>
            <a:r>
              <a:rPr lang="cs-CZ" sz="2000" i="1" dirty="0" err="1"/>
              <a:t>burgdorferi</a:t>
            </a:r>
            <a:r>
              <a:rPr lang="cs-CZ" sz="2000" i="1" dirty="0"/>
              <a:t> </a:t>
            </a:r>
            <a:r>
              <a:rPr lang="cs-CZ" sz="2000" dirty="0" err="1"/>
              <a:t>s.l</a:t>
            </a:r>
            <a:r>
              <a:rPr lang="cs-CZ" sz="2000" dirty="0"/>
              <a:t>. komplex</a:t>
            </a:r>
          </a:p>
          <a:p>
            <a:pPr lvl="1"/>
            <a:r>
              <a:rPr lang="cs-CZ" sz="1700" i="1" dirty="0" err="1"/>
              <a:t>B.afzelii</a:t>
            </a:r>
            <a:r>
              <a:rPr lang="cs-CZ" sz="1700" i="1" dirty="0"/>
              <a:t>, </a:t>
            </a:r>
            <a:r>
              <a:rPr lang="cs-CZ" sz="1700" i="1" dirty="0" err="1"/>
              <a:t>B.garinii</a:t>
            </a:r>
            <a:r>
              <a:rPr lang="cs-CZ" sz="1700" i="1" dirty="0"/>
              <a:t>, B. </a:t>
            </a:r>
            <a:r>
              <a:rPr lang="cs-CZ" sz="1700" i="1" dirty="0" err="1"/>
              <a:t>bavarensis</a:t>
            </a:r>
            <a:r>
              <a:rPr lang="cs-CZ" sz="1700" i="1" dirty="0"/>
              <a:t>, B. b.</a:t>
            </a:r>
            <a:r>
              <a:rPr lang="cs-CZ" sz="1700" dirty="0"/>
              <a:t> </a:t>
            </a:r>
            <a:r>
              <a:rPr lang="cs-CZ" sz="1700" dirty="0" err="1"/>
              <a:t>sensu</a:t>
            </a:r>
            <a:r>
              <a:rPr lang="cs-CZ" sz="1700" dirty="0"/>
              <a:t> </a:t>
            </a:r>
            <a:r>
              <a:rPr lang="cs-CZ" sz="1700" dirty="0" err="1"/>
              <a:t>stricto</a:t>
            </a:r>
            <a:r>
              <a:rPr lang="cs-CZ" sz="1700" dirty="0"/>
              <a:t>…</a:t>
            </a:r>
          </a:p>
          <a:p>
            <a:endParaRPr lang="cs-CZ" sz="1400" dirty="0"/>
          </a:p>
          <a:p>
            <a:r>
              <a:rPr lang="cs-CZ" sz="2000" dirty="0" err="1"/>
              <a:t>Transstadiální</a:t>
            </a:r>
            <a:r>
              <a:rPr lang="cs-CZ" sz="2000" dirty="0"/>
              <a:t> přenos</a:t>
            </a:r>
          </a:p>
          <a:p>
            <a:pPr lvl="1"/>
            <a:r>
              <a:rPr lang="cs-CZ" sz="1700" dirty="0"/>
              <a:t>Přenos „</a:t>
            </a:r>
            <a:r>
              <a:rPr lang="cs-CZ" sz="1700" dirty="0" err="1"/>
              <a:t>spolukrmením</a:t>
            </a:r>
            <a:r>
              <a:rPr lang="cs-CZ" sz="1700" dirty="0"/>
              <a:t>“</a:t>
            </a:r>
          </a:p>
          <a:p>
            <a:pPr lvl="1"/>
            <a:r>
              <a:rPr lang="cs-CZ" sz="1700" dirty="0"/>
              <a:t>Vysoká prevalence v klíšťatech, cca. </a:t>
            </a:r>
            <a:r>
              <a:rPr lang="cs-CZ" sz="1700" b="1" dirty="0"/>
              <a:t>30%</a:t>
            </a:r>
          </a:p>
          <a:p>
            <a:pPr lvl="1"/>
            <a:endParaRPr lang="cs-CZ" sz="1400" b="1" dirty="0"/>
          </a:p>
          <a:p>
            <a:r>
              <a:rPr lang="cs-CZ" sz="2000" b="1" dirty="0"/>
              <a:t>Rychlé odstranění klíštěte může zamezit onemocnění!</a:t>
            </a:r>
          </a:p>
          <a:p>
            <a:pPr lvl="1"/>
            <a:r>
              <a:rPr lang="cs-CZ" sz="1700" dirty="0"/>
              <a:t>24 </a:t>
            </a:r>
            <a:r>
              <a:rPr lang="en-US" sz="1700" dirty="0"/>
              <a:t>–</a:t>
            </a:r>
            <a:r>
              <a:rPr lang="cs-CZ" sz="1700" dirty="0"/>
              <a:t> 48h přenos „skrytých“ </a:t>
            </a:r>
            <a:r>
              <a:rPr lang="cs-CZ" sz="1700" dirty="0" err="1"/>
              <a:t>spirochet</a:t>
            </a:r>
            <a:endParaRPr lang="cs-CZ" sz="1700" dirty="0"/>
          </a:p>
          <a:p>
            <a:pPr marL="0" indent="0">
              <a:buNone/>
            </a:pPr>
            <a:endParaRPr lang="cs-CZ" sz="1400" dirty="0"/>
          </a:p>
          <a:p>
            <a:r>
              <a:rPr lang="cs-CZ" sz="2000" dirty="0"/>
              <a:t>Nejvíce ohrožené děti do 10 let a dospělí nad 55 let</a:t>
            </a:r>
          </a:p>
          <a:p>
            <a:pPr marL="0" indent="0">
              <a:buNone/>
            </a:pPr>
            <a:endParaRPr lang="cs-CZ" sz="1400" dirty="0"/>
          </a:p>
          <a:p>
            <a:r>
              <a:rPr lang="cs-CZ" sz="2000" dirty="0"/>
              <a:t>V roce 2019 nahlášeno 4105 případů v ČR</a:t>
            </a:r>
          </a:p>
        </p:txBody>
      </p:sp>
    </p:spTree>
    <p:extLst>
      <p:ext uri="{BB962C8B-B14F-4D97-AF65-F5344CB8AC3E}">
        <p14:creationId xmlns:p14="http://schemas.microsoft.com/office/powerpoint/2010/main" val="1597498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F4341-7900-4E75-9696-2A4A98DB6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04" y="674770"/>
            <a:ext cx="6387102" cy="1325563"/>
          </a:xfrm>
        </p:spPr>
        <p:txBody>
          <a:bodyPr>
            <a:normAutofit/>
          </a:bodyPr>
          <a:lstStyle/>
          <a:p>
            <a:r>
              <a:rPr lang="cs-CZ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Lymská</a:t>
            </a: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borelióza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klinick</a:t>
            </a: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příznaky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64069-D2A4-4038-B787-A564A7D0D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824" y="2235993"/>
            <a:ext cx="6382657" cy="4207669"/>
          </a:xfrm>
        </p:spPr>
        <p:txBody>
          <a:bodyPr anchor="t">
            <a:normAutofit lnSpcReduction="10000"/>
          </a:bodyPr>
          <a:lstStyle/>
          <a:p>
            <a:r>
              <a:rPr lang="cs-CZ" sz="2000" dirty="0"/>
              <a:t>Silná tkáňová afinita</a:t>
            </a:r>
          </a:p>
          <a:p>
            <a:pPr lvl="1"/>
            <a:r>
              <a:rPr lang="cs-CZ" sz="1700" dirty="0"/>
              <a:t>CNS a periferní nervy</a:t>
            </a:r>
          </a:p>
          <a:p>
            <a:pPr lvl="1"/>
            <a:r>
              <a:rPr lang="cs-CZ" sz="1700" dirty="0"/>
              <a:t>Klouby</a:t>
            </a:r>
          </a:p>
          <a:p>
            <a:pPr lvl="1"/>
            <a:r>
              <a:rPr lang="cs-CZ" sz="1700" dirty="0"/>
              <a:t>Myokard</a:t>
            </a:r>
          </a:p>
          <a:p>
            <a:pPr lvl="1"/>
            <a:r>
              <a:rPr lang="cs-CZ" sz="1700" dirty="0"/>
              <a:t>Kosterní svalstvo</a:t>
            </a:r>
          </a:p>
          <a:p>
            <a:pPr lvl="1"/>
            <a:r>
              <a:rPr lang="cs-CZ" sz="1700" dirty="0"/>
              <a:t>Kůže</a:t>
            </a:r>
          </a:p>
          <a:p>
            <a:pPr lvl="1"/>
            <a:endParaRPr lang="cs-CZ" sz="900" dirty="0"/>
          </a:p>
          <a:p>
            <a:r>
              <a:rPr lang="cs-CZ" sz="2000" dirty="0"/>
              <a:t>Infekce má 3 stádia</a:t>
            </a:r>
          </a:p>
          <a:p>
            <a:pPr lvl="1"/>
            <a:r>
              <a:rPr lang="cs-CZ" sz="1700" dirty="0"/>
              <a:t>Inkubace: dny až týdny</a:t>
            </a:r>
          </a:p>
          <a:p>
            <a:pPr lvl="1"/>
            <a:r>
              <a:rPr lang="cs-CZ" sz="1700" dirty="0"/>
              <a:t>Lokalizovaná infekce, diseminace, pozdní stadium</a:t>
            </a:r>
          </a:p>
          <a:p>
            <a:pPr marL="0" indent="0">
              <a:buNone/>
            </a:pPr>
            <a:endParaRPr lang="cs-CZ" sz="900" dirty="0"/>
          </a:p>
          <a:p>
            <a:r>
              <a:rPr lang="cs-CZ" sz="2000" dirty="0"/>
              <a:t>Kožní projevy </a:t>
            </a:r>
          </a:p>
          <a:p>
            <a:pPr lvl="1"/>
            <a:r>
              <a:rPr lang="cs-CZ" sz="1700" dirty="0" err="1"/>
              <a:t>Erythema</a:t>
            </a:r>
            <a:r>
              <a:rPr lang="cs-CZ" sz="1700" dirty="0"/>
              <a:t> </a:t>
            </a:r>
            <a:r>
              <a:rPr lang="cs-CZ" sz="1700" dirty="0" err="1"/>
              <a:t>migrans</a:t>
            </a:r>
            <a:r>
              <a:rPr lang="cs-CZ" sz="1700" dirty="0"/>
              <a:t> 3. – 30. den, 50% případů</a:t>
            </a:r>
          </a:p>
          <a:p>
            <a:pPr lvl="1"/>
            <a:r>
              <a:rPr lang="cs-CZ" sz="1700" dirty="0" err="1"/>
              <a:t>Borreliový</a:t>
            </a:r>
            <a:r>
              <a:rPr lang="cs-CZ" sz="1700" dirty="0"/>
              <a:t> </a:t>
            </a:r>
            <a:r>
              <a:rPr lang="cs-CZ" sz="1700" dirty="0" err="1"/>
              <a:t>lymfocytom</a:t>
            </a:r>
            <a:endParaRPr lang="cs-CZ" sz="1700" dirty="0"/>
          </a:p>
          <a:p>
            <a:pPr lvl="1"/>
            <a:r>
              <a:rPr lang="cs-CZ" sz="1700" dirty="0" err="1"/>
              <a:t>Acrodermatitis</a:t>
            </a:r>
            <a:r>
              <a:rPr lang="cs-CZ" sz="1700" dirty="0"/>
              <a:t> </a:t>
            </a:r>
            <a:r>
              <a:rPr lang="cs-CZ" sz="1700" dirty="0" err="1"/>
              <a:t>chronica</a:t>
            </a:r>
            <a:r>
              <a:rPr lang="cs-CZ" sz="1700" dirty="0"/>
              <a:t> </a:t>
            </a:r>
            <a:r>
              <a:rPr lang="cs-CZ" sz="1700" dirty="0" err="1"/>
              <a:t>atrophicans</a:t>
            </a:r>
            <a:endParaRPr lang="cs-CZ" sz="1700" dirty="0"/>
          </a:p>
          <a:p>
            <a:endParaRPr lang="en-US" sz="900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816C97B0-805A-46C9-8E9D-6D4F07236C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89" b="2"/>
          <a:stretch/>
        </p:blipFill>
        <p:spPr bwMode="auto">
          <a:xfrm>
            <a:off x="7689829" y="10"/>
            <a:ext cx="4502173" cy="3448209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340" name="Picture 4" descr="Acrodermatitis Chronica Atrophicans - an overview | ScienceDirect Topics">
            <a:extLst>
              <a:ext uri="{FF2B5EF4-FFF2-40B4-BE49-F238E27FC236}">
                <a16:creationId xmlns:a16="http://schemas.microsoft.com/office/drawing/2014/main" id="{76EF3F72-2BBE-4D85-987F-288BE8BC2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4" r="6442" b="4"/>
          <a:stretch/>
        </p:blipFill>
        <p:spPr bwMode="auto">
          <a:xfrm>
            <a:off x="8768825" y="4082141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935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6" name="Rectangle 136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11724-77CE-48D0-AC6D-075018787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794" y="-640080"/>
            <a:ext cx="6173674" cy="2057400"/>
          </a:xfrm>
        </p:spPr>
        <p:txBody>
          <a:bodyPr anchor="b">
            <a:normAutofit/>
          </a:bodyPr>
          <a:lstStyle/>
          <a:p>
            <a:r>
              <a:rPr lang="cs-CZ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Lymská</a:t>
            </a: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borelióza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klinick</a:t>
            </a: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příznaky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 descr="Joint Pain: Know More About Joint Pain Causes And Remedies | Medanta">
            <a:extLst>
              <a:ext uri="{FF2B5EF4-FFF2-40B4-BE49-F238E27FC236}">
                <a16:creationId xmlns:a16="http://schemas.microsoft.com/office/drawing/2014/main" id="{55106C15-D3F3-4A1D-8E90-02F6C6021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0" r="7" b="7"/>
          <a:stretch/>
        </p:blipFill>
        <p:spPr bwMode="auto">
          <a:xfrm>
            <a:off x="576072" y="555754"/>
            <a:ext cx="3611880" cy="268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Tension headaches | Alimran Medical center">
            <a:extLst>
              <a:ext uri="{FF2B5EF4-FFF2-40B4-BE49-F238E27FC236}">
                <a16:creationId xmlns:a16="http://schemas.microsoft.com/office/drawing/2014/main" id="{8D862CB3-95DC-46DB-9591-8F2B0B65D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22" b="3"/>
          <a:stretch/>
        </p:blipFill>
        <p:spPr bwMode="auto">
          <a:xfrm>
            <a:off x="576072" y="3531489"/>
            <a:ext cx="3611880" cy="268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367" name="Straight Connector 138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52569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7010D-4CFB-4624-9C50-B3BACF4FB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716" y="1667259"/>
            <a:ext cx="6427137" cy="4602573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„Chřipkové“ projevy v diseminační fázi</a:t>
            </a:r>
          </a:p>
          <a:p>
            <a:pPr lvl="1"/>
            <a:r>
              <a:rPr lang="cs-CZ" sz="1600" dirty="0"/>
              <a:t>Únava, malátnost, teplota, bolesti kloubů, tlak v zátylku</a:t>
            </a:r>
          </a:p>
          <a:p>
            <a:pPr lvl="1"/>
            <a:r>
              <a:rPr lang="cs-CZ" sz="1600" b="1" dirty="0"/>
              <a:t>Při této fázi je ještě velmi dobrá prognóza k úplnému uzdravení!</a:t>
            </a:r>
          </a:p>
          <a:p>
            <a:pPr marL="457200" lvl="1" indent="0">
              <a:buNone/>
            </a:pPr>
            <a:endParaRPr lang="cs-CZ" sz="1000" b="1" dirty="0"/>
          </a:p>
          <a:p>
            <a:r>
              <a:rPr lang="cs-CZ" sz="2000" dirty="0" err="1"/>
              <a:t>Neuroborrelióza</a:t>
            </a:r>
            <a:r>
              <a:rPr lang="cs-CZ" sz="2000" dirty="0"/>
              <a:t> v pozdní fázi onemocnění</a:t>
            </a:r>
          </a:p>
          <a:p>
            <a:pPr lvl="1"/>
            <a:r>
              <a:rPr lang="cs-CZ" sz="1600" dirty="0" err="1"/>
              <a:t>Borrelie</a:t>
            </a:r>
            <a:r>
              <a:rPr lang="cs-CZ" sz="1600" dirty="0"/>
              <a:t> se mohou „usadit“ na více místech</a:t>
            </a:r>
          </a:p>
          <a:p>
            <a:pPr lvl="1"/>
            <a:r>
              <a:rPr lang="cs-CZ" sz="1600" dirty="0"/>
              <a:t>Periferní nervy</a:t>
            </a:r>
          </a:p>
          <a:p>
            <a:pPr lvl="1"/>
            <a:r>
              <a:rPr lang="cs-CZ" sz="1600" dirty="0"/>
              <a:t>Vegetativní nervový systém</a:t>
            </a:r>
          </a:p>
          <a:p>
            <a:pPr lvl="1"/>
            <a:r>
              <a:rPr lang="cs-CZ" sz="1600" dirty="0"/>
              <a:t>CNS </a:t>
            </a:r>
            <a:r>
              <a:rPr lang="en-US" sz="1600" dirty="0"/>
              <a:t>- </a:t>
            </a:r>
            <a:r>
              <a:rPr lang="en-US" sz="1600" dirty="0" err="1"/>
              <a:t>z</a:t>
            </a:r>
            <a:r>
              <a:rPr lang="en-US" sz="1600" b="0" i="0" dirty="0" err="1">
                <a:effectLst/>
              </a:rPr>
              <a:t>ávratě</a:t>
            </a:r>
            <a:r>
              <a:rPr lang="en-US" sz="1600" b="0" i="0" dirty="0">
                <a:effectLst/>
              </a:rPr>
              <a:t>, </a:t>
            </a:r>
            <a:r>
              <a:rPr lang="en-US" sz="1600" b="0" i="0" dirty="0" err="1">
                <a:effectLst/>
              </a:rPr>
              <a:t>bolesti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hlavy</a:t>
            </a:r>
            <a:r>
              <a:rPr lang="en-US" sz="1600" b="0" i="0" dirty="0">
                <a:effectLst/>
              </a:rPr>
              <a:t>, </a:t>
            </a:r>
            <a:r>
              <a:rPr lang="en-US" sz="1600" b="0" i="0" dirty="0" err="1">
                <a:effectLst/>
              </a:rPr>
              <a:t>pocit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ztuhlé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šíje</a:t>
            </a:r>
            <a:r>
              <a:rPr lang="en-US" sz="1600" b="0" i="0" dirty="0">
                <a:effectLst/>
              </a:rPr>
              <a:t>, </a:t>
            </a:r>
            <a:r>
              <a:rPr lang="en-US" sz="1600" b="0" i="0" dirty="0" err="1">
                <a:effectLst/>
              </a:rPr>
              <a:t>trnutí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končetin</a:t>
            </a:r>
            <a:r>
              <a:rPr lang="en-US" sz="1600" b="0" i="0" dirty="0">
                <a:effectLst/>
              </a:rPr>
              <a:t> a </a:t>
            </a:r>
            <a:r>
              <a:rPr lang="en-US" sz="1600" b="0" i="0" dirty="0" err="1">
                <a:effectLst/>
              </a:rPr>
              <a:t>páteře</a:t>
            </a:r>
            <a:endParaRPr lang="cs-CZ" sz="1600" b="0" i="0" dirty="0">
              <a:effectLst/>
            </a:endParaRPr>
          </a:p>
          <a:p>
            <a:pPr lvl="1"/>
            <a:endParaRPr lang="en-US" sz="1000" dirty="0"/>
          </a:p>
          <a:p>
            <a:r>
              <a:rPr lang="en-US" sz="2000" dirty="0" err="1"/>
              <a:t>Lymsk</a:t>
            </a:r>
            <a:r>
              <a:rPr lang="cs-CZ" sz="2000" dirty="0"/>
              <a:t>á artritida v pozdní fázi onemocnění</a:t>
            </a:r>
          </a:p>
          <a:p>
            <a:endParaRPr lang="cs-CZ" sz="1000" dirty="0"/>
          </a:p>
          <a:p>
            <a:r>
              <a:rPr lang="cs-CZ" sz="2000" dirty="0"/>
              <a:t>Trvalé následky boreliózy</a:t>
            </a:r>
          </a:p>
          <a:p>
            <a:pPr lvl="1"/>
            <a:r>
              <a:rPr lang="cs-CZ" sz="1600" dirty="0"/>
              <a:t>Post</a:t>
            </a:r>
            <a:r>
              <a:rPr lang="en-US" sz="1600" dirty="0"/>
              <a:t>-</a:t>
            </a:r>
            <a:r>
              <a:rPr lang="cs-CZ" sz="1600" dirty="0" err="1"/>
              <a:t>borreliový</a:t>
            </a:r>
            <a:r>
              <a:rPr lang="cs-CZ" sz="1600" dirty="0"/>
              <a:t> syndrom</a:t>
            </a:r>
          </a:p>
          <a:p>
            <a:pPr lvl="1"/>
            <a:r>
              <a:rPr lang="cs-CZ" sz="1600" b="0" i="0" dirty="0">
                <a:effectLst/>
              </a:rPr>
              <a:t>Ú</a:t>
            </a:r>
            <a:r>
              <a:rPr lang="en-US" sz="1600" b="0" i="0" dirty="0">
                <a:effectLst/>
              </a:rPr>
              <a:t>nav</a:t>
            </a:r>
            <a:r>
              <a:rPr lang="cs-CZ" sz="1600" b="0" i="0" dirty="0">
                <a:effectLst/>
              </a:rPr>
              <a:t>a</a:t>
            </a:r>
            <a:r>
              <a:rPr lang="en-US" sz="1600" b="0" i="0" dirty="0">
                <a:effectLst/>
              </a:rPr>
              <a:t>, </a:t>
            </a:r>
            <a:r>
              <a:rPr lang="en-US" sz="1600" b="0" i="0" dirty="0" err="1">
                <a:effectLst/>
              </a:rPr>
              <a:t>bolest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hlavy</a:t>
            </a:r>
            <a:r>
              <a:rPr lang="en-US" sz="1600" b="0" i="0" dirty="0">
                <a:effectLst/>
              </a:rPr>
              <a:t>, </a:t>
            </a:r>
            <a:r>
              <a:rPr lang="en-US" sz="1600" b="0" i="0" dirty="0" err="1">
                <a:effectLst/>
              </a:rPr>
              <a:t>parestezie</a:t>
            </a:r>
            <a:r>
              <a:rPr lang="en-US" sz="1600" b="0" i="0" dirty="0">
                <a:effectLst/>
              </a:rPr>
              <a:t>, </a:t>
            </a:r>
            <a:r>
              <a:rPr lang="en-US" sz="1600" b="0" i="0" dirty="0" err="1">
                <a:effectLst/>
              </a:rPr>
              <a:t>myalgie</a:t>
            </a:r>
            <a:r>
              <a:rPr lang="en-US" sz="1600" b="0" i="0" dirty="0">
                <a:effectLst/>
              </a:rPr>
              <a:t>, </a:t>
            </a:r>
            <a:r>
              <a:rPr lang="en-US" sz="1600" b="0" i="0" dirty="0" err="1">
                <a:effectLst/>
              </a:rPr>
              <a:t>artralgie</a:t>
            </a:r>
            <a:r>
              <a:rPr lang="en-US" sz="1600" b="0" i="0" dirty="0">
                <a:effectLst/>
              </a:rPr>
              <a:t>, </a:t>
            </a:r>
            <a:r>
              <a:rPr lang="en-US" sz="1600" b="0" i="0" dirty="0" err="1">
                <a:effectLst/>
              </a:rPr>
              <a:t>poruchy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spánku</a:t>
            </a:r>
            <a:r>
              <a:rPr lang="en-US" sz="1600" b="0" i="0" dirty="0">
                <a:effectLst/>
              </a:rPr>
              <a:t> a </a:t>
            </a:r>
            <a:r>
              <a:rPr lang="en-US" sz="1600" b="0" i="0" dirty="0" err="1">
                <a:effectLst/>
              </a:rPr>
              <a:t>horší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pracovní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výkonnost</a:t>
            </a:r>
            <a:endParaRPr lang="cs-CZ" sz="1600" dirty="0"/>
          </a:p>
          <a:p>
            <a:pPr lvl="1"/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148324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DAE8F-B8D4-488C-B48E-805E738AC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462" y="1265131"/>
            <a:ext cx="6387102" cy="132556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Seznamte se…</a:t>
            </a:r>
            <a:b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32" name="Content Placeholder 2">
            <a:extLst>
              <a:ext uri="{FF2B5EF4-FFF2-40B4-BE49-F238E27FC236}">
                <a16:creationId xmlns:a16="http://schemas.microsoft.com/office/drawing/2014/main" id="{C1BDAD29-D705-488F-A0AC-F2124C9DD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815" y="1649243"/>
            <a:ext cx="7522369" cy="48657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/>
              <a:t>Obligátní </a:t>
            </a:r>
            <a:r>
              <a:rPr lang="cs-CZ" sz="2000" dirty="0" err="1"/>
              <a:t>ekto</a:t>
            </a:r>
            <a:r>
              <a:rPr lang="en-US" sz="2000" dirty="0"/>
              <a:t>-</a:t>
            </a:r>
            <a:r>
              <a:rPr lang="cs-CZ" sz="2000" dirty="0"/>
              <a:t>parazit</a:t>
            </a:r>
          </a:p>
          <a:p>
            <a:pPr lvl="1"/>
            <a:r>
              <a:rPr lang="cs-CZ" sz="1700" dirty="0"/>
              <a:t>Široké spektrum hostitelů (savci, plazi, ptáci, obojživelníci)</a:t>
            </a:r>
          </a:p>
          <a:p>
            <a:pPr lvl="1"/>
            <a:r>
              <a:rPr lang="cs-CZ" sz="1700" dirty="0"/>
              <a:t>Výskyt po celém světě</a:t>
            </a:r>
          </a:p>
          <a:p>
            <a:pPr lvl="1"/>
            <a:endParaRPr lang="cs-CZ" dirty="0"/>
          </a:p>
          <a:p>
            <a:r>
              <a:rPr lang="cs-CZ" sz="2000" dirty="0"/>
              <a:t>Členovec </a:t>
            </a:r>
          </a:p>
          <a:p>
            <a:pPr lvl="1"/>
            <a:r>
              <a:rPr lang="cs-CZ" sz="1700" dirty="0"/>
              <a:t>Velmi </a:t>
            </a:r>
            <a:r>
              <a:rPr lang="cs-CZ" sz="1700" b="1" dirty="0"/>
              <a:t>odolný</a:t>
            </a:r>
            <a:r>
              <a:rPr lang="cs-CZ" sz="1700" dirty="0"/>
              <a:t> exoskelet </a:t>
            </a:r>
          </a:p>
          <a:p>
            <a:pPr lvl="1"/>
            <a:r>
              <a:rPr lang="cs-CZ" sz="1700" dirty="0" err="1"/>
              <a:t>Scutum</a:t>
            </a:r>
            <a:r>
              <a:rPr lang="cs-CZ" sz="1700" dirty="0"/>
              <a:t> nebo </a:t>
            </a:r>
            <a:r>
              <a:rPr lang="cs-CZ" sz="1700" dirty="0" err="1"/>
              <a:t>intergument</a:t>
            </a:r>
            <a:endParaRPr lang="cs-CZ" sz="1700" dirty="0"/>
          </a:p>
          <a:p>
            <a:endParaRPr lang="cs-CZ" sz="2400" dirty="0"/>
          </a:p>
          <a:p>
            <a:r>
              <a:rPr lang="cs-CZ" sz="2000" dirty="0"/>
              <a:t>Třída: Pavoukovci (</a:t>
            </a:r>
            <a:r>
              <a:rPr lang="cs-CZ" sz="2000" dirty="0" err="1"/>
              <a:t>Arachnida</a:t>
            </a:r>
            <a:r>
              <a:rPr lang="cs-CZ" sz="2000" dirty="0"/>
              <a:t>)</a:t>
            </a:r>
          </a:p>
          <a:p>
            <a:pPr lvl="1"/>
            <a:r>
              <a:rPr lang="cs-CZ" sz="1700" dirty="0"/>
              <a:t>Řád: </a:t>
            </a:r>
            <a:r>
              <a:rPr lang="cs-CZ" sz="1700" dirty="0" err="1"/>
              <a:t>Klíšťatovci</a:t>
            </a:r>
            <a:r>
              <a:rPr lang="cs-CZ" sz="1700" dirty="0"/>
              <a:t> (</a:t>
            </a:r>
            <a:r>
              <a:rPr lang="cs-CZ" sz="1700" dirty="0" err="1"/>
              <a:t>Ixodida</a:t>
            </a:r>
            <a:r>
              <a:rPr lang="cs-CZ" sz="1700" dirty="0"/>
              <a:t>)</a:t>
            </a:r>
          </a:p>
          <a:p>
            <a:pPr lvl="1"/>
            <a:r>
              <a:rPr lang="cs-CZ" sz="1700" dirty="0"/>
              <a:t>Rody: </a:t>
            </a:r>
            <a:r>
              <a:rPr lang="cs-CZ" sz="1700" b="1" dirty="0" err="1"/>
              <a:t>Ixodidae</a:t>
            </a:r>
            <a:r>
              <a:rPr lang="cs-CZ" sz="1700" dirty="0"/>
              <a:t> a </a:t>
            </a:r>
            <a:r>
              <a:rPr lang="cs-CZ" sz="1700" b="1" dirty="0" err="1"/>
              <a:t>Argasidae</a:t>
            </a:r>
            <a:endParaRPr lang="cs-CZ" sz="1700" b="1" dirty="0"/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128" name="Freeform: Shape 191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6" descr="Tick Fossil Found. Dinosaur Traces Inside. Theme Park Doubtful | Digital  Trends">
            <a:extLst>
              <a:ext uri="{FF2B5EF4-FFF2-40B4-BE49-F238E27FC236}">
                <a16:creationId xmlns:a16="http://schemas.microsoft.com/office/drawing/2014/main" id="{C8BC238A-0CE8-4239-91D9-CAA041665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8" r="1742" b="3"/>
          <a:stretch/>
        </p:blipFill>
        <p:spPr bwMode="auto">
          <a:xfrm>
            <a:off x="7689829" y="10"/>
            <a:ext cx="4502173" cy="3448209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Freeform: Shape 192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8" descr="Ectoparasites in captive reptiles | The Veterinary Nurse">
            <a:extLst>
              <a:ext uri="{FF2B5EF4-FFF2-40B4-BE49-F238E27FC236}">
                <a16:creationId xmlns:a16="http://schemas.microsoft.com/office/drawing/2014/main" id="{62B1D305-6614-4397-8349-553865AA4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0" r="-1" b="10572"/>
          <a:stretch/>
        </p:blipFill>
        <p:spPr bwMode="auto">
          <a:xfrm>
            <a:off x="8768825" y="4082141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639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0" name="Rectangle 72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861BED-5055-4981-81FF-B6E6C7043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04" y="-246946"/>
            <a:ext cx="4929556" cy="2057400"/>
          </a:xfrm>
        </p:spPr>
        <p:txBody>
          <a:bodyPr anchor="b">
            <a:normAutofit/>
          </a:bodyPr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Klíšťová encefalitida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581F3-1FD5-4E50-AC33-2371507D3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170" y="2146330"/>
            <a:ext cx="4929556" cy="3538094"/>
          </a:xfrm>
        </p:spPr>
        <p:txBody>
          <a:bodyPr>
            <a:normAutofit/>
          </a:bodyPr>
          <a:lstStyle/>
          <a:p>
            <a:r>
              <a:rPr lang="cs-CZ" sz="2000" dirty="0"/>
              <a:t>Virové onemocnění</a:t>
            </a:r>
          </a:p>
          <a:p>
            <a:pPr lvl="1"/>
            <a:r>
              <a:rPr lang="cs-CZ" sz="1700" dirty="0"/>
              <a:t>RNA arbovirus, </a:t>
            </a:r>
            <a:r>
              <a:rPr lang="cs-CZ" sz="1700" dirty="0" err="1"/>
              <a:t>Flaviviridae</a:t>
            </a:r>
            <a:endParaRPr lang="cs-CZ" sz="1700" dirty="0"/>
          </a:p>
          <a:p>
            <a:endParaRPr lang="cs-CZ" sz="2000" dirty="0"/>
          </a:p>
          <a:p>
            <a:r>
              <a:rPr lang="cs-CZ" sz="2000" dirty="0"/>
              <a:t>Možný alimentární přenos</a:t>
            </a:r>
          </a:p>
          <a:p>
            <a:pPr lvl="1"/>
            <a:r>
              <a:rPr lang="cs-CZ" sz="1700" dirty="0"/>
              <a:t>Nepasterované mléko a ml. výrobky </a:t>
            </a:r>
          </a:p>
          <a:p>
            <a:pPr lvl="1"/>
            <a:endParaRPr lang="cs-CZ" sz="2000" dirty="0"/>
          </a:p>
          <a:p>
            <a:r>
              <a:rPr lang="cs-CZ" sz="2000" dirty="0"/>
              <a:t>Přenos z klíštěte velmi rychlý</a:t>
            </a:r>
          </a:p>
          <a:p>
            <a:pPr lvl="1"/>
            <a:r>
              <a:rPr lang="cs-CZ" sz="1700" dirty="0"/>
              <a:t>Max. 2h od přisátí</a:t>
            </a:r>
          </a:p>
          <a:p>
            <a:pPr lvl="1"/>
            <a:r>
              <a:rPr lang="cs-CZ" sz="1700" dirty="0"/>
              <a:t>Prevalence v klíšťatech cca. 2-5%</a:t>
            </a:r>
          </a:p>
          <a:p>
            <a:pPr lvl="1"/>
            <a:endParaRPr lang="cs-CZ" sz="2000" dirty="0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19763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8" name="Picture 4" descr="How To Milk A Cow - Hobby Farms">
            <a:extLst>
              <a:ext uri="{FF2B5EF4-FFF2-40B4-BE49-F238E27FC236}">
                <a16:creationId xmlns:a16="http://schemas.microsoft.com/office/drawing/2014/main" id="{D00689AC-367C-4FD3-9F60-55742A64A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" r="-2" b="-2"/>
          <a:stretch/>
        </p:blipFill>
        <p:spPr bwMode="auto">
          <a:xfrm>
            <a:off x="6818278" y="343454"/>
            <a:ext cx="4853685" cy="29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B7344A-817A-4B86-81B3-7E8F31E925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617"/>
          <a:stretch/>
        </p:blipFill>
        <p:spPr>
          <a:xfrm>
            <a:off x="6818278" y="3597883"/>
            <a:ext cx="4853685" cy="293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54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D8316C-87ED-436E-ACBC-1E843A7FD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387" y="-542806"/>
            <a:ext cx="4929556" cy="2057400"/>
          </a:xfrm>
        </p:spPr>
        <p:txBody>
          <a:bodyPr anchor="b">
            <a:normAutofit/>
          </a:bodyPr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Klíšťová encefalitida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klinick</a:t>
            </a: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ý průběh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35132-A0D8-472D-B398-52C8AF9FC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527" y="1771878"/>
            <a:ext cx="5323277" cy="4561652"/>
          </a:xfrm>
        </p:spPr>
        <p:txBody>
          <a:bodyPr>
            <a:normAutofit/>
          </a:bodyPr>
          <a:lstStyle/>
          <a:p>
            <a:r>
              <a:rPr lang="cs-CZ" sz="2000" dirty="0"/>
              <a:t>Inkubace 1 až 3 týdny</a:t>
            </a:r>
          </a:p>
          <a:p>
            <a:endParaRPr lang="cs-CZ" sz="1100" dirty="0"/>
          </a:p>
          <a:p>
            <a:r>
              <a:rPr lang="cs-CZ" sz="2000" dirty="0"/>
              <a:t>Onemocnění má 2 fáze</a:t>
            </a:r>
          </a:p>
          <a:p>
            <a:pPr lvl="1"/>
            <a:r>
              <a:rPr lang="cs-CZ" sz="1600" dirty="0"/>
              <a:t>1. fáze: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bolesti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kloubů</a:t>
            </a:r>
            <a:r>
              <a:rPr lang="en-US" sz="1600" b="0" i="0" dirty="0">
                <a:effectLst/>
              </a:rPr>
              <a:t>, </a:t>
            </a:r>
            <a:r>
              <a:rPr lang="en-US" sz="1600" b="0" i="0" dirty="0" err="1">
                <a:effectLst/>
              </a:rPr>
              <a:t>hlavy</a:t>
            </a:r>
            <a:r>
              <a:rPr lang="en-US" sz="1600" b="0" i="0" dirty="0">
                <a:effectLst/>
              </a:rPr>
              <a:t>, </a:t>
            </a:r>
            <a:r>
              <a:rPr lang="en-US" sz="1600" b="0" i="0" dirty="0" err="1">
                <a:effectLst/>
              </a:rPr>
              <a:t>svalů</a:t>
            </a:r>
            <a:r>
              <a:rPr lang="en-US" sz="1600" b="0" i="0" dirty="0">
                <a:effectLst/>
              </a:rPr>
              <a:t>, </a:t>
            </a:r>
            <a:r>
              <a:rPr lang="en-US" sz="1600" b="0" i="0" dirty="0" err="1">
                <a:effectLst/>
              </a:rPr>
              <a:t>teplot</a:t>
            </a:r>
            <a:r>
              <a:rPr lang="cs-CZ" sz="1600" b="0" i="0" dirty="0">
                <a:effectLst/>
              </a:rPr>
              <a:t>a</a:t>
            </a:r>
            <a:r>
              <a:rPr lang="en-US" sz="1600" b="0" i="0" dirty="0">
                <a:effectLst/>
              </a:rPr>
              <a:t>, </a:t>
            </a:r>
            <a:r>
              <a:rPr lang="en-US" sz="1600" b="0" i="0" dirty="0" err="1">
                <a:effectLst/>
              </a:rPr>
              <a:t>nechutenství</a:t>
            </a:r>
            <a:r>
              <a:rPr lang="en-US" sz="1600" b="0" i="0" dirty="0">
                <a:effectLst/>
              </a:rPr>
              <a:t>, </a:t>
            </a:r>
            <a:r>
              <a:rPr lang="en-US" sz="1600" b="0" i="0" dirty="0" err="1">
                <a:effectLst/>
              </a:rPr>
              <a:t>nevolnost</a:t>
            </a:r>
            <a:r>
              <a:rPr lang="en-US" sz="1600" b="0" i="0" dirty="0">
                <a:effectLst/>
              </a:rPr>
              <a:t>, </a:t>
            </a:r>
            <a:r>
              <a:rPr lang="en-US" sz="1600" b="0" i="0" dirty="0" err="1">
                <a:effectLst/>
              </a:rPr>
              <a:t>únav</a:t>
            </a:r>
            <a:r>
              <a:rPr lang="cs-CZ" sz="1600" b="0" i="0" dirty="0">
                <a:effectLst/>
              </a:rPr>
              <a:t>a</a:t>
            </a:r>
          </a:p>
          <a:p>
            <a:pPr lvl="1"/>
            <a:r>
              <a:rPr lang="cs-CZ" sz="1600" dirty="0"/>
              <a:t>2. fáze: </a:t>
            </a:r>
            <a:r>
              <a:rPr lang="en-US" sz="1600" b="0" i="0" dirty="0" err="1">
                <a:effectLst/>
              </a:rPr>
              <a:t>světloplachost</a:t>
            </a:r>
            <a:r>
              <a:rPr lang="en-US" sz="1600" b="0" i="0" dirty="0">
                <a:effectLst/>
              </a:rPr>
              <a:t> a </a:t>
            </a:r>
            <a:r>
              <a:rPr lang="en-US" sz="1600" b="0" i="0" dirty="0" err="1">
                <a:effectLst/>
              </a:rPr>
              <a:t>velké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bolesti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hlav</a:t>
            </a:r>
            <a:r>
              <a:rPr lang="cs-CZ" sz="1600" dirty="0"/>
              <a:t>y, poruchy hlavových nervů, spavost, kóma, nervová obrna, vysoké horečky</a:t>
            </a:r>
          </a:p>
          <a:p>
            <a:pPr lvl="1"/>
            <a:endParaRPr lang="cs-CZ" sz="1100" dirty="0">
              <a:latin typeface="-apple-system"/>
            </a:endParaRPr>
          </a:p>
          <a:p>
            <a:r>
              <a:rPr lang="cs-CZ" sz="2000" dirty="0"/>
              <a:t>Nemoc může být fatální</a:t>
            </a:r>
          </a:p>
          <a:p>
            <a:pPr lvl="1"/>
            <a:r>
              <a:rPr lang="cs-CZ" sz="1600" dirty="0"/>
              <a:t>Možná pouze symptomatická léčba</a:t>
            </a:r>
          </a:p>
          <a:p>
            <a:endParaRPr lang="cs-CZ" sz="1100" dirty="0">
              <a:latin typeface="-apple-system"/>
            </a:endParaRPr>
          </a:p>
          <a:p>
            <a:r>
              <a:rPr lang="cs-CZ" sz="2000" dirty="0"/>
              <a:t>Časté trvalé následky</a:t>
            </a:r>
          </a:p>
          <a:p>
            <a:pPr lvl="1"/>
            <a:r>
              <a:rPr lang="cs-CZ" sz="1600" dirty="0"/>
              <a:t>Chronické bolesti hlavy, poruchy soustředění a spánku, obrny svalů…</a:t>
            </a:r>
          </a:p>
          <a:p>
            <a:pPr lvl="1"/>
            <a:endParaRPr lang="en-US" sz="1100" dirty="0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19763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 descr="Explainer: what is pain and what is happening when we feel it?">
            <a:extLst>
              <a:ext uri="{FF2B5EF4-FFF2-40B4-BE49-F238E27FC236}">
                <a16:creationId xmlns:a16="http://schemas.microsoft.com/office/drawing/2014/main" id="{AB40DA17-8FB1-4C46-B4AD-7895B0EAB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1" r="-2" b="15479"/>
          <a:stretch/>
        </p:blipFill>
        <p:spPr bwMode="auto">
          <a:xfrm>
            <a:off x="6818278" y="343454"/>
            <a:ext cx="4853685" cy="29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8 Signs You Might Have Nerve Damage - Geelong Medical &amp; Health Group">
            <a:extLst>
              <a:ext uri="{FF2B5EF4-FFF2-40B4-BE49-F238E27FC236}">
                <a16:creationId xmlns:a16="http://schemas.microsoft.com/office/drawing/2014/main" id="{F05C6C71-9F42-4B8B-B6F5-DFDF7AF83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4" r="-2" b="10022"/>
          <a:stretch/>
        </p:blipFill>
        <p:spPr bwMode="auto">
          <a:xfrm>
            <a:off x="6818278" y="3597883"/>
            <a:ext cx="4853685" cy="293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902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6A1C0-E732-41FC-BC46-251143221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398551"/>
            <a:ext cx="6387102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další…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64308-D0C1-487F-97A0-405C10E97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792" y="1724114"/>
            <a:ext cx="6382657" cy="4700394"/>
          </a:xfrm>
        </p:spPr>
        <p:txBody>
          <a:bodyPr anchor="t">
            <a:normAutofit/>
          </a:bodyPr>
          <a:lstStyle/>
          <a:p>
            <a:r>
              <a:rPr lang="cs-CZ" sz="2000" dirty="0"/>
              <a:t>Babezióza</a:t>
            </a:r>
          </a:p>
          <a:p>
            <a:pPr lvl="1"/>
            <a:r>
              <a:rPr lang="cs-CZ" sz="1600" dirty="0"/>
              <a:t>Nespecifické „chřipkové“ příznaky</a:t>
            </a:r>
          </a:p>
          <a:p>
            <a:pPr lvl="1"/>
            <a:r>
              <a:rPr lang="cs-CZ" sz="1600" dirty="0"/>
              <a:t>Destrukce červených krvinek</a:t>
            </a:r>
          </a:p>
          <a:p>
            <a:pPr lvl="1"/>
            <a:r>
              <a:rPr lang="cs-CZ" sz="1600" dirty="0"/>
              <a:t>Hemolytická anémie</a:t>
            </a:r>
          </a:p>
          <a:p>
            <a:pPr lvl="1"/>
            <a:endParaRPr lang="cs-CZ" sz="1000" dirty="0"/>
          </a:p>
          <a:p>
            <a:r>
              <a:rPr lang="cs-CZ" sz="2000" dirty="0" err="1"/>
              <a:t>Ehrlichióza</a:t>
            </a:r>
            <a:endParaRPr lang="cs-CZ" sz="2000" dirty="0"/>
          </a:p>
          <a:p>
            <a:pPr lvl="1"/>
            <a:r>
              <a:rPr lang="cs-CZ" sz="1600" dirty="0"/>
              <a:t>Nespecifické „chřipkové“ příznaky a vyrážka</a:t>
            </a:r>
          </a:p>
          <a:p>
            <a:pPr lvl="1"/>
            <a:r>
              <a:rPr lang="cs-CZ" sz="1600" dirty="0"/>
              <a:t>Zvracení, zmatení</a:t>
            </a:r>
          </a:p>
          <a:p>
            <a:pPr lvl="1"/>
            <a:r>
              <a:rPr lang="cs-CZ" sz="1600" dirty="0"/>
              <a:t>Nebezpečná pozdní fáze (u neléčených případů)</a:t>
            </a:r>
          </a:p>
          <a:p>
            <a:pPr lvl="1"/>
            <a:endParaRPr lang="cs-CZ" sz="1000" dirty="0"/>
          </a:p>
          <a:p>
            <a:r>
              <a:rPr lang="cs-CZ" sz="2000" dirty="0" err="1"/>
              <a:t>Krymsko</a:t>
            </a:r>
            <a:r>
              <a:rPr lang="en-US" sz="2000" dirty="0"/>
              <a:t>-</a:t>
            </a:r>
            <a:r>
              <a:rPr lang="en-US" sz="2000" dirty="0" err="1"/>
              <a:t>kon</a:t>
            </a:r>
            <a:r>
              <a:rPr lang="cs-CZ" sz="2000" dirty="0" err="1"/>
              <a:t>žská</a:t>
            </a:r>
            <a:r>
              <a:rPr lang="cs-CZ" sz="2000" dirty="0"/>
              <a:t> hemoragická horečka</a:t>
            </a:r>
          </a:p>
          <a:p>
            <a:pPr lvl="1"/>
            <a:r>
              <a:rPr lang="cs-CZ" sz="1600" dirty="0"/>
              <a:t>Horečky, silné bolesti svalů, bolesti očí, fotofobie</a:t>
            </a:r>
          </a:p>
          <a:p>
            <a:pPr lvl="1"/>
            <a:r>
              <a:rPr lang="cs-CZ" sz="1600" dirty="0"/>
              <a:t>Ostré výkyvy nálad a zmatek</a:t>
            </a:r>
          </a:p>
          <a:p>
            <a:pPr lvl="1"/>
            <a:r>
              <a:rPr lang="cs-CZ" sz="1600" dirty="0"/>
              <a:t>Krvácení sliznic a pod kůží</a:t>
            </a:r>
          </a:p>
          <a:p>
            <a:pPr lvl="1"/>
            <a:r>
              <a:rPr lang="cs-CZ" sz="1600" dirty="0"/>
              <a:t>30% smrtnost</a:t>
            </a:r>
          </a:p>
          <a:p>
            <a:pPr lvl="1"/>
            <a:endParaRPr lang="en-US" sz="1000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436" name="Picture 4" descr="NIH scientists develop macaque model to study Crimean-Congo hemorrhagic  fever | National Institutes of Health (NIH)">
            <a:extLst>
              <a:ext uri="{FF2B5EF4-FFF2-40B4-BE49-F238E27FC236}">
                <a16:creationId xmlns:a16="http://schemas.microsoft.com/office/drawing/2014/main" id="{02A7C562-D54C-4EB4-A80E-4EEA28998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6"/>
          <a:stretch/>
        </p:blipFill>
        <p:spPr bwMode="auto">
          <a:xfrm>
            <a:off x="7689829" y="10"/>
            <a:ext cx="4502173" cy="3448209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434" name="Picture 2" descr="Photomicrograph of an Ehrlichia (E.) canis strain isolated from the... |  Download Scientific Diagram">
            <a:extLst>
              <a:ext uri="{FF2B5EF4-FFF2-40B4-BE49-F238E27FC236}">
                <a16:creationId xmlns:a16="http://schemas.microsoft.com/office/drawing/2014/main" id="{B033921E-1F38-454E-B96A-6C18A0FE54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8" b="5"/>
          <a:stretch/>
        </p:blipFill>
        <p:spPr bwMode="auto">
          <a:xfrm>
            <a:off x="8768827" y="4082141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982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58DD4E-2BEE-44DB-8E01-4E4E09EF9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93090"/>
            <a:ext cx="1181927" cy="945542"/>
          </a:xfrm>
          <a:prstGeom prst="rect">
            <a:avLst/>
          </a:prstGeom>
        </p:spPr>
      </p:pic>
      <p:pic>
        <p:nvPicPr>
          <p:cNvPr id="2056" name="Picture 8" descr="Silhouette of Gardener with Lawnmower Stencil Illustration 3216747 Vector  Art at Vecteezy">
            <a:extLst>
              <a:ext uri="{FF2B5EF4-FFF2-40B4-BE49-F238E27FC236}">
                <a16:creationId xmlns:a16="http://schemas.microsoft.com/office/drawing/2014/main" id="{179A43D1-5A27-498D-958F-EDEA5CCA6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49" y="3891305"/>
            <a:ext cx="3979416" cy="397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B71770-3EC8-4B94-800B-E2979A1CD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62" y="159013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Stačí málo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aneb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prevenci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731BC-2F31-4416-8E0D-ABD391156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756" y="1592100"/>
            <a:ext cx="10515600" cy="4351338"/>
          </a:xfrm>
        </p:spPr>
        <p:txBody>
          <a:bodyPr>
            <a:normAutofit fontScale="47500" lnSpcReduction="20000"/>
          </a:bodyPr>
          <a:lstStyle/>
          <a:p>
            <a:r>
              <a:rPr lang="en-US" sz="3800" dirty="0"/>
              <a:t>Do p</a:t>
            </a:r>
            <a:r>
              <a:rPr lang="cs-CZ" sz="3800" dirty="0" err="1"/>
              <a:t>řírody</a:t>
            </a:r>
            <a:r>
              <a:rPr lang="cs-CZ" sz="3800" dirty="0"/>
              <a:t> </a:t>
            </a:r>
            <a:r>
              <a:rPr lang="cs-CZ" sz="3800" b="1" dirty="0"/>
              <a:t>pouze</a:t>
            </a:r>
            <a:r>
              <a:rPr lang="cs-CZ" sz="3800" dirty="0"/>
              <a:t> s dlouhými kalhotami!</a:t>
            </a:r>
          </a:p>
          <a:p>
            <a:endParaRPr lang="cs-CZ" dirty="0"/>
          </a:p>
          <a:p>
            <a:r>
              <a:rPr lang="cs-CZ" sz="3800" dirty="0"/>
              <a:t>Repelenty!</a:t>
            </a:r>
          </a:p>
          <a:p>
            <a:pPr lvl="1"/>
            <a:r>
              <a:rPr lang="cs-CZ" sz="2900" dirty="0"/>
              <a:t>Přípravky obsahující DEET, </a:t>
            </a:r>
            <a:r>
              <a:rPr lang="cs-CZ" sz="2900" dirty="0" err="1"/>
              <a:t>picardin</a:t>
            </a:r>
            <a:r>
              <a:rPr lang="cs-CZ" sz="2900" dirty="0"/>
              <a:t>, IR3535…</a:t>
            </a:r>
          </a:p>
          <a:p>
            <a:pPr lvl="1"/>
            <a:r>
              <a:rPr lang="cs-CZ" sz="2900" dirty="0"/>
              <a:t>Pečlivě kontrolovat jak dlouho vydrží</a:t>
            </a:r>
          </a:p>
          <a:p>
            <a:pPr lvl="1"/>
            <a:r>
              <a:rPr lang="cs-CZ" sz="2900" dirty="0"/>
              <a:t>„Přírodní“ repelenty nejsou velmi účinné</a:t>
            </a:r>
          </a:p>
          <a:p>
            <a:endParaRPr lang="cs-CZ" dirty="0"/>
          </a:p>
          <a:p>
            <a:r>
              <a:rPr lang="cs-CZ" sz="3800" dirty="0"/>
              <a:t>Zkontrolovat </a:t>
            </a:r>
            <a:r>
              <a:rPr lang="cs-CZ" sz="3800" b="1" dirty="0"/>
              <a:t>celé</a:t>
            </a:r>
            <a:r>
              <a:rPr lang="cs-CZ" sz="3800" dirty="0"/>
              <a:t> tělo po příchodu domů!</a:t>
            </a:r>
          </a:p>
          <a:p>
            <a:pPr lvl="1"/>
            <a:r>
              <a:rPr lang="cs-CZ" sz="3400" dirty="0"/>
              <a:t>Podpaždí, podkolenní jamky, třísla, krk, okolí uší</a:t>
            </a:r>
          </a:p>
          <a:p>
            <a:pPr lvl="1"/>
            <a:r>
              <a:rPr lang="cs-CZ" sz="3400" dirty="0"/>
              <a:t>Oblasti s jemnou kůží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sz="3800" b="1" dirty="0"/>
              <a:t>Očkování proti TBEV!</a:t>
            </a:r>
          </a:p>
          <a:p>
            <a:pPr lvl="1"/>
            <a:endParaRPr lang="cs-CZ" dirty="0"/>
          </a:p>
          <a:p>
            <a:r>
              <a:rPr lang="cs-CZ" sz="3800" dirty="0"/>
              <a:t>Prevence na zahradách</a:t>
            </a:r>
          </a:p>
          <a:p>
            <a:pPr lvl="1"/>
            <a:r>
              <a:rPr lang="cs-CZ" sz="3400" dirty="0"/>
              <a:t>Pravidelné odstraňování spadaného listí</a:t>
            </a:r>
          </a:p>
          <a:p>
            <a:pPr lvl="1"/>
            <a:r>
              <a:rPr lang="cs-CZ" sz="3400" dirty="0"/>
              <a:t>1 m široká vrstva štěrku u okrajů s lesem zamezí migraci klíšťat</a:t>
            </a:r>
          </a:p>
          <a:p>
            <a:pPr lvl="1"/>
            <a:r>
              <a:rPr lang="cs-CZ" sz="3400" dirty="0"/>
              <a:t>Likvidace dlouhé trávy a objektů tvořících stín</a:t>
            </a:r>
          </a:p>
          <a:p>
            <a:pPr marL="457200" lvl="1" indent="0">
              <a:buNone/>
            </a:pPr>
            <a:endParaRPr lang="cs-CZ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7780A1-F98D-4E0E-A44B-0C86A2267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568" y="2270178"/>
            <a:ext cx="1438275" cy="274438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21AEA8C-34C7-4392-99C1-F6FBEC80A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565" y="2634179"/>
            <a:ext cx="969348" cy="238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ick Repellent Clothing - Anti Tick Clothing by Rovince">
            <a:extLst>
              <a:ext uri="{FF2B5EF4-FFF2-40B4-BE49-F238E27FC236}">
                <a16:creationId xmlns:a16="http://schemas.microsoft.com/office/drawing/2014/main" id="{AD79DC32-7C5C-449D-AA97-E0ACFF83E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1992" l="9959" r="89982">
                        <a14:foregroundMark x1="58114" y1="91992" x2="58114" y2="91992"/>
                        <a14:foregroundMark x1="55595" y1="91250" x2="55595" y2="9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760" y="-155676"/>
            <a:ext cx="3081645" cy="462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844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AC1178-4580-40E7-8DDB-D6FB22454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Jak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vyndat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klíště</a:t>
            </a:r>
            <a:endParaRPr lang="en-US" sz="36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2B0516-6CAA-41A9-949E-8ACD98000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526" y="1298266"/>
            <a:ext cx="7748127" cy="426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72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ůzné barevné znaky otazníků">
            <a:extLst>
              <a:ext uri="{FF2B5EF4-FFF2-40B4-BE49-F238E27FC236}">
                <a16:creationId xmlns:a16="http://schemas.microsoft.com/office/drawing/2014/main" id="{D8EB6FAC-8293-279E-CB94-90553D288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ED873D-CC4A-4AC2-9B25-1302A49A2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Dotazy</a:t>
            </a:r>
            <a:r>
              <a:rPr lang="en-US" sz="5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15286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D6C123-1D83-46A1-91C7-49A77D7C7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Děkuji Vám za pozornost!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72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1B9F0-47E5-4630-AEE2-E7475B107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501" y="130175"/>
            <a:ext cx="5712824" cy="1325563"/>
          </a:xfrm>
        </p:spPr>
        <p:txBody>
          <a:bodyPr>
            <a:normAutofit/>
          </a:bodyPr>
          <a:lstStyle/>
          <a:p>
            <a:r>
              <a:rPr lang="cs-CZ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Klíštěcí</a:t>
            </a: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kuriozity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E1E88-F435-456D-8840-B409654D4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645" y="1248757"/>
            <a:ext cx="4199528" cy="261802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Samice kladou tisíce vajec</a:t>
            </a:r>
            <a:endParaRPr lang="en-US" sz="2000" dirty="0"/>
          </a:p>
          <a:p>
            <a:pPr lvl="1"/>
            <a:r>
              <a:rPr lang="en-US" sz="1800" dirty="0"/>
              <a:t>2000-7000</a:t>
            </a:r>
            <a:endParaRPr lang="cs-CZ" sz="1800" dirty="0"/>
          </a:p>
          <a:p>
            <a:endParaRPr lang="cs-CZ" sz="2000" dirty="0"/>
          </a:p>
          <a:p>
            <a:r>
              <a:rPr lang="cs-CZ" sz="2000" dirty="0"/>
              <a:t>Vývojová stádia s </a:t>
            </a:r>
            <a:r>
              <a:rPr lang="cs-CZ" sz="2000" dirty="0" err="1"/>
              <a:t>odlišn</a:t>
            </a:r>
            <a:r>
              <a:rPr lang="en-US" sz="2000" dirty="0" err="1"/>
              <a:t>ou</a:t>
            </a:r>
            <a:r>
              <a:rPr lang="en-US" sz="2000" dirty="0"/>
              <a:t> </a:t>
            </a:r>
            <a:r>
              <a:rPr lang="en-US" sz="2000" dirty="0" err="1"/>
              <a:t>etologi</a:t>
            </a:r>
            <a:r>
              <a:rPr lang="cs-CZ" sz="2000" dirty="0"/>
              <a:t>í</a:t>
            </a: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Freeform: Shape 192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6" descr="Figure 1 from Regeneration of Haller's sensory organ in the tick, Ixodes  rubicundus (Acari: Ixodidae) | Semantic Scholar">
            <a:extLst>
              <a:ext uri="{FF2B5EF4-FFF2-40B4-BE49-F238E27FC236}">
                <a16:creationId xmlns:a16="http://schemas.microsoft.com/office/drawing/2014/main" id="{E8DFBDBB-AB4F-4621-855E-FBEA9F14F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0" r="14081" b="2"/>
          <a:stretch/>
        </p:blipFill>
        <p:spPr bwMode="auto">
          <a:xfrm>
            <a:off x="5969353" y="2815228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yor Walsh Announces Tick Bite Prevention Workshop on Nov. 20 – Our City">
            <a:extLst>
              <a:ext uri="{FF2B5EF4-FFF2-40B4-BE49-F238E27FC236}">
                <a16:creationId xmlns:a16="http://schemas.microsoft.com/office/drawing/2014/main" id="{8ABE2C2C-570B-43BB-BE01-48C96DD99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0"/>
          <a:stretch/>
        </p:blipFill>
        <p:spPr bwMode="auto"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8" descr="Tick Nest and What do Tick Eggs Look Like? | by Beezzly | Medium">
            <a:extLst>
              <a:ext uri="{FF2B5EF4-FFF2-40B4-BE49-F238E27FC236}">
                <a16:creationId xmlns:a16="http://schemas.microsoft.com/office/drawing/2014/main" id="{22BEFD3B-7508-4127-B964-0216017F44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" r="9847" b="-4"/>
          <a:stretch/>
        </p:blipFill>
        <p:spPr bwMode="auto"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5810BCD-FB1D-4FCD-8451-C7B112F88876}"/>
              </a:ext>
            </a:extLst>
          </p:cNvPr>
          <p:cNvSpPr txBox="1">
            <a:spLocks/>
          </p:cNvSpPr>
          <p:nvPr/>
        </p:nvSpPr>
        <p:spPr>
          <a:xfrm>
            <a:off x="424645" y="3101787"/>
            <a:ext cx="6816918" cy="48291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2000" dirty="0"/>
          </a:p>
          <a:p>
            <a:r>
              <a:rPr lang="cs-CZ" sz="2000" b="1" dirty="0"/>
              <a:t>Sliny klíštěte </a:t>
            </a:r>
            <a:r>
              <a:rPr lang="en-US" sz="2000" dirty="0"/>
              <a:t>=</a:t>
            </a:r>
            <a:r>
              <a:rPr lang="cs-CZ" sz="2000" dirty="0"/>
              <a:t> biologická superzbraň</a:t>
            </a:r>
            <a:endParaRPr lang="en-US" sz="2000" dirty="0"/>
          </a:p>
          <a:p>
            <a:pPr lvl="1"/>
            <a:r>
              <a:rPr lang="en-US" sz="1700" dirty="0" err="1"/>
              <a:t>Evasiny</a:t>
            </a:r>
            <a:endParaRPr lang="en-US" sz="1700" dirty="0"/>
          </a:p>
          <a:p>
            <a:pPr lvl="1"/>
            <a:r>
              <a:rPr lang="en-US" sz="1700" dirty="0" err="1"/>
              <a:t>Hygroskopick</a:t>
            </a:r>
            <a:r>
              <a:rPr lang="cs-CZ" sz="1700" dirty="0"/>
              <a:t>é sloučeniny</a:t>
            </a:r>
          </a:p>
          <a:p>
            <a:pPr lvl="1"/>
            <a:endParaRPr lang="cs-CZ" sz="2000" dirty="0"/>
          </a:p>
          <a:p>
            <a:r>
              <a:rPr lang="cs-CZ" sz="2000" dirty="0"/>
              <a:t>Většina druhů nemá oči</a:t>
            </a:r>
          </a:p>
          <a:p>
            <a:endParaRPr lang="cs-CZ" sz="2000" dirty="0"/>
          </a:p>
          <a:p>
            <a:r>
              <a:rPr lang="cs-CZ" sz="2000" b="1" dirty="0" err="1"/>
              <a:t>Hallerův</a:t>
            </a:r>
            <a:r>
              <a:rPr lang="cs-CZ" sz="2000" b="1" dirty="0"/>
              <a:t> orgán</a:t>
            </a:r>
          </a:p>
          <a:p>
            <a:pPr lvl="1"/>
            <a:r>
              <a:rPr lang="cs-CZ" sz="1700" dirty="0"/>
              <a:t>Pachy, teplota, větrné proudy, vibrace, IR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680573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0D3964-9F3D-4B93-A4F9-DEF8142F1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 života klíštěte (</a:t>
            </a:r>
            <a:r>
              <a:rPr lang="cs-CZ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Ixodidae</a:t>
            </a:r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6DA2F-CF04-46C5-89E1-3D2A799AE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415" y="2173555"/>
            <a:ext cx="3901003" cy="4026776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Vývojová stádia</a:t>
            </a:r>
          </a:p>
          <a:p>
            <a:pPr lvl="1"/>
            <a:r>
              <a:rPr lang="cs-CZ" sz="1700" dirty="0">
                <a:solidFill>
                  <a:schemeClr val="bg1"/>
                </a:solidFill>
              </a:rPr>
              <a:t>Vejce, larva, nymfa, dospělec (imago)</a:t>
            </a:r>
          </a:p>
          <a:p>
            <a:pPr marL="457200" lvl="1" indent="0">
              <a:buNone/>
            </a:pPr>
            <a:endParaRPr lang="cs-CZ" sz="17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Vývojové cykly</a:t>
            </a:r>
          </a:p>
          <a:p>
            <a:pPr lvl="1"/>
            <a:r>
              <a:rPr lang="cs-CZ" sz="1700" dirty="0">
                <a:solidFill>
                  <a:schemeClr val="bg1"/>
                </a:solidFill>
              </a:rPr>
              <a:t>Jedno-, dvoj-, či </a:t>
            </a:r>
            <a:r>
              <a:rPr lang="cs-CZ" sz="1700" dirty="0" err="1">
                <a:solidFill>
                  <a:schemeClr val="bg1"/>
                </a:solidFill>
              </a:rPr>
              <a:t>trojhostitelský</a:t>
            </a:r>
            <a:endParaRPr lang="cs-CZ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sz="17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Velké rozdíly mezi druhy</a:t>
            </a:r>
          </a:p>
          <a:p>
            <a:pPr lvl="1"/>
            <a:r>
              <a:rPr lang="cs-CZ" sz="1700" dirty="0">
                <a:solidFill>
                  <a:schemeClr val="bg1"/>
                </a:solidFill>
              </a:rPr>
              <a:t>Číhavé vs. </a:t>
            </a:r>
            <a:r>
              <a:rPr lang="cs-CZ" sz="1700" dirty="0" err="1">
                <a:solidFill>
                  <a:schemeClr val="bg1"/>
                </a:solidFill>
              </a:rPr>
              <a:t>Predatorní</a:t>
            </a:r>
            <a:endParaRPr lang="cs-CZ" sz="1700" dirty="0">
              <a:solidFill>
                <a:schemeClr val="bg1"/>
              </a:solidFill>
            </a:endParaRPr>
          </a:p>
          <a:p>
            <a:pPr lvl="1"/>
            <a:r>
              <a:rPr lang="cs-CZ" sz="1700" dirty="0">
                <a:solidFill>
                  <a:schemeClr val="bg1"/>
                </a:solidFill>
              </a:rPr>
              <a:t>Adaptabilní vs. neadaptibilní</a:t>
            </a:r>
          </a:p>
          <a:p>
            <a:pPr lvl="1"/>
            <a:r>
              <a:rPr lang="cs-CZ" sz="1700" dirty="0">
                <a:solidFill>
                  <a:schemeClr val="bg1"/>
                </a:solidFill>
              </a:rPr>
              <a:t>Krmení od hodin po týdny</a:t>
            </a:r>
          </a:p>
          <a:p>
            <a:endParaRPr lang="cs-CZ" sz="1700" dirty="0">
              <a:solidFill>
                <a:schemeClr val="bg1"/>
              </a:solidFill>
            </a:endParaRPr>
          </a:p>
          <a:p>
            <a:endParaRPr lang="cs-CZ" sz="1700" dirty="0">
              <a:solidFill>
                <a:schemeClr val="bg1"/>
              </a:solidFill>
            </a:endParaRPr>
          </a:p>
          <a:p>
            <a:endParaRPr lang="en-US" sz="1700" dirty="0">
              <a:solidFill>
                <a:schemeClr val="bg1"/>
              </a:solidFill>
            </a:endParaRPr>
          </a:p>
        </p:txBody>
      </p:sp>
      <p:pic>
        <p:nvPicPr>
          <p:cNvPr id="4098" name="Picture 2" descr="Life stages of Ixodes ricinus ticks: larvae- size 0.8 m | Open-i">
            <a:extLst>
              <a:ext uri="{FF2B5EF4-FFF2-40B4-BE49-F238E27FC236}">
                <a16:creationId xmlns:a16="http://schemas.microsoft.com/office/drawing/2014/main" id="{77F931AF-163E-403B-975E-17102EEA8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9284" y="652753"/>
            <a:ext cx="6596652" cy="529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494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AA622-3BA6-4A54-9809-F0C8623BE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Jednohostitelský</a:t>
            </a:r>
            <a:r>
              <a:rPr lang="en-US" sz="2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cyklus</a:t>
            </a:r>
            <a:endParaRPr lang="en-US" sz="28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4EB4864-294D-4026-A585-76DBC233F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528" y="534288"/>
            <a:ext cx="6489049" cy="567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2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18AF30-8BBD-4CA1-8BD8-62744204D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Dvojhostitelský</a:t>
            </a:r>
            <a:r>
              <a:rPr lang="en-US" sz="2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cyklus</a:t>
            </a:r>
            <a:endParaRPr lang="en-US" sz="28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8A6729-BC56-42C1-9E6C-59D73ACA2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742" y="643466"/>
            <a:ext cx="6437848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64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52A44-D1F5-41D0-9B41-B5445FABA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158" y="803325"/>
            <a:ext cx="5259707" cy="1325563"/>
          </a:xfrm>
        </p:spPr>
        <p:txBody>
          <a:bodyPr>
            <a:normAutofit/>
          </a:bodyPr>
          <a:lstStyle/>
          <a:p>
            <a:r>
              <a:rPr lang="cs-CZ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Hyalomma</a:t>
            </a:r>
            <a:r>
              <a:rPr lang="cs-CZ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marginatum</a:t>
            </a:r>
            <a:endParaRPr lang="en-US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269B02-BB96-4928-AB25-06C37D16EA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1" r="4322" b="2"/>
          <a:stretch/>
        </p:blipFill>
        <p:spPr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462B4-EA12-4558-B283-AE15C76AA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2039" y="2064645"/>
            <a:ext cx="6320857" cy="4664869"/>
          </a:xfrm>
        </p:spPr>
        <p:txBody>
          <a:bodyPr anchor="t">
            <a:normAutofit/>
          </a:bodyPr>
          <a:lstStyle/>
          <a:p>
            <a:r>
              <a:rPr lang="cs-CZ" sz="2000" dirty="0"/>
              <a:t>Výskyt i v suchých oblastech</a:t>
            </a:r>
          </a:p>
          <a:p>
            <a:pPr lvl="1"/>
            <a:r>
              <a:rPr lang="cs-CZ" sz="1700" dirty="0"/>
              <a:t>Stepi, savany</a:t>
            </a:r>
          </a:p>
          <a:p>
            <a:pPr lvl="1"/>
            <a:r>
              <a:rPr lang="cs-CZ" sz="1700" dirty="0"/>
              <a:t>Vysoká adaptabilita</a:t>
            </a:r>
          </a:p>
          <a:p>
            <a:pPr lvl="1"/>
            <a:endParaRPr lang="cs-CZ" sz="1100" dirty="0"/>
          </a:p>
          <a:p>
            <a:r>
              <a:rPr lang="cs-CZ" sz="2000" dirty="0" err="1"/>
              <a:t>Predatorní</a:t>
            </a:r>
            <a:r>
              <a:rPr lang="cs-CZ" sz="2000" dirty="0"/>
              <a:t> druh</a:t>
            </a:r>
          </a:p>
          <a:p>
            <a:pPr lvl="1"/>
            <a:r>
              <a:rPr lang="cs-CZ" sz="1700" dirty="0"/>
              <a:t>Má oči</a:t>
            </a:r>
          </a:p>
          <a:p>
            <a:pPr lvl="1"/>
            <a:r>
              <a:rPr lang="cs-CZ" sz="1700" dirty="0"/>
              <a:t>Rychlý pohyb, lov</a:t>
            </a:r>
          </a:p>
          <a:p>
            <a:endParaRPr lang="cs-CZ" sz="1100" dirty="0"/>
          </a:p>
          <a:p>
            <a:r>
              <a:rPr lang="cs-CZ" sz="2000" dirty="0"/>
              <a:t>U nás na vhodných stanovištích</a:t>
            </a:r>
          </a:p>
          <a:p>
            <a:pPr lvl="1"/>
            <a:r>
              <a:rPr lang="cs-CZ" sz="1700" dirty="0"/>
              <a:t>Stěhovaví ptáci</a:t>
            </a:r>
          </a:p>
          <a:p>
            <a:pPr lvl="1"/>
            <a:r>
              <a:rPr lang="cs-CZ" sz="1700" dirty="0"/>
              <a:t>Pouze v létě</a:t>
            </a:r>
          </a:p>
          <a:p>
            <a:pPr lvl="1"/>
            <a:r>
              <a:rPr lang="cs-CZ" sz="1700" dirty="0"/>
              <a:t>S, J Čechy a Morava potvrzeny</a:t>
            </a:r>
          </a:p>
          <a:p>
            <a:pPr marL="457200" lvl="1" indent="0">
              <a:buNone/>
            </a:pPr>
            <a:endParaRPr lang="cs-CZ" sz="1100" dirty="0"/>
          </a:p>
          <a:p>
            <a:r>
              <a:rPr lang="cs-CZ" sz="2000" dirty="0" err="1"/>
              <a:t>Krymsko</a:t>
            </a:r>
            <a:r>
              <a:rPr lang="en-US" sz="2000" dirty="0"/>
              <a:t>-</a:t>
            </a:r>
            <a:r>
              <a:rPr lang="cs-CZ" sz="2000" dirty="0"/>
              <a:t>konžská hemoragická horečka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45715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07978-A964-4503-8E89-B1CBFE051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Trojhostitelský</a:t>
            </a:r>
            <a:r>
              <a:rPr lang="en-US" sz="2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cyklus</a:t>
            </a:r>
            <a:endParaRPr lang="en-US" sz="28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CADD2-128B-41FF-A930-D224F1689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733" y="564357"/>
            <a:ext cx="7073283" cy="549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31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B36896-52F6-46F8-AFB3-A80BC6D8D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245" y="-157478"/>
            <a:ext cx="6173674" cy="2057400"/>
          </a:xfrm>
        </p:spPr>
        <p:txBody>
          <a:bodyPr anchor="b">
            <a:normAutofit/>
          </a:bodyPr>
          <a:lstStyle/>
          <a:p>
            <a:r>
              <a:rPr lang="cs-CZ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Ixodes</a:t>
            </a:r>
            <a:r>
              <a:rPr lang="cs-CZ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ricinus</a:t>
            </a:r>
            <a:r>
              <a:rPr lang="cs-CZ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k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cs-CZ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íště</a:t>
            </a: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obecné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8" name="Picture 4" descr="Ixodes ricinus | Bristol University Tick ID">
            <a:extLst>
              <a:ext uri="{FF2B5EF4-FFF2-40B4-BE49-F238E27FC236}">
                <a16:creationId xmlns:a16="http://schemas.microsoft.com/office/drawing/2014/main" id="{E6449567-2CBE-4AF6-9083-151D1762A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" r="-3" b="-3"/>
          <a:stretch/>
        </p:blipFill>
        <p:spPr bwMode="auto">
          <a:xfrm>
            <a:off x="576072" y="555754"/>
            <a:ext cx="3611880" cy="268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xodes - Alchetron, The Free Social Encyclopedia">
            <a:extLst>
              <a:ext uri="{FF2B5EF4-FFF2-40B4-BE49-F238E27FC236}">
                <a16:creationId xmlns:a16="http://schemas.microsoft.com/office/drawing/2014/main" id="{31CE882D-86DB-4227-B56D-B90013807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763"/>
          <a:stretch/>
        </p:blipFill>
        <p:spPr bwMode="auto">
          <a:xfrm>
            <a:off x="576072" y="3531489"/>
            <a:ext cx="3611880" cy="268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52569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3F6AF-00F1-4220-8061-72EE9C492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254" y="2196466"/>
            <a:ext cx="6173674" cy="4023360"/>
          </a:xfrm>
        </p:spPr>
        <p:txBody>
          <a:bodyPr>
            <a:normAutofit/>
          </a:bodyPr>
          <a:lstStyle/>
          <a:p>
            <a:r>
              <a:rPr lang="cs-CZ" sz="2000" dirty="0"/>
              <a:t>Rozšíření v celé Evropě, ale i mimo ní</a:t>
            </a:r>
          </a:p>
          <a:p>
            <a:pPr lvl="1"/>
            <a:r>
              <a:rPr lang="cs-CZ" sz="1700" dirty="0"/>
              <a:t>Rusko, S. Afrika, Skandinávie</a:t>
            </a:r>
          </a:p>
          <a:p>
            <a:pPr marL="457200" lvl="1" indent="0">
              <a:buNone/>
            </a:pPr>
            <a:endParaRPr lang="cs-CZ" sz="1600" dirty="0"/>
          </a:p>
          <a:p>
            <a:r>
              <a:rPr lang="cs-CZ" sz="2000" dirty="0"/>
              <a:t>Rozšiřování i do míst kde není původní</a:t>
            </a:r>
          </a:p>
          <a:p>
            <a:pPr lvl="1"/>
            <a:r>
              <a:rPr lang="cs-CZ" sz="1700" dirty="0"/>
              <a:t>Celkové oteplování</a:t>
            </a:r>
          </a:p>
          <a:p>
            <a:pPr lvl="1"/>
            <a:r>
              <a:rPr lang="cs-CZ" sz="1700" dirty="0"/>
              <a:t>Fragmentace krajiny</a:t>
            </a:r>
          </a:p>
          <a:p>
            <a:pPr lvl="1"/>
            <a:endParaRPr lang="en-US" sz="1600" dirty="0"/>
          </a:p>
          <a:p>
            <a:r>
              <a:rPr lang="en-US" sz="2000" dirty="0"/>
              <a:t>Dob</a:t>
            </a:r>
            <a:r>
              <a:rPr lang="cs-CZ" sz="2000" dirty="0" err="1"/>
              <a:t>ře</a:t>
            </a:r>
            <a:r>
              <a:rPr lang="cs-CZ" sz="2000" dirty="0"/>
              <a:t> adaptabilní na výkyvy teploty</a:t>
            </a:r>
          </a:p>
          <a:p>
            <a:endParaRPr lang="cs-CZ" sz="1600" dirty="0"/>
          </a:p>
          <a:p>
            <a:r>
              <a:rPr lang="cs-CZ" sz="2000" dirty="0"/>
              <a:t>Málo adaptabilní na výkyvy vlhkosti </a:t>
            </a:r>
          </a:p>
          <a:p>
            <a:pPr lvl="1"/>
            <a:r>
              <a:rPr lang="cs-CZ" sz="1700" dirty="0" err="1"/>
              <a:t>Relat</a:t>
            </a:r>
            <a:r>
              <a:rPr lang="cs-CZ" sz="1700" dirty="0"/>
              <a:t>. vlhkost alespoň 80%</a:t>
            </a:r>
          </a:p>
        </p:txBody>
      </p:sp>
    </p:spTree>
    <p:extLst>
      <p:ext uri="{BB962C8B-B14F-4D97-AF65-F5344CB8AC3E}">
        <p14:creationId xmlns:p14="http://schemas.microsoft.com/office/powerpoint/2010/main" val="3351204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1694</Words>
  <Application>Microsoft Office PowerPoint</Application>
  <PresentationFormat>Widescreen</PresentationFormat>
  <Paragraphs>354</Paragraphs>
  <Slides>26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-apple-system</vt:lpstr>
      <vt:lpstr>Arial</vt:lpstr>
      <vt:lpstr>Arial</vt:lpstr>
      <vt:lpstr>Calibri</vt:lpstr>
      <vt:lpstr>Calibri Light</vt:lpstr>
      <vt:lpstr>Open Sans</vt:lpstr>
      <vt:lpstr>Source Sans Pro</vt:lpstr>
      <vt:lpstr>Tw Cen MT</vt:lpstr>
      <vt:lpstr>Office Theme</vt:lpstr>
      <vt:lpstr>Vše co jste kdy chtěli vědět o klíšťatech, ale báli jste se zeptat</vt:lpstr>
      <vt:lpstr>Seznamte se…    </vt:lpstr>
      <vt:lpstr>Klíštěcí kuriozity</vt:lpstr>
      <vt:lpstr>Ze života klíštěte (Ixodidae)</vt:lpstr>
      <vt:lpstr>Jednohostitelský cyklus</vt:lpstr>
      <vt:lpstr>Dvojhostitelský cyklus</vt:lpstr>
      <vt:lpstr>Hyalomma marginatum</vt:lpstr>
      <vt:lpstr>Trojhostitelský cyklus</vt:lpstr>
      <vt:lpstr>Ixodes ricinus – klíště obecné</vt:lpstr>
      <vt:lpstr>Ixodes ricinus – klíště obecné</vt:lpstr>
      <vt:lpstr>Dermacentor reticulatus – piják lužní</vt:lpstr>
      <vt:lpstr>Ze života klíštěte (Argasidae)</vt:lpstr>
      <vt:lpstr>Argas reflexus – klíšťák holubí</vt:lpstr>
      <vt:lpstr>Klíšťata v tropech</vt:lpstr>
      <vt:lpstr>Bořiči mýtů - klíštěcí edice</vt:lpstr>
      <vt:lpstr>To co jste vědět nechtěli…</vt:lpstr>
      <vt:lpstr>Lymská borelióza</vt:lpstr>
      <vt:lpstr>Lymská borelióza – klinické příznaky</vt:lpstr>
      <vt:lpstr>Lymská borelióza – klinické příznaky</vt:lpstr>
      <vt:lpstr>Klíšťová encefalitida</vt:lpstr>
      <vt:lpstr>Klíšťová encefalitida – klinický průběh</vt:lpstr>
      <vt:lpstr>a další…</vt:lpstr>
      <vt:lpstr>Stačí málo, aneb o prevenci</vt:lpstr>
      <vt:lpstr>Jak vyndat klíště</vt:lpstr>
      <vt:lpstr>Dotazy?</vt:lpstr>
      <vt:lpstr>Děkuji Vám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Vše co jste kdy chtěli vědět o klíšťatech, ale báli jste se zeptat</dc:title>
  <dc:creator>Johana Hrnková</dc:creator>
  <cp:lastModifiedBy>Johana Hrnková</cp:lastModifiedBy>
  <cp:revision>12</cp:revision>
  <dcterms:created xsi:type="dcterms:W3CDTF">2022-03-27T14:35:07Z</dcterms:created>
  <dcterms:modified xsi:type="dcterms:W3CDTF">2022-03-29T10:23:35Z</dcterms:modified>
</cp:coreProperties>
</file>