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48"/>
  </p:notesMasterIdLst>
  <p:sldIdLst>
    <p:sldId id="1665" r:id="rId2"/>
    <p:sldId id="1696" r:id="rId3"/>
    <p:sldId id="1670" r:id="rId4"/>
    <p:sldId id="1807" r:id="rId5"/>
    <p:sldId id="1813" r:id="rId6"/>
    <p:sldId id="1814" r:id="rId7"/>
    <p:sldId id="1816" r:id="rId8"/>
    <p:sldId id="1768" r:id="rId9"/>
    <p:sldId id="1819" r:id="rId10"/>
    <p:sldId id="1821" r:id="rId11"/>
    <p:sldId id="1762" r:id="rId12"/>
    <p:sldId id="1815" r:id="rId13"/>
    <p:sldId id="1770" r:id="rId14"/>
    <p:sldId id="1772" r:id="rId15"/>
    <p:sldId id="1771" r:id="rId16"/>
    <p:sldId id="1777" r:id="rId17"/>
    <p:sldId id="1774" r:id="rId18"/>
    <p:sldId id="1775" r:id="rId19"/>
    <p:sldId id="1776" r:id="rId20"/>
    <p:sldId id="1800" r:id="rId21"/>
    <p:sldId id="1817" r:id="rId22"/>
    <p:sldId id="1778" r:id="rId23"/>
    <p:sldId id="1671" r:id="rId24"/>
    <p:sldId id="1786" r:id="rId25"/>
    <p:sldId id="1788" r:id="rId26"/>
    <p:sldId id="1787" r:id="rId27"/>
    <p:sldId id="1789" r:id="rId28"/>
    <p:sldId id="1801" r:id="rId29"/>
    <p:sldId id="1804" r:id="rId30"/>
    <p:sldId id="1805" r:id="rId31"/>
    <p:sldId id="1806" r:id="rId32"/>
    <p:sldId id="1812" r:id="rId33"/>
    <p:sldId id="1760" r:id="rId34"/>
    <p:sldId id="1690" r:id="rId35"/>
    <p:sldId id="1692" r:id="rId36"/>
    <p:sldId id="1668" r:id="rId37"/>
    <p:sldId id="1791" r:id="rId38"/>
    <p:sldId id="1706" r:id="rId39"/>
    <p:sldId id="1792" r:id="rId40"/>
    <p:sldId id="1794" r:id="rId41"/>
    <p:sldId id="1795" r:id="rId42"/>
    <p:sldId id="1716" r:id="rId43"/>
    <p:sldId id="1714" r:id="rId44"/>
    <p:sldId id="1709" r:id="rId45"/>
    <p:sldId id="1712" r:id="rId46"/>
    <p:sldId id="1667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48" autoAdjust="0"/>
    <p:restoredTop sz="94660"/>
  </p:normalViewPr>
  <p:slideViewPr>
    <p:cSldViewPr snapToGrid="0">
      <p:cViewPr varScale="1">
        <p:scale>
          <a:sx n="69" d="100"/>
          <a:sy n="69" d="100"/>
        </p:scale>
        <p:origin x="82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185192831709582E-2"/>
          <c:y val="5.868956702911806E-2"/>
          <c:w val="0.93875982353680709"/>
          <c:h val="0.81135988438015894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2.3740308266167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8E-4251-AB53-CF5093E1B5C1}"/>
                </c:ext>
              </c:extLst>
            </c:dLbl>
            <c:dLbl>
              <c:idx val="1"/>
              <c:layout>
                <c:manualLayout>
                  <c:x val="7.5171823848384865E-3"/>
                  <c:y val="-3.7306198703976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8E-4251-AB53-CF5093E1B5C1}"/>
                </c:ext>
              </c:extLst>
            </c:dLbl>
            <c:dLbl>
              <c:idx val="2"/>
              <c:layout>
                <c:manualLayout>
                  <c:x val="9.0206188618062507E-3"/>
                  <c:y val="-3.3914726094524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8E-4251-AB53-CF5093E1B5C1}"/>
                </c:ext>
              </c:extLst>
            </c:dLbl>
            <c:dLbl>
              <c:idx val="3"/>
              <c:layout>
                <c:manualLayout>
                  <c:x val="1.0524055338773958E-2"/>
                  <c:y val="-4.4089143922881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8E-4251-AB53-CF5093E1B5C1}"/>
                </c:ext>
              </c:extLst>
            </c:dLbl>
            <c:dLbl>
              <c:idx val="4"/>
              <c:layout>
                <c:manualLayout>
                  <c:x val="7.517182384838542E-3"/>
                  <c:y val="-3.3914726094524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8E-4251-AB53-CF5093E1B5C1}"/>
                </c:ext>
              </c:extLst>
            </c:dLbl>
            <c:dLbl>
              <c:idx val="5"/>
              <c:layout>
                <c:manualLayout>
                  <c:x val="9.0206188618061397E-3"/>
                  <c:y val="-3.0523253485072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D8E-4251-AB53-CF5093E1B5C1}"/>
                </c:ext>
              </c:extLst>
            </c:dLbl>
            <c:dLbl>
              <c:idx val="6"/>
              <c:layout>
                <c:manualLayout>
                  <c:x val="7.517182384838542E-3"/>
                  <c:y val="-3.0523253485072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D8E-4251-AB53-CF5093E1B5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List3!$B$30:$B$36</c:f>
              <c:strCache>
                <c:ptCount val="7"/>
                <c:pt idx="0">
                  <c:v>Stavba</c:v>
                </c:pt>
                <c:pt idx="1">
                  <c:v>Doprava</c:v>
                </c:pt>
                <c:pt idx="2">
                  <c:v>Domácí péče</c:v>
                </c:pt>
                <c:pt idx="3">
                  <c:v>Obchod</c:v>
                </c:pt>
                <c:pt idx="4">
                  <c:v>Služby</c:v>
                </c:pt>
                <c:pt idx="5">
                  <c:v>Zpracovatelský průmysl</c:v>
                </c:pt>
                <c:pt idx="6">
                  <c:v>Zemědělství</c:v>
                </c:pt>
              </c:strCache>
            </c:strRef>
          </c:cat>
          <c:val>
            <c:numRef>
              <c:f>List3!$C$30:$C$36</c:f>
              <c:numCache>
                <c:formatCode>General</c:formatCode>
                <c:ptCount val="7"/>
                <c:pt idx="0">
                  <c:v>52</c:v>
                </c:pt>
                <c:pt idx="1">
                  <c:v>11</c:v>
                </c:pt>
                <c:pt idx="2">
                  <c:v>8</c:v>
                </c:pt>
                <c:pt idx="3">
                  <c:v>12</c:v>
                </c:pt>
                <c:pt idx="4">
                  <c:v>21</c:v>
                </c:pt>
                <c:pt idx="5">
                  <c:v>6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8E-4251-AB53-CF5093E1B5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3095624"/>
        <c:axId val="313094312"/>
        <c:axId val="339758648"/>
      </c:bar3DChart>
      <c:catAx>
        <c:axId val="313095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3094312"/>
        <c:crosses val="autoZero"/>
        <c:auto val="1"/>
        <c:lblAlgn val="ctr"/>
        <c:lblOffset val="100"/>
        <c:noMultiLvlLbl val="0"/>
      </c:catAx>
      <c:valAx>
        <c:axId val="313094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3095624"/>
        <c:crosses val="autoZero"/>
        <c:crossBetween val="between"/>
      </c:valAx>
      <c:serAx>
        <c:axId val="339758648"/>
        <c:scaling>
          <c:orientation val="minMax"/>
        </c:scaling>
        <c:delete val="1"/>
        <c:axPos val="b"/>
        <c:majorTickMark val="none"/>
        <c:minorTickMark val="none"/>
        <c:tickLblPos val="nextTo"/>
        <c:crossAx val="31309431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61FB-4F83-AF01-E70B262C4280}"/>
              </c:ext>
            </c:extLst>
          </c:dPt>
          <c:dPt>
            <c:idx val="1"/>
            <c:bubble3D val="0"/>
            <c:spPr>
              <a:solidFill>
                <a:schemeClr val="bg2">
                  <a:lumMod val="8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61FB-4F83-AF01-E70B262C4280}"/>
              </c:ext>
            </c:extLst>
          </c:dPt>
          <c:cat>
            <c:strRef>
              <c:f>Sheet1!$A$2:$A$3</c:f>
              <c:strCache>
                <c:ptCount val="2"/>
                <c:pt idx="0">
                  <c:v>Revenue</c:v>
                </c:pt>
                <c:pt idx="1">
                  <c:v>Invisible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29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FB-4F83-AF01-E70B262C42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effectLst>
      <a:innerShdw blurRad="114300">
        <a:prstClr val="black"/>
      </a:innerShdw>
    </a:effectLst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F49B-4D3D-959F-9ABFAAC93B78}"/>
              </c:ext>
            </c:extLst>
          </c:dPt>
          <c:dPt>
            <c:idx val="1"/>
            <c:bubble3D val="0"/>
            <c:spPr>
              <a:solidFill>
                <a:schemeClr val="bg2">
                  <a:lumMod val="8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F49B-4D3D-959F-9ABFAAC93B78}"/>
              </c:ext>
            </c:extLst>
          </c:dPt>
          <c:cat>
            <c:strRef>
              <c:f>Sheet1!$A$2:$A$3</c:f>
              <c:strCache>
                <c:ptCount val="2"/>
                <c:pt idx="0">
                  <c:v>Revenue</c:v>
                </c:pt>
                <c:pt idx="1">
                  <c:v>Invisible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9B-4D3D-959F-9ABFAAC93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effectLst>
      <a:innerShdw blurRad="114300">
        <a:prstClr val="black"/>
      </a:innerShdw>
    </a:effectLst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0423-43EE-913B-1D38C7D1337F}"/>
              </c:ext>
            </c:extLst>
          </c:dPt>
          <c:dPt>
            <c:idx val="1"/>
            <c:bubble3D val="0"/>
            <c:spPr>
              <a:solidFill>
                <a:schemeClr val="bg2">
                  <a:lumMod val="8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0423-43EE-913B-1D38C7D1337F}"/>
              </c:ext>
            </c:extLst>
          </c:dPt>
          <c:cat>
            <c:strRef>
              <c:f>Sheet1!$A$2:$A$3</c:f>
              <c:strCache>
                <c:ptCount val="2"/>
                <c:pt idx="0">
                  <c:v>Revenue</c:v>
                </c:pt>
                <c:pt idx="1">
                  <c:v>Invisible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23-43EE-913B-1D38C7D133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effectLst>
      <a:innerShdw blurRad="114300">
        <a:prstClr val="black"/>
      </a:innerShdw>
    </a:effectLst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83-49DD-B732-3C03D5EACBE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983-49DD-B732-3C03D5EACBEB}"/>
              </c:ext>
            </c:extLst>
          </c:dPt>
          <c:cat>
            <c:strRef>
              <c:f>Sheet1!$A$2:$A$3</c:f>
              <c:strCache>
                <c:ptCount val="2"/>
                <c:pt idx="0">
                  <c:v>Revenue</c:v>
                </c:pt>
                <c:pt idx="1">
                  <c:v>Invisible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83-49DD-B732-3C03D5EACB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12700" cap="rnd" cmpd="sng" algn="ctr">
      <a:noFill/>
      <a:prstDash val="solid"/>
      <a:miter lim="800000"/>
    </a:ln>
    <a:effectLst>
      <a:innerShdw blurRad="114300">
        <a:prstClr val="black"/>
      </a:innerShdw>
    </a:effectLst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93847192102412"/>
          <c:y val="8.3904928498592019E-2"/>
          <c:w val="0.83217005456904758"/>
          <c:h val="0.8611919113734697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67-4797-91A2-61A68D48BCA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567-4797-91A2-61A68D48BCA0}"/>
              </c:ext>
            </c:extLst>
          </c:dPt>
          <c:cat>
            <c:strRef>
              <c:f>Sheet1!$A$2:$A$3</c:f>
              <c:strCache>
                <c:ptCount val="2"/>
                <c:pt idx="0">
                  <c:v>Revenue</c:v>
                </c:pt>
                <c:pt idx="1">
                  <c:v>Invisible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52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67-4797-91A2-61A68D48BC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12700" cap="rnd" cmpd="sng" algn="ctr">
      <a:noFill/>
      <a:prstDash val="solid"/>
      <a:miter lim="800000"/>
    </a:ln>
    <a:effectLst>
      <a:innerShdw blurRad="114300">
        <a:prstClr val="black"/>
      </a:innerShdw>
    </a:effectLst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888444812225996E-2"/>
          <c:y val="0.147463122530061"/>
          <c:w val="0.84627269045900311"/>
          <c:h val="0.7050732965357021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B6-4C04-8FE1-64C80C4F9F8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B6-4C04-8FE1-64C80C4F9F88}"/>
              </c:ext>
            </c:extLst>
          </c:dPt>
          <c:cat>
            <c:strRef>
              <c:f>Sheet1!$A$2:$A$3</c:f>
              <c:strCache>
                <c:ptCount val="2"/>
                <c:pt idx="0">
                  <c:v>Revenue</c:v>
                </c:pt>
                <c:pt idx="1">
                  <c:v>Invisible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28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B6-4C04-8FE1-64C80C4F9F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12700" cap="rnd" cmpd="sng" algn="ctr">
      <a:noFill/>
      <a:prstDash val="solid"/>
      <a:miter lim="800000"/>
    </a:ln>
    <a:effectLst>
      <a:innerShdw blurRad="114300">
        <a:prstClr val="black"/>
      </a:innerShdw>
    </a:effectLst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E9F5E3-1750-4D56-8F04-203657E34A98}" type="doc">
      <dgm:prSet loTypeId="urn:microsoft.com/office/officeart/2009/3/layout/HorizontalOrganizationChart" loCatId="hierarchy" qsTypeId="urn:microsoft.com/office/officeart/2005/8/quickstyle/simple2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ED33DE35-F679-4BEE-BF4B-9185C5B0E420}">
      <dgm:prSet phldrT="[Text]" custT="1"/>
      <dgm:spPr/>
      <dgm:t>
        <a:bodyPr/>
        <a:lstStyle/>
        <a:p>
          <a:r>
            <a:rPr lang="cs-CZ" sz="1600" b="1" noProof="0"/>
            <a:t>Migrační síť</a:t>
          </a:r>
          <a:endParaRPr lang="en-US" sz="1600" b="1" noProof="0" dirty="0"/>
        </a:p>
      </dgm:t>
    </dgm:pt>
    <dgm:pt modelId="{F097FE04-27BD-4244-BC40-E9B8F86D9B56}" type="parTrans" cxnId="{EC6492DF-5070-4164-A097-33D305819BF1}">
      <dgm:prSet/>
      <dgm:spPr/>
      <dgm:t>
        <a:bodyPr/>
        <a:lstStyle/>
        <a:p>
          <a:endParaRPr lang="en-US" sz="1600" noProof="0" dirty="0">
            <a:solidFill>
              <a:schemeClr val="tx1"/>
            </a:solidFill>
          </a:endParaRPr>
        </a:p>
      </dgm:t>
    </dgm:pt>
    <dgm:pt modelId="{DE645B2B-1E13-4907-8326-55E3C696CC0C}" type="sibTrans" cxnId="{EC6492DF-5070-4164-A097-33D305819BF1}">
      <dgm:prSet/>
      <dgm:spPr/>
      <dgm:t>
        <a:bodyPr/>
        <a:lstStyle/>
        <a:p>
          <a:endParaRPr lang="en-US" sz="1600" noProof="0" dirty="0">
            <a:solidFill>
              <a:schemeClr val="tx1"/>
            </a:solidFill>
          </a:endParaRPr>
        </a:p>
      </dgm:t>
    </dgm:pt>
    <dgm:pt modelId="{332AD4AA-BE69-48B3-80E3-3F36CEC1CCF9}">
      <dgm:prSet phldrT="[Text]" custT="1"/>
      <dgm:spPr/>
      <dgm:t>
        <a:bodyPr/>
        <a:lstStyle/>
        <a:p>
          <a:r>
            <a:rPr lang="cs-CZ" sz="1600" b="1" noProof="0" dirty="0"/>
            <a:t>Snazší přechod přes hranice</a:t>
          </a:r>
          <a:endParaRPr lang="en-US" sz="1600" b="1" noProof="0" dirty="0"/>
        </a:p>
      </dgm:t>
    </dgm:pt>
    <dgm:pt modelId="{1D59D51D-257D-414A-9C14-B06DF566DFA0}" type="parTrans" cxnId="{A394C9A2-A09D-425A-A153-E7EEC932DA3E}">
      <dgm:prSet/>
      <dgm:spPr/>
      <dgm:t>
        <a:bodyPr/>
        <a:lstStyle/>
        <a:p>
          <a:endParaRPr lang="en-US" sz="1600" b="1" noProof="0" dirty="0">
            <a:solidFill>
              <a:schemeClr val="tx1"/>
            </a:solidFill>
          </a:endParaRPr>
        </a:p>
      </dgm:t>
    </dgm:pt>
    <dgm:pt modelId="{62BE33E1-8A9C-4C33-BDDA-0B37E25C6415}" type="sibTrans" cxnId="{A394C9A2-A09D-425A-A153-E7EEC932DA3E}">
      <dgm:prSet/>
      <dgm:spPr/>
      <dgm:t>
        <a:bodyPr/>
        <a:lstStyle/>
        <a:p>
          <a:endParaRPr lang="en-US" sz="1600" noProof="0" dirty="0">
            <a:solidFill>
              <a:schemeClr val="tx1"/>
            </a:solidFill>
          </a:endParaRPr>
        </a:p>
      </dgm:t>
    </dgm:pt>
    <dgm:pt modelId="{2EA878F3-B7FA-4410-BC03-AC87D06B5BA4}">
      <dgm:prSet phldrT="[Text]" custT="1"/>
      <dgm:spPr/>
      <dgm:t>
        <a:bodyPr/>
        <a:lstStyle/>
        <a:p>
          <a:r>
            <a:rPr lang="cs-CZ" sz="1600" b="1" noProof="0" dirty="0"/>
            <a:t>Informace o možnostech práce</a:t>
          </a:r>
          <a:endParaRPr lang="en-US" sz="1600" b="1" noProof="0" dirty="0"/>
        </a:p>
      </dgm:t>
    </dgm:pt>
    <dgm:pt modelId="{1461486F-4CB4-4EC4-BA74-17F90C362AD5}" type="parTrans" cxnId="{D0676848-7914-43CB-868F-08B216EB839F}">
      <dgm:prSet/>
      <dgm:spPr/>
      <dgm:t>
        <a:bodyPr/>
        <a:lstStyle/>
        <a:p>
          <a:endParaRPr lang="en-US" sz="1600" b="1" noProof="0" dirty="0">
            <a:solidFill>
              <a:schemeClr val="tx1"/>
            </a:solidFill>
          </a:endParaRPr>
        </a:p>
      </dgm:t>
    </dgm:pt>
    <dgm:pt modelId="{C261EB04-E16F-409B-99B5-2533CB8BBC82}" type="sibTrans" cxnId="{D0676848-7914-43CB-868F-08B216EB839F}">
      <dgm:prSet/>
      <dgm:spPr/>
      <dgm:t>
        <a:bodyPr/>
        <a:lstStyle/>
        <a:p>
          <a:endParaRPr lang="en-US" sz="1600" noProof="0" dirty="0">
            <a:solidFill>
              <a:schemeClr val="tx1"/>
            </a:solidFill>
          </a:endParaRPr>
        </a:p>
      </dgm:t>
    </dgm:pt>
    <dgm:pt modelId="{6E38D16F-8841-4260-BF3B-4BAEAF16C6F4}">
      <dgm:prSet custT="1"/>
      <dgm:spPr/>
      <dgm:t>
        <a:bodyPr/>
        <a:lstStyle/>
        <a:p>
          <a:r>
            <a:rPr lang="cs-CZ" sz="1600" b="1" noProof="0" dirty="0"/>
            <a:t>Přístup k lépe placeným pracím</a:t>
          </a:r>
          <a:endParaRPr lang="en-US" sz="1600" b="1" noProof="0" dirty="0"/>
        </a:p>
      </dgm:t>
    </dgm:pt>
    <dgm:pt modelId="{1972F341-BCD9-4E96-AC56-7F6812720ED2}" type="parTrans" cxnId="{5F3F0E30-3A0B-473F-8FE7-0524CEE5E1C8}">
      <dgm:prSet/>
      <dgm:spPr/>
      <dgm:t>
        <a:bodyPr/>
        <a:lstStyle/>
        <a:p>
          <a:endParaRPr lang="en-US" sz="1600" b="1" noProof="0" dirty="0">
            <a:solidFill>
              <a:schemeClr val="tx1"/>
            </a:solidFill>
          </a:endParaRPr>
        </a:p>
      </dgm:t>
    </dgm:pt>
    <dgm:pt modelId="{E162DFF6-A0EF-4286-B0CF-F39EA3F7D93B}" type="sibTrans" cxnId="{5F3F0E30-3A0B-473F-8FE7-0524CEE5E1C8}">
      <dgm:prSet/>
      <dgm:spPr/>
      <dgm:t>
        <a:bodyPr/>
        <a:lstStyle/>
        <a:p>
          <a:endParaRPr lang="en-US" sz="1600" noProof="0" dirty="0">
            <a:solidFill>
              <a:schemeClr val="tx1"/>
            </a:solidFill>
          </a:endParaRPr>
        </a:p>
      </dgm:t>
    </dgm:pt>
    <dgm:pt modelId="{04507925-254B-498F-84A4-8B2077BADFA4}">
      <dgm:prSet phldrT="[Text]" custT="1"/>
      <dgm:spPr/>
      <dgm:t>
        <a:bodyPr/>
        <a:lstStyle/>
        <a:p>
          <a:r>
            <a:rPr lang="cs-CZ" sz="1600" b="1" noProof="0" dirty="0"/>
            <a:t>Vypořádání se s překážkami</a:t>
          </a:r>
          <a:endParaRPr lang="en-US" sz="1600" b="1" noProof="0" dirty="0"/>
        </a:p>
      </dgm:t>
    </dgm:pt>
    <dgm:pt modelId="{404A5E55-6423-40DA-881E-F3854DFE5614}" type="parTrans" cxnId="{DAAC520C-5F10-4E72-8E6E-CD09DDCDE35C}">
      <dgm:prSet/>
      <dgm:spPr/>
      <dgm:t>
        <a:bodyPr/>
        <a:lstStyle/>
        <a:p>
          <a:endParaRPr lang="en-US" sz="1600" b="1" noProof="0" dirty="0">
            <a:solidFill>
              <a:schemeClr val="tx1"/>
            </a:solidFill>
          </a:endParaRPr>
        </a:p>
      </dgm:t>
    </dgm:pt>
    <dgm:pt modelId="{6CF396FE-6437-4BD5-9B48-6CFBB0C13BC0}" type="sibTrans" cxnId="{DAAC520C-5F10-4E72-8E6E-CD09DDCDE35C}">
      <dgm:prSet/>
      <dgm:spPr/>
      <dgm:t>
        <a:bodyPr/>
        <a:lstStyle/>
        <a:p>
          <a:endParaRPr lang="en-US" sz="1600" noProof="0" dirty="0">
            <a:solidFill>
              <a:schemeClr val="tx1"/>
            </a:solidFill>
          </a:endParaRPr>
        </a:p>
      </dgm:t>
    </dgm:pt>
    <dgm:pt modelId="{8DC203D8-D5C3-445D-BF29-310989AA86B2}">
      <dgm:prSet custT="1"/>
      <dgm:spPr/>
      <dgm:t>
        <a:bodyPr/>
        <a:lstStyle/>
        <a:p>
          <a:r>
            <a:rPr lang="cs-CZ" sz="1600" b="1" noProof="0" dirty="0"/>
            <a:t>Jazykové bariéra</a:t>
          </a:r>
          <a:r>
            <a:rPr lang="en-US" sz="1600" b="1" noProof="0" dirty="0"/>
            <a:t>, </a:t>
          </a:r>
          <a:r>
            <a:rPr lang="cs-CZ" sz="1600" b="1" noProof="0" dirty="0"/>
            <a:t>sociální vyloučení</a:t>
          </a:r>
          <a:endParaRPr lang="en-US" sz="1600" b="1" noProof="0" dirty="0"/>
        </a:p>
      </dgm:t>
    </dgm:pt>
    <dgm:pt modelId="{3D736C18-C756-4404-853C-4C4FCB4F6F85}" type="parTrans" cxnId="{5FBBD7FC-5242-466F-869C-97021374A868}">
      <dgm:prSet/>
      <dgm:spPr/>
      <dgm:t>
        <a:bodyPr/>
        <a:lstStyle/>
        <a:p>
          <a:endParaRPr lang="en-US" sz="1600" b="1" noProof="0" dirty="0">
            <a:solidFill>
              <a:schemeClr val="tx1"/>
            </a:solidFill>
          </a:endParaRPr>
        </a:p>
      </dgm:t>
    </dgm:pt>
    <dgm:pt modelId="{EECAF4FD-CA88-450A-B1B7-1417BA89B813}" type="sibTrans" cxnId="{5FBBD7FC-5242-466F-869C-97021374A868}">
      <dgm:prSet/>
      <dgm:spPr/>
      <dgm:t>
        <a:bodyPr/>
        <a:lstStyle/>
        <a:p>
          <a:endParaRPr lang="en-US" sz="1600" noProof="0" dirty="0">
            <a:solidFill>
              <a:schemeClr val="tx1"/>
            </a:solidFill>
          </a:endParaRPr>
        </a:p>
      </dgm:t>
    </dgm:pt>
    <dgm:pt modelId="{DBCFED54-DBCA-4F01-A624-E792DE7585BE}">
      <dgm:prSet phldrT="[Text]" custT="1"/>
      <dgm:spPr/>
      <dgm:t>
        <a:bodyPr/>
        <a:lstStyle/>
        <a:p>
          <a:r>
            <a:rPr lang="cs-CZ" sz="1600" b="1" noProof="0" dirty="0"/>
            <a:t>Životní podmínky</a:t>
          </a:r>
          <a:endParaRPr lang="en-US" sz="1600" b="1" noProof="0" dirty="0"/>
        </a:p>
      </dgm:t>
    </dgm:pt>
    <dgm:pt modelId="{14109C30-1881-48D5-87D6-94F9E37986FE}" type="parTrans" cxnId="{EEAD32F1-011E-4FE0-ADB4-D28B2ECBAEC1}">
      <dgm:prSet/>
      <dgm:spPr/>
      <dgm:t>
        <a:bodyPr/>
        <a:lstStyle/>
        <a:p>
          <a:endParaRPr lang="en-US" sz="1600" b="1" noProof="0" dirty="0">
            <a:solidFill>
              <a:schemeClr val="tx1"/>
            </a:solidFill>
          </a:endParaRPr>
        </a:p>
      </dgm:t>
    </dgm:pt>
    <dgm:pt modelId="{46E6013E-3A32-4096-9033-1BE54C6E0FE8}" type="sibTrans" cxnId="{EEAD32F1-011E-4FE0-ADB4-D28B2ECBAEC1}">
      <dgm:prSet/>
      <dgm:spPr/>
      <dgm:t>
        <a:bodyPr/>
        <a:lstStyle/>
        <a:p>
          <a:endParaRPr lang="en-US" sz="1600" noProof="0" dirty="0">
            <a:solidFill>
              <a:schemeClr val="tx1"/>
            </a:solidFill>
          </a:endParaRPr>
        </a:p>
      </dgm:t>
    </dgm:pt>
    <dgm:pt modelId="{F8737B17-007D-4361-B2D3-76E5DE897144}">
      <dgm:prSet custT="1"/>
      <dgm:spPr/>
      <dgm:t>
        <a:bodyPr/>
        <a:lstStyle/>
        <a:p>
          <a:r>
            <a:rPr lang="cs-CZ" sz="1600" b="1" noProof="0" dirty="0"/>
            <a:t>Ubytování</a:t>
          </a:r>
          <a:endParaRPr lang="en-US" sz="1600" b="1" noProof="0" dirty="0"/>
        </a:p>
      </dgm:t>
    </dgm:pt>
    <dgm:pt modelId="{ED51907E-98EF-4337-91CB-175DEA384C6F}" type="parTrans" cxnId="{78AADF63-2839-4360-814F-8B5B058431FA}">
      <dgm:prSet/>
      <dgm:spPr/>
      <dgm:t>
        <a:bodyPr/>
        <a:lstStyle/>
        <a:p>
          <a:endParaRPr lang="en-US" sz="1600" b="1" noProof="0" dirty="0">
            <a:solidFill>
              <a:schemeClr val="tx1"/>
            </a:solidFill>
          </a:endParaRPr>
        </a:p>
      </dgm:t>
    </dgm:pt>
    <dgm:pt modelId="{BBB573B4-D550-4DFC-858C-77F052745189}" type="sibTrans" cxnId="{78AADF63-2839-4360-814F-8B5B058431FA}">
      <dgm:prSet/>
      <dgm:spPr/>
      <dgm:t>
        <a:bodyPr/>
        <a:lstStyle/>
        <a:p>
          <a:endParaRPr lang="en-US" sz="1600" noProof="0" dirty="0">
            <a:solidFill>
              <a:schemeClr val="tx1"/>
            </a:solidFill>
          </a:endParaRPr>
        </a:p>
      </dgm:t>
    </dgm:pt>
    <dgm:pt modelId="{AE57FB3D-5D5C-4AF7-BEAB-FAC55D550A9A}">
      <dgm:prSet phldrT="[Text]" custT="1"/>
      <dgm:spPr/>
      <dgm:t>
        <a:bodyPr/>
        <a:lstStyle/>
        <a:p>
          <a:r>
            <a:rPr lang="cs-CZ" sz="1600" b="1" noProof="0" dirty="0"/>
            <a:t>Přístup ke zdravotní péči</a:t>
          </a:r>
          <a:endParaRPr lang="en-US" sz="1600" b="1" noProof="0" dirty="0"/>
        </a:p>
      </dgm:t>
    </dgm:pt>
    <dgm:pt modelId="{7F447707-504A-401D-BF7C-8BC092E997AD}" type="parTrans" cxnId="{B022A508-4737-40E4-8ACB-8F3F4BC4D48F}">
      <dgm:prSet/>
      <dgm:spPr/>
      <dgm:t>
        <a:bodyPr/>
        <a:lstStyle/>
        <a:p>
          <a:endParaRPr lang="en-US" sz="1600" b="1" noProof="0" dirty="0">
            <a:solidFill>
              <a:schemeClr val="tx1"/>
            </a:solidFill>
          </a:endParaRPr>
        </a:p>
      </dgm:t>
    </dgm:pt>
    <dgm:pt modelId="{E528AF4C-79B2-47F0-B16B-BEC4612A25A6}" type="sibTrans" cxnId="{B022A508-4737-40E4-8ACB-8F3F4BC4D48F}">
      <dgm:prSet/>
      <dgm:spPr/>
      <dgm:t>
        <a:bodyPr/>
        <a:lstStyle/>
        <a:p>
          <a:endParaRPr lang="en-US" sz="1600" noProof="0" dirty="0">
            <a:solidFill>
              <a:schemeClr val="tx1"/>
            </a:solidFill>
          </a:endParaRPr>
        </a:p>
      </dgm:t>
    </dgm:pt>
    <dgm:pt modelId="{F7A616B7-B85D-439D-9F05-AFEB86DFD3E5}" type="pres">
      <dgm:prSet presAssocID="{38E9F5E3-1750-4D56-8F04-203657E34A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287B9CF-D96B-442E-8E59-747EE57A6A49}" type="pres">
      <dgm:prSet presAssocID="{ED33DE35-F679-4BEE-BF4B-9185C5B0E420}" presName="hierRoot1" presStyleCnt="0">
        <dgm:presLayoutVars>
          <dgm:hierBranch val="init"/>
        </dgm:presLayoutVars>
      </dgm:prSet>
      <dgm:spPr/>
    </dgm:pt>
    <dgm:pt modelId="{55F2DDE7-45E0-4318-8EDC-353B4363858A}" type="pres">
      <dgm:prSet presAssocID="{ED33DE35-F679-4BEE-BF4B-9185C5B0E420}" presName="rootComposite1" presStyleCnt="0"/>
      <dgm:spPr/>
    </dgm:pt>
    <dgm:pt modelId="{DD9B2A2B-D7B1-4873-8F22-43781588CCBC}" type="pres">
      <dgm:prSet presAssocID="{ED33DE35-F679-4BEE-BF4B-9185C5B0E420}" presName="rootText1" presStyleLbl="node0" presStyleIdx="0" presStyleCnt="1">
        <dgm:presLayoutVars>
          <dgm:chPref val="3"/>
        </dgm:presLayoutVars>
      </dgm:prSet>
      <dgm:spPr/>
    </dgm:pt>
    <dgm:pt modelId="{3008866C-8B8B-4235-97CD-D4B6F4A270C3}" type="pres">
      <dgm:prSet presAssocID="{ED33DE35-F679-4BEE-BF4B-9185C5B0E420}" presName="rootConnector1" presStyleLbl="node1" presStyleIdx="0" presStyleCnt="0"/>
      <dgm:spPr/>
    </dgm:pt>
    <dgm:pt modelId="{1CAED2A4-7936-4DE9-99E6-952EBF59405A}" type="pres">
      <dgm:prSet presAssocID="{ED33DE35-F679-4BEE-BF4B-9185C5B0E420}" presName="hierChild2" presStyleCnt="0"/>
      <dgm:spPr/>
    </dgm:pt>
    <dgm:pt modelId="{97426684-40B1-4B78-88F0-937CB15ED11D}" type="pres">
      <dgm:prSet presAssocID="{1D59D51D-257D-414A-9C14-B06DF566DFA0}" presName="Name64" presStyleLbl="parChTrans1D2" presStyleIdx="0" presStyleCnt="4"/>
      <dgm:spPr/>
    </dgm:pt>
    <dgm:pt modelId="{4C4FF0AF-D60C-4F09-82B6-ABA87E9C5E23}" type="pres">
      <dgm:prSet presAssocID="{332AD4AA-BE69-48B3-80E3-3F36CEC1CCF9}" presName="hierRoot2" presStyleCnt="0">
        <dgm:presLayoutVars>
          <dgm:hierBranch val="init"/>
        </dgm:presLayoutVars>
      </dgm:prSet>
      <dgm:spPr/>
    </dgm:pt>
    <dgm:pt modelId="{E5DE9C09-1C04-4243-A6E5-172894E948A9}" type="pres">
      <dgm:prSet presAssocID="{332AD4AA-BE69-48B3-80E3-3F36CEC1CCF9}" presName="rootComposite" presStyleCnt="0"/>
      <dgm:spPr/>
    </dgm:pt>
    <dgm:pt modelId="{C450164A-1D04-4EAD-8D8B-B40F62D92252}" type="pres">
      <dgm:prSet presAssocID="{332AD4AA-BE69-48B3-80E3-3F36CEC1CCF9}" presName="rootText" presStyleLbl="node2" presStyleIdx="0" presStyleCnt="4">
        <dgm:presLayoutVars>
          <dgm:chPref val="3"/>
        </dgm:presLayoutVars>
      </dgm:prSet>
      <dgm:spPr/>
    </dgm:pt>
    <dgm:pt modelId="{0F53FD17-4780-4B95-9427-2F7C27AF7A13}" type="pres">
      <dgm:prSet presAssocID="{332AD4AA-BE69-48B3-80E3-3F36CEC1CCF9}" presName="rootConnector" presStyleLbl="node2" presStyleIdx="0" presStyleCnt="4"/>
      <dgm:spPr/>
    </dgm:pt>
    <dgm:pt modelId="{81A92AC2-68B2-4479-A949-8239F9A5D7E6}" type="pres">
      <dgm:prSet presAssocID="{332AD4AA-BE69-48B3-80E3-3F36CEC1CCF9}" presName="hierChild4" presStyleCnt="0"/>
      <dgm:spPr/>
    </dgm:pt>
    <dgm:pt modelId="{8AF9097B-3535-4D2C-AAE6-2CBF21FD45B0}" type="pres">
      <dgm:prSet presAssocID="{332AD4AA-BE69-48B3-80E3-3F36CEC1CCF9}" presName="hierChild5" presStyleCnt="0"/>
      <dgm:spPr/>
    </dgm:pt>
    <dgm:pt modelId="{A7FFCA43-238C-45B5-AB3D-94B1260AE6AB}" type="pres">
      <dgm:prSet presAssocID="{1461486F-4CB4-4EC4-BA74-17F90C362AD5}" presName="Name64" presStyleLbl="parChTrans1D2" presStyleIdx="1" presStyleCnt="4"/>
      <dgm:spPr/>
    </dgm:pt>
    <dgm:pt modelId="{AEFE8676-3A5F-4AAA-9719-DB248F8AB860}" type="pres">
      <dgm:prSet presAssocID="{2EA878F3-B7FA-4410-BC03-AC87D06B5BA4}" presName="hierRoot2" presStyleCnt="0">
        <dgm:presLayoutVars>
          <dgm:hierBranch val="init"/>
        </dgm:presLayoutVars>
      </dgm:prSet>
      <dgm:spPr/>
    </dgm:pt>
    <dgm:pt modelId="{E17DD489-F29F-48F8-BEBE-11CF5ABA6C08}" type="pres">
      <dgm:prSet presAssocID="{2EA878F3-B7FA-4410-BC03-AC87D06B5BA4}" presName="rootComposite" presStyleCnt="0"/>
      <dgm:spPr/>
    </dgm:pt>
    <dgm:pt modelId="{8FE54DD9-19F4-4691-978A-044E07645844}" type="pres">
      <dgm:prSet presAssocID="{2EA878F3-B7FA-4410-BC03-AC87D06B5BA4}" presName="rootText" presStyleLbl="node2" presStyleIdx="1" presStyleCnt="4">
        <dgm:presLayoutVars>
          <dgm:chPref val="3"/>
        </dgm:presLayoutVars>
      </dgm:prSet>
      <dgm:spPr/>
    </dgm:pt>
    <dgm:pt modelId="{7A5FE25A-EF8D-4971-8A02-58084CAD3216}" type="pres">
      <dgm:prSet presAssocID="{2EA878F3-B7FA-4410-BC03-AC87D06B5BA4}" presName="rootConnector" presStyleLbl="node2" presStyleIdx="1" presStyleCnt="4"/>
      <dgm:spPr/>
    </dgm:pt>
    <dgm:pt modelId="{7AFECEA5-90AB-48B2-8A20-DB07CD6F9EDF}" type="pres">
      <dgm:prSet presAssocID="{2EA878F3-B7FA-4410-BC03-AC87D06B5BA4}" presName="hierChild4" presStyleCnt="0"/>
      <dgm:spPr/>
    </dgm:pt>
    <dgm:pt modelId="{02D211D8-495C-450B-9AE5-615C1D6A56F6}" type="pres">
      <dgm:prSet presAssocID="{1972F341-BCD9-4E96-AC56-7F6812720ED2}" presName="Name64" presStyleLbl="parChTrans1D3" presStyleIdx="0" presStyleCnt="4"/>
      <dgm:spPr/>
    </dgm:pt>
    <dgm:pt modelId="{7747468E-EDE6-4BCD-A636-BF7DFD875ED9}" type="pres">
      <dgm:prSet presAssocID="{6E38D16F-8841-4260-BF3B-4BAEAF16C6F4}" presName="hierRoot2" presStyleCnt="0">
        <dgm:presLayoutVars>
          <dgm:hierBranch val="init"/>
        </dgm:presLayoutVars>
      </dgm:prSet>
      <dgm:spPr/>
    </dgm:pt>
    <dgm:pt modelId="{1A6FE43F-0EF7-4B9E-8178-55673D3A024C}" type="pres">
      <dgm:prSet presAssocID="{6E38D16F-8841-4260-BF3B-4BAEAF16C6F4}" presName="rootComposite" presStyleCnt="0"/>
      <dgm:spPr/>
    </dgm:pt>
    <dgm:pt modelId="{1D33D1CE-C3E2-4890-B1E8-2A355CD75D8C}" type="pres">
      <dgm:prSet presAssocID="{6E38D16F-8841-4260-BF3B-4BAEAF16C6F4}" presName="rootText" presStyleLbl="node3" presStyleIdx="0" presStyleCnt="4">
        <dgm:presLayoutVars>
          <dgm:chPref val="3"/>
        </dgm:presLayoutVars>
      </dgm:prSet>
      <dgm:spPr/>
    </dgm:pt>
    <dgm:pt modelId="{181196E1-5089-468F-8AFC-8F5A5B67447C}" type="pres">
      <dgm:prSet presAssocID="{6E38D16F-8841-4260-BF3B-4BAEAF16C6F4}" presName="rootConnector" presStyleLbl="node3" presStyleIdx="0" presStyleCnt="4"/>
      <dgm:spPr/>
    </dgm:pt>
    <dgm:pt modelId="{800105BA-3627-4612-ACED-352B65A26DE7}" type="pres">
      <dgm:prSet presAssocID="{6E38D16F-8841-4260-BF3B-4BAEAF16C6F4}" presName="hierChild4" presStyleCnt="0"/>
      <dgm:spPr/>
    </dgm:pt>
    <dgm:pt modelId="{8DE5E83F-A239-40B6-8371-531F2BE4C85E}" type="pres">
      <dgm:prSet presAssocID="{6E38D16F-8841-4260-BF3B-4BAEAF16C6F4}" presName="hierChild5" presStyleCnt="0"/>
      <dgm:spPr/>
    </dgm:pt>
    <dgm:pt modelId="{DABA89B1-AA0C-4208-8B09-D8161080ED4B}" type="pres">
      <dgm:prSet presAssocID="{2EA878F3-B7FA-4410-BC03-AC87D06B5BA4}" presName="hierChild5" presStyleCnt="0"/>
      <dgm:spPr/>
    </dgm:pt>
    <dgm:pt modelId="{A74780A9-3CB1-4ED8-AA43-AD4B870DE086}" type="pres">
      <dgm:prSet presAssocID="{14109C30-1881-48D5-87D6-94F9E37986FE}" presName="Name64" presStyleLbl="parChTrans1D2" presStyleIdx="2" presStyleCnt="4"/>
      <dgm:spPr/>
    </dgm:pt>
    <dgm:pt modelId="{1B50701C-E1DE-47C3-9766-E085D3D9B6EE}" type="pres">
      <dgm:prSet presAssocID="{DBCFED54-DBCA-4F01-A624-E792DE7585BE}" presName="hierRoot2" presStyleCnt="0">
        <dgm:presLayoutVars>
          <dgm:hierBranch val="init"/>
        </dgm:presLayoutVars>
      </dgm:prSet>
      <dgm:spPr/>
    </dgm:pt>
    <dgm:pt modelId="{1FA5D6ED-B6FE-4EE0-ADDC-4DC52A323D27}" type="pres">
      <dgm:prSet presAssocID="{DBCFED54-DBCA-4F01-A624-E792DE7585BE}" presName="rootComposite" presStyleCnt="0"/>
      <dgm:spPr/>
    </dgm:pt>
    <dgm:pt modelId="{87BC516F-9768-49D2-828D-0C5D6F0CE384}" type="pres">
      <dgm:prSet presAssocID="{DBCFED54-DBCA-4F01-A624-E792DE7585BE}" presName="rootText" presStyleLbl="node2" presStyleIdx="2" presStyleCnt="4">
        <dgm:presLayoutVars>
          <dgm:chPref val="3"/>
        </dgm:presLayoutVars>
      </dgm:prSet>
      <dgm:spPr/>
    </dgm:pt>
    <dgm:pt modelId="{24C0D1C5-1DF5-4ACA-8983-8E293FF360F9}" type="pres">
      <dgm:prSet presAssocID="{DBCFED54-DBCA-4F01-A624-E792DE7585BE}" presName="rootConnector" presStyleLbl="node2" presStyleIdx="2" presStyleCnt="4"/>
      <dgm:spPr/>
    </dgm:pt>
    <dgm:pt modelId="{69835863-2CF8-40FE-8146-0848C9B03D6B}" type="pres">
      <dgm:prSet presAssocID="{DBCFED54-DBCA-4F01-A624-E792DE7585BE}" presName="hierChild4" presStyleCnt="0"/>
      <dgm:spPr/>
    </dgm:pt>
    <dgm:pt modelId="{43A008AE-98D6-40F6-A920-C4054692321A}" type="pres">
      <dgm:prSet presAssocID="{ED51907E-98EF-4337-91CB-175DEA384C6F}" presName="Name64" presStyleLbl="parChTrans1D3" presStyleIdx="1" presStyleCnt="4"/>
      <dgm:spPr/>
    </dgm:pt>
    <dgm:pt modelId="{58499B0E-9D0B-4092-9795-876081E670A7}" type="pres">
      <dgm:prSet presAssocID="{F8737B17-007D-4361-B2D3-76E5DE897144}" presName="hierRoot2" presStyleCnt="0">
        <dgm:presLayoutVars>
          <dgm:hierBranch val="init"/>
        </dgm:presLayoutVars>
      </dgm:prSet>
      <dgm:spPr/>
    </dgm:pt>
    <dgm:pt modelId="{AFABB1E9-E9B0-4036-A5DB-1ABAF340C8A3}" type="pres">
      <dgm:prSet presAssocID="{F8737B17-007D-4361-B2D3-76E5DE897144}" presName="rootComposite" presStyleCnt="0"/>
      <dgm:spPr/>
    </dgm:pt>
    <dgm:pt modelId="{D793F760-8837-47FE-B86A-BB220E52B63F}" type="pres">
      <dgm:prSet presAssocID="{F8737B17-007D-4361-B2D3-76E5DE897144}" presName="rootText" presStyleLbl="node3" presStyleIdx="1" presStyleCnt="4">
        <dgm:presLayoutVars>
          <dgm:chPref val="3"/>
        </dgm:presLayoutVars>
      </dgm:prSet>
      <dgm:spPr/>
    </dgm:pt>
    <dgm:pt modelId="{55E93073-79B7-4E2F-8F17-F39294911D74}" type="pres">
      <dgm:prSet presAssocID="{F8737B17-007D-4361-B2D3-76E5DE897144}" presName="rootConnector" presStyleLbl="node3" presStyleIdx="1" presStyleCnt="4"/>
      <dgm:spPr/>
    </dgm:pt>
    <dgm:pt modelId="{F6D1A241-93CE-460D-A8A6-97402FF46AE7}" type="pres">
      <dgm:prSet presAssocID="{F8737B17-007D-4361-B2D3-76E5DE897144}" presName="hierChild4" presStyleCnt="0"/>
      <dgm:spPr/>
    </dgm:pt>
    <dgm:pt modelId="{3C47E08D-450D-4688-A254-DA0B6B719E8B}" type="pres">
      <dgm:prSet presAssocID="{F8737B17-007D-4361-B2D3-76E5DE897144}" presName="hierChild5" presStyleCnt="0"/>
      <dgm:spPr/>
    </dgm:pt>
    <dgm:pt modelId="{D5DC52B6-47ED-4B94-9DDA-E660C99DD2B3}" type="pres">
      <dgm:prSet presAssocID="{7F447707-504A-401D-BF7C-8BC092E997AD}" presName="Name64" presStyleLbl="parChTrans1D3" presStyleIdx="2" presStyleCnt="4"/>
      <dgm:spPr/>
    </dgm:pt>
    <dgm:pt modelId="{0B53DE98-A215-4827-A589-B10062399D77}" type="pres">
      <dgm:prSet presAssocID="{AE57FB3D-5D5C-4AF7-BEAB-FAC55D550A9A}" presName="hierRoot2" presStyleCnt="0">
        <dgm:presLayoutVars>
          <dgm:hierBranch val="init"/>
        </dgm:presLayoutVars>
      </dgm:prSet>
      <dgm:spPr/>
    </dgm:pt>
    <dgm:pt modelId="{C2AB1A15-58BD-4A76-9F6D-1910D1352A8C}" type="pres">
      <dgm:prSet presAssocID="{AE57FB3D-5D5C-4AF7-BEAB-FAC55D550A9A}" presName="rootComposite" presStyleCnt="0"/>
      <dgm:spPr/>
    </dgm:pt>
    <dgm:pt modelId="{83B40847-987C-43B5-B1FE-863240B894B2}" type="pres">
      <dgm:prSet presAssocID="{AE57FB3D-5D5C-4AF7-BEAB-FAC55D550A9A}" presName="rootText" presStyleLbl="node3" presStyleIdx="2" presStyleCnt="4">
        <dgm:presLayoutVars>
          <dgm:chPref val="3"/>
        </dgm:presLayoutVars>
      </dgm:prSet>
      <dgm:spPr/>
    </dgm:pt>
    <dgm:pt modelId="{A3BC61A0-1660-44DC-BCC5-5C5C11CA61D4}" type="pres">
      <dgm:prSet presAssocID="{AE57FB3D-5D5C-4AF7-BEAB-FAC55D550A9A}" presName="rootConnector" presStyleLbl="node3" presStyleIdx="2" presStyleCnt="4"/>
      <dgm:spPr/>
    </dgm:pt>
    <dgm:pt modelId="{EFD1DD3A-918D-4CFB-9A4B-E75D29A070B6}" type="pres">
      <dgm:prSet presAssocID="{AE57FB3D-5D5C-4AF7-BEAB-FAC55D550A9A}" presName="hierChild4" presStyleCnt="0"/>
      <dgm:spPr/>
    </dgm:pt>
    <dgm:pt modelId="{70EEE716-4680-4149-9053-0A7B1869D93E}" type="pres">
      <dgm:prSet presAssocID="{AE57FB3D-5D5C-4AF7-BEAB-FAC55D550A9A}" presName="hierChild5" presStyleCnt="0"/>
      <dgm:spPr/>
    </dgm:pt>
    <dgm:pt modelId="{6D9210AD-8274-4C90-85B3-51E3AE26E62C}" type="pres">
      <dgm:prSet presAssocID="{DBCFED54-DBCA-4F01-A624-E792DE7585BE}" presName="hierChild5" presStyleCnt="0"/>
      <dgm:spPr/>
    </dgm:pt>
    <dgm:pt modelId="{5D21BC90-9FAD-4AC2-B979-DACE3C287AFC}" type="pres">
      <dgm:prSet presAssocID="{404A5E55-6423-40DA-881E-F3854DFE5614}" presName="Name64" presStyleLbl="parChTrans1D2" presStyleIdx="3" presStyleCnt="4"/>
      <dgm:spPr/>
    </dgm:pt>
    <dgm:pt modelId="{91CE5B6B-144E-42CF-8FB0-8E4D5753E2EB}" type="pres">
      <dgm:prSet presAssocID="{04507925-254B-498F-84A4-8B2077BADFA4}" presName="hierRoot2" presStyleCnt="0">
        <dgm:presLayoutVars>
          <dgm:hierBranch val="init"/>
        </dgm:presLayoutVars>
      </dgm:prSet>
      <dgm:spPr/>
    </dgm:pt>
    <dgm:pt modelId="{B29067D5-5643-4E32-B457-3CD64E216350}" type="pres">
      <dgm:prSet presAssocID="{04507925-254B-498F-84A4-8B2077BADFA4}" presName="rootComposite" presStyleCnt="0"/>
      <dgm:spPr/>
    </dgm:pt>
    <dgm:pt modelId="{B59BB609-FFCC-4314-BC4D-CF1B11F60E3B}" type="pres">
      <dgm:prSet presAssocID="{04507925-254B-498F-84A4-8B2077BADFA4}" presName="rootText" presStyleLbl="node2" presStyleIdx="3" presStyleCnt="4">
        <dgm:presLayoutVars>
          <dgm:chPref val="3"/>
        </dgm:presLayoutVars>
      </dgm:prSet>
      <dgm:spPr/>
    </dgm:pt>
    <dgm:pt modelId="{67D44DE6-AE7A-41AC-83A8-929639FDD2A8}" type="pres">
      <dgm:prSet presAssocID="{04507925-254B-498F-84A4-8B2077BADFA4}" presName="rootConnector" presStyleLbl="node2" presStyleIdx="3" presStyleCnt="4"/>
      <dgm:spPr/>
    </dgm:pt>
    <dgm:pt modelId="{6D5F81C3-C589-4102-AA78-5BD6BF487B02}" type="pres">
      <dgm:prSet presAssocID="{04507925-254B-498F-84A4-8B2077BADFA4}" presName="hierChild4" presStyleCnt="0"/>
      <dgm:spPr/>
    </dgm:pt>
    <dgm:pt modelId="{3540D62F-3A74-4CA5-A8F5-1CE4AC982521}" type="pres">
      <dgm:prSet presAssocID="{3D736C18-C756-4404-853C-4C4FCB4F6F85}" presName="Name64" presStyleLbl="parChTrans1D3" presStyleIdx="3" presStyleCnt="4"/>
      <dgm:spPr/>
    </dgm:pt>
    <dgm:pt modelId="{1C5E3334-342D-443B-8851-8F202D8E0799}" type="pres">
      <dgm:prSet presAssocID="{8DC203D8-D5C3-445D-BF29-310989AA86B2}" presName="hierRoot2" presStyleCnt="0">
        <dgm:presLayoutVars>
          <dgm:hierBranch val="init"/>
        </dgm:presLayoutVars>
      </dgm:prSet>
      <dgm:spPr/>
    </dgm:pt>
    <dgm:pt modelId="{D7659F7B-B8DB-4B95-905A-9C5004E96E75}" type="pres">
      <dgm:prSet presAssocID="{8DC203D8-D5C3-445D-BF29-310989AA86B2}" presName="rootComposite" presStyleCnt="0"/>
      <dgm:spPr/>
    </dgm:pt>
    <dgm:pt modelId="{37AF3139-D20E-48BE-9B23-28D5F9B5C17E}" type="pres">
      <dgm:prSet presAssocID="{8DC203D8-D5C3-445D-BF29-310989AA86B2}" presName="rootText" presStyleLbl="node3" presStyleIdx="3" presStyleCnt="4">
        <dgm:presLayoutVars>
          <dgm:chPref val="3"/>
        </dgm:presLayoutVars>
      </dgm:prSet>
      <dgm:spPr/>
    </dgm:pt>
    <dgm:pt modelId="{32AD8D24-540A-4414-A2D0-828514F7E912}" type="pres">
      <dgm:prSet presAssocID="{8DC203D8-D5C3-445D-BF29-310989AA86B2}" presName="rootConnector" presStyleLbl="node3" presStyleIdx="3" presStyleCnt="4"/>
      <dgm:spPr/>
    </dgm:pt>
    <dgm:pt modelId="{DE8EE0FC-4B64-4861-BD17-0FD551E47603}" type="pres">
      <dgm:prSet presAssocID="{8DC203D8-D5C3-445D-BF29-310989AA86B2}" presName="hierChild4" presStyleCnt="0"/>
      <dgm:spPr/>
    </dgm:pt>
    <dgm:pt modelId="{A2A1213F-5146-42F0-B621-78B3E1FB5D11}" type="pres">
      <dgm:prSet presAssocID="{8DC203D8-D5C3-445D-BF29-310989AA86B2}" presName="hierChild5" presStyleCnt="0"/>
      <dgm:spPr/>
    </dgm:pt>
    <dgm:pt modelId="{F68038D2-24FD-4372-8517-B05646BDA0E0}" type="pres">
      <dgm:prSet presAssocID="{04507925-254B-498F-84A4-8B2077BADFA4}" presName="hierChild5" presStyleCnt="0"/>
      <dgm:spPr/>
    </dgm:pt>
    <dgm:pt modelId="{59E3B5D6-A4CE-4F18-9F81-4C6A9B2F2A14}" type="pres">
      <dgm:prSet presAssocID="{ED33DE35-F679-4BEE-BF4B-9185C5B0E420}" presName="hierChild3" presStyleCnt="0"/>
      <dgm:spPr/>
    </dgm:pt>
  </dgm:ptLst>
  <dgm:cxnLst>
    <dgm:cxn modelId="{8691D202-07E8-4F8B-8FA4-1FDCC060ED10}" type="presOf" srcId="{04507925-254B-498F-84A4-8B2077BADFA4}" destId="{B59BB609-FFCC-4314-BC4D-CF1B11F60E3B}" srcOrd="0" destOrd="0" presId="urn:microsoft.com/office/officeart/2009/3/layout/HorizontalOrganizationChart"/>
    <dgm:cxn modelId="{B022A508-4737-40E4-8ACB-8F3F4BC4D48F}" srcId="{DBCFED54-DBCA-4F01-A624-E792DE7585BE}" destId="{AE57FB3D-5D5C-4AF7-BEAB-FAC55D550A9A}" srcOrd="1" destOrd="0" parTransId="{7F447707-504A-401D-BF7C-8BC092E997AD}" sibTransId="{E528AF4C-79B2-47F0-B16B-BEC4612A25A6}"/>
    <dgm:cxn modelId="{DAAC520C-5F10-4E72-8E6E-CD09DDCDE35C}" srcId="{ED33DE35-F679-4BEE-BF4B-9185C5B0E420}" destId="{04507925-254B-498F-84A4-8B2077BADFA4}" srcOrd="3" destOrd="0" parTransId="{404A5E55-6423-40DA-881E-F3854DFE5614}" sibTransId="{6CF396FE-6437-4BD5-9B48-6CFBB0C13BC0}"/>
    <dgm:cxn modelId="{6E2D1C0D-EB2C-4CE3-8B66-CFEB37923B00}" type="presOf" srcId="{7F447707-504A-401D-BF7C-8BC092E997AD}" destId="{D5DC52B6-47ED-4B94-9DDA-E660C99DD2B3}" srcOrd="0" destOrd="0" presId="urn:microsoft.com/office/officeart/2009/3/layout/HorizontalOrganizationChart"/>
    <dgm:cxn modelId="{BEBBAD12-5A83-4C72-B3FD-36B58177CA0C}" type="presOf" srcId="{DBCFED54-DBCA-4F01-A624-E792DE7585BE}" destId="{87BC516F-9768-49D2-828D-0C5D6F0CE384}" srcOrd="0" destOrd="0" presId="urn:microsoft.com/office/officeart/2009/3/layout/HorizontalOrganizationChart"/>
    <dgm:cxn modelId="{5DAB2616-4EB9-4009-9302-8EB80DD300CE}" type="presOf" srcId="{2EA878F3-B7FA-4410-BC03-AC87D06B5BA4}" destId="{7A5FE25A-EF8D-4971-8A02-58084CAD3216}" srcOrd="1" destOrd="0" presId="urn:microsoft.com/office/officeart/2009/3/layout/HorizontalOrganizationChart"/>
    <dgm:cxn modelId="{D2769629-697D-42F9-A2B8-133A2BCA6F9A}" type="presOf" srcId="{14109C30-1881-48D5-87D6-94F9E37986FE}" destId="{A74780A9-3CB1-4ED8-AA43-AD4B870DE086}" srcOrd="0" destOrd="0" presId="urn:microsoft.com/office/officeart/2009/3/layout/HorizontalOrganizationChart"/>
    <dgm:cxn modelId="{5F3F0E30-3A0B-473F-8FE7-0524CEE5E1C8}" srcId="{2EA878F3-B7FA-4410-BC03-AC87D06B5BA4}" destId="{6E38D16F-8841-4260-BF3B-4BAEAF16C6F4}" srcOrd="0" destOrd="0" parTransId="{1972F341-BCD9-4E96-AC56-7F6812720ED2}" sibTransId="{E162DFF6-A0EF-4286-B0CF-F39EA3F7D93B}"/>
    <dgm:cxn modelId="{0605C55C-FA66-49B4-B240-6A7C0F66EB19}" type="presOf" srcId="{F8737B17-007D-4361-B2D3-76E5DE897144}" destId="{55E93073-79B7-4E2F-8F17-F39294911D74}" srcOrd="1" destOrd="0" presId="urn:microsoft.com/office/officeart/2009/3/layout/HorizontalOrganizationChart"/>
    <dgm:cxn modelId="{C136F55E-26BF-4C4D-9C3A-D6F4843C8C7C}" type="presOf" srcId="{AE57FB3D-5D5C-4AF7-BEAB-FAC55D550A9A}" destId="{83B40847-987C-43B5-B1FE-863240B894B2}" srcOrd="0" destOrd="0" presId="urn:microsoft.com/office/officeart/2009/3/layout/HorizontalOrganizationChart"/>
    <dgm:cxn modelId="{45924441-B0EA-449A-9581-4C10118B3285}" type="presOf" srcId="{332AD4AA-BE69-48B3-80E3-3F36CEC1CCF9}" destId="{0F53FD17-4780-4B95-9427-2F7C27AF7A13}" srcOrd="1" destOrd="0" presId="urn:microsoft.com/office/officeart/2009/3/layout/HorizontalOrganizationChart"/>
    <dgm:cxn modelId="{0DC18163-0F48-4B29-9238-351B5A156157}" type="presOf" srcId="{ED51907E-98EF-4337-91CB-175DEA384C6F}" destId="{43A008AE-98D6-40F6-A920-C4054692321A}" srcOrd="0" destOrd="0" presId="urn:microsoft.com/office/officeart/2009/3/layout/HorizontalOrganizationChart"/>
    <dgm:cxn modelId="{78AADF63-2839-4360-814F-8B5B058431FA}" srcId="{DBCFED54-DBCA-4F01-A624-E792DE7585BE}" destId="{F8737B17-007D-4361-B2D3-76E5DE897144}" srcOrd="0" destOrd="0" parTransId="{ED51907E-98EF-4337-91CB-175DEA384C6F}" sibTransId="{BBB573B4-D550-4DFC-858C-77F052745189}"/>
    <dgm:cxn modelId="{A318D465-67CC-4671-A86A-0D61E5478985}" type="presOf" srcId="{3D736C18-C756-4404-853C-4C4FCB4F6F85}" destId="{3540D62F-3A74-4CA5-A8F5-1CE4AC982521}" srcOrd="0" destOrd="0" presId="urn:microsoft.com/office/officeart/2009/3/layout/HorizontalOrganizationChart"/>
    <dgm:cxn modelId="{D0676848-7914-43CB-868F-08B216EB839F}" srcId="{ED33DE35-F679-4BEE-BF4B-9185C5B0E420}" destId="{2EA878F3-B7FA-4410-BC03-AC87D06B5BA4}" srcOrd="1" destOrd="0" parTransId="{1461486F-4CB4-4EC4-BA74-17F90C362AD5}" sibTransId="{C261EB04-E16F-409B-99B5-2533CB8BBC82}"/>
    <dgm:cxn modelId="{5D57C649-004A-4AE7-AB58-DE24CA978164}" type="presOf" srcId="{1D59D51D-257D-414A-9C14-B06DF566DFA0}" destId="{97426684-40B1-4B78-88F0-937CB15ED11D}" srcOrd="0" destOrd="0" presId="urn:microsoft.com/office/officeart/2009/3/layout/HorizontalOrganizationChart"/>
    <dgm:cxn modelId="{73129570-1E01-4D23-9640-490163456B14}" type="presOf" srcId="{404A5E55-6423-40DA-881E-F3854DFE5614}" destId="{5D21BC90-9FAD-4AC2-B979-DACE3C287AFC}" srcOrd="0" destOrd="0" presId="urn:microsoft.com/office/officeart/2009/3/layout/HorizontalOrganizationChart"/>
    <dgm:cxn modelId="{21772072-762B-4FE4-89B6-295C2C308B4A}" type="presOf" srcId="{8DC203D8-D5C3-445D-BF29-310989AA86B2}" destId="{37AF3139-D20E-48BE-9B23-28D5F9B5C17E}" srcOrd="0" destOrd="0" presId="urn:microsoft.com/office/officeart/2009/3/layout/HorizontalOrganizationChart"/>
    <dgm:cxn modelId="{442F9452-9C26-4C49-9553-8320B76D0F05}" type="presOf" srcId="{1461486F-4CB4-4EC4-BA74-17F90C362AD5}" destId="{A7FFCA43-238C-45B5-AB3D-94B1260AE6AB}" srcOrd="0" destOrd="0" presId="urn:microsoft.com/office/officeart/2009/3/layout/HorizontalOrganizationChart"/>
    <dgm:cxn modelId="{CEDAE885-4CB6-4F14-8F1D-3522A45E8FD2}" type="presOf" srcId="{6E38D16F-8841-4260-BF3B-4BAEAF16C6F4}" destId="{181196E1-5089-468F-8AFC-8F5A5B67447C}" srcOrd="1" destOrd="0" presId="urn:microsoft.com/office/officeart/2009/3/layout/HorizontalOrganizationChart"/>
    <dgm:cxn modelId="{58D06A8D-AAA3-4CC5-AFC7-F48E53AD9CB7}" type="presOf" srcId="{DBCFED54-DBCA-4F01-A624-E792DE7585BE}" destId="{24C0D1C5-1DF5-4ACA-8983-8E293FF360F9}" srcOrd="1" destOrd="0" presId="urn:microsoft.com/office/officeart/2009/3/layout/HorizontalOrganizationChart"/>
    <dgm:cxn modelId="{8A473B8F-55EB-4903-92DD-D1178AC093A8}" type="presOf" srcId="{8DC203D8-D5C3-445D-BF29-310989AA86B2}" destId="{32AD8D24-540A-4414-A2D0-828514F7E912}" srcOrd="1" destOrd="0" presId="urn:microsoft.com/office/officeart/2009/3/layout/HorizontalOrganizationChart"/>
    <dgm:cxn modelId="{E39F3B97-F8BB-40E1-83E6-ECF1919FD11A}" type="presOf" srcId="{38E9F5E3-1750-4D56-8F04-203657E34A98}" destId="{F7A616B7-B85D-439D-9F05-AFEB86DFD3E5}" srcOrd="0" destOrd="0" presId="urn:microsoft.com/office/officeart/2009/3/layout/HorizontalOrganizationChart"/>
    <dgm:cxn modelId="{CC3E809C-6DF4-43CF-938E-5127BED9AAF1}" type="presOf" srcId="{1972F341-BCD9-4E96-AC56-7F6812720ED2}" destId="{02D211D8-495C-450B-9AE5-615C1D6A56F6}" srcOrd="0" destOrd="0" presId="urn:microsoft.com/office/officeart/2009/3/layout/HorizontalOrganizationChart"/>
    <dgm:cxn modelId="{A394C9A2-A09D-425A-A153-E7EEC932DA3E}" srcId="{ED33DE35-F679-4BEE-BF4B-9185C5B0E420}" destId="{332AD4AA-BE69-48B3-80E3-3F36CEC1CCF9}" srcOrd="0" destOrd="0" parTransId="{1D59D51D-257D-414A-9C14-B06DF566DFA0}" sibTransId="{62BE33E1-8A9C-4C33-BDDA-0B37E25C6415}"/>
    <dgm:cxn modelId="{D32BC9A9-6084-485E-B3F9-F7DDD8651A58}" type="presOf" srcId="{2EA878F3-B7FA-4410-BC03-AC87D06B5BA4}" destId="{8FE54DD9-19F4-4691-978A-044E07645844}" srcOrd="0" destOrd="0" presId="urn:microsoft.com/office/officeart/2009/3/layout/HorizontalOrganizationChart"/>
    <dgm:cxn modelId="{54599BAA-84C3-456E-843D-9700173D0C83}" type="presOf" srcId="{6E38D16F-8841-4260-BF3B-4BAEAF16C6F4}" destId="{1D33D1CE-C3E2-4890-B1E8-2A355CD75D8C}" srcOrd="0" destOrd="0" presId="urn:microsoft.com/office/officeart/2009/3/layout/HorizontalOrganizationChart"/>
    <dgm:cxn modelId="{8EA98FB1-AD47-4525-BD19-378819ECD98B}" type="presOf" srcId="{332AD4AA-BE69-48B3-80E3-3F36CEC1CCF9}" destId="{C450164A-1D04-4EAD-8D8B-B40F62D92252}" srcOrd="0" destOrd="0" presId="urn:microsoft.com/office/officeart/2009/3/layout/HorizontalOrganizationChart"/>
    <dgm:cxn modelId="{017466C3-EFE5-4B3E-8424-64BC36074BA7}" type="presOf" srcId="{04507925-254B-498F-84A4-8B2077BADFA4}" destId="{67D44DE6-AE7A-41AC-83A8-929639FDD2A8}" srcOrd="1" destOrd="0" presId="urn:microsoft.com/office/officeart/2009/3/layout/HorizontalOrganizationChart"/>
    <dgm:cxn modelId="{5327B3C4-04DF-4893-8E52-FBD96A902CF2}" type="presOf" srcId="{ED33DE35-F679-4BEE-BF4B-9185C5B0E420}" destId="{3008866C-8B8B-4235-97CD-D4B6F4A270C3}" srcOrd="1" destOrd="0" presId="urn:microsoft.com/office/officeart/2009/3/layout/HorizontalOrganizationChart"/>
    <dgm:cxn modelId="{991CC0DC-FA59-45F4-B299-41A193047FFB}" type="presOf" srcId="{F8737B17-007D-4361-B2D3-76E5DE897144}" destId="{D793F760-8837-47FE-B86A-BB220E52B63F}" srcOrd="0" destOrd="0" presId="urn:microsoft.com/office/officeart/2009/3/layout/HorizontalOrganizationChart"/>
    <dgm:cxn modelId="{EC6492DF-5070-4164-A097-33D305819BF1}" srcId="{38E9F5E3-1750-4D56-8F04-203657E34A98}" destId="{ED33DE35-F679-4BEE-BF4B-9185C5B0E420}" srcOrd="0" destOrd="0" parTransId="{F097FE04-27BD-4244-BC40-E9B8F86D9B56}" sibTransId="{DE645B2B-1E13-4907-8326-55E3C696CC0C}"/>
    <dgm:cxn modelId="{FB50BEEC-29FB-4C6E-B1E9-5628DADA6DC8}" type="presOf" srcId="{ED33DE35-F679-4BEE-BF4B-9185C5B0E420}" destId="{DD9B2A2B-D7B1-4873-8F22-43781588CCBC}" srcOrd="0" destOrd="0" presId="urn:microsoft.com/office/officeart/2009/3/layout/HorizontalOrganizationChart"/>
    <dgm:cxn modelId="{EEAD32F1-011E-4FE0-ADB4-D28B2ECBAEC1}" srcId="{ED33DE35-F679-4BEE-BF4B-9185C5B0E420}" destId="{DBCFED54-DBCA-4F01-A624-E792DE7585BE}" srcOrd="2" destOrd="0" parTransId="{14109C30-1881-48D5-87D6-94F9E37986FE}" sibTransId="{46E6013E-3A32-4096-9033-1BE54C6E0FE8}"/>
    <dgm:cxn modelId="{A19D83F6-A536-4979-AEFB-28E1D7BBF9E4}" type="presOf" srcId="{AE57FB3D-5D5C-4AF7-BEAB-FAC55D550A9A}" destId="{A3BC61A0-1660-44DC-BCC5-5C5C11CA61D4}" srcOrd="1" destOrd="0" presId="urn:microsoft.com/office/officeart/2009/3/layout/HorizontalOrganizationChart"/>
    <dgm:cxn modelId="{5FBBD7FC-5242-466F-869C-97021374A868}" srcId="{04507925-254B-498F-84A4-8B2077BADFA4}" destId="{8DC203D8-D5C3-445D-BF29-310989AA86B2}" srcOrd="0" destOrd="0" parTransId="{3D736C18-C756-4404-853C-4C4FCB4F6F85}" sibTransId="{EECAF4FD-CA88-450A-B1B7-1417BA89B813}"/>
    <dgm:cxn modelId="{EB277175-AA28-44E8-A02F-1A9382E9A479}" type="presParOf" srcId="{F7A616B7-B85D-439D-9F05-AFEB86DFD3E5}" destId="{8287B9CF-D96B-442E-8E59-747EE57A6A49}" srcOrd="0" destOrd="0" presId="urn:microsoft.com/office/officeart/2009/3/layout/HorizontalOrganizationChart"/>
    <dgm:cxn modelId="{A280587D-8013-4EE1-9F0D-89EEB8E75E90}" type="presParOf" srcId="{8287B9CF-D96B-442E-8E59-747EE57A6A49}" destId="{55F2DDE7-45E0-4318-8EDC-353B4363858A}" srcOrd="0" destOrd="0" presId="urn:microsoft.com/office/officeart/2009/3/layout/HorizontalOrganizationChart"/>
    <dgm:cxn modelId="{0D6031E0-A1FE-4D90-BD5F-3210F320222F}" type="presParOf" srcId="{55F2DDE7-45E0-4318-8EDC-353B4363858A}" destId="{DD9B2A2B-D7B1-4873-8F22-43781588CCBC}" srcOrd="0" destOrd="0" presId="urn:microsoft.com/office/officeart/2009/3/layout/HorizontalOrganizationChart"/>
    <dgm:cxn modelId="{BF494124-F83A-4229-B1B0-F4D1F58C5978}" type="presParOf" srcId="{55F2DDE7-45E0-4318-8EDC-353B4363858A}" destId="{3008866C-8B8B-4235-97CD-D4B6F4A270C3}" srcOrd="1" destOrd="0" presId="urn:microsoft.com/office/officeart/2009/3/layout/HorizontalOrganizationChart"/>
    <dgm:cxn modelId="{C5AC3E3A-9A75-4896-A0F7-C0967ABBDE8A}" type="presParOf" srcId="{8287B9CF-D96B-442E-8E59-747EE57A6A49}" destId="{1CAED2A4-7936-4DE9-99E6-952EBF59405A}" srcOrd="1" destOrd="0" presId="urn:microsoft.com/office/officeart/2009/3/layout/HorizontalOrganizationChart"/>
    <dgm:cxn modelId="{89869C0E-D8C1-4387-B903-2ED464181106}" type="presParOf" srcId="{1CAED2A4-7936-4DE9-99E6-952EBF59405A}" destId="{97426684-40B1-4B78-88F0-937CB15ED11D}" srcOrd="0" destOrd="0" presId="urn:microsoft.com/office/officeart/2009/3/layout/HorizontalOrganizationChart"/>
    <dgm:cxn modelId="{C3478548-F98D-4D33-8E33-BBBD3AE2434E}" type="presParOf" srcId="{1CAED2A4-7936-4DE9-99E6-952EBF59405A}" destId="{4C4FF0AF-D60C-4F09-82B6-ABA87E9C5E23}" srcOrd="1" destOrd="0" presId="urn:microsoft.com/office/officeart/2009/3/layout/HorizontalOrganizationChart"/>
    <dgm:cxn modelId="{A20B5208-C6FF-449E-A3BD-A54C10D6A66E}" type="presParOf" srcId="{4C4FF0AF-D60C-4F09-82B6-ABA87E9C5E23}" destId="{E5DE9C09-1C04-4243-A6E5-172894E948A9}" srcOrd="0" destOrd="0" presId="urn:microsoft.com/office/officeart/2009/3/layout/HorizontalOrganizationChart"/>
    <dgm:cxn modelId="{3097956A-243F-4E1C-B6E6-B9D8D6513B08}" type="presParOf" srcId="{E5DE9C09-1C04-4243-A6E5-172894E948A9}" destId="{C450164A-1D04-4EAD-8D8B-B40F62D92252}" srcOrd="0" destOrd="0" presId="urn:microsoft.com/office/officeart/2009/3/layout/HorizontalOrganizationChart"/>
    <dgm:cxn modelId="{830E26EF-F290-464B-9A1F-9435D624A45B}" type="presParOf" srcId="{E5DE9C09-1C04-4243-A6E5-172894E948A9}" destId="{0F53FD17-4780-4B95-9427-2F7C27AF7A13}" srcOrd="1" destOrd="0" presId="urn:microsoft.com/office/officeart/2009/3/layout/HorizontalOrganizationChart"/>
    <dgm:cxn modelId="{92552CC9-7123-42A4-B396-BACA670B4C61}" type="presParOf" srcId="{4C4FF0AF-D60C-4F09-82B6-ABA87E9C5E23}" destId="{81A92AC2-68B2-4479-A949-8239F9A5D7E6}" srcOrd="1" destOrd="0" presId="urn:microsoft.com/office/officeart/2009/3/layout/HorizontalOrganizationChart"/>
    <dgm:cxn modelId="{E59F306E-B3F1-44C8-8560-8EFB63970C68}" type="presParOf" srcId="{4C4FF0AF-D60C-4F09-82B6-ABA87E9C5E23}" destId="{8AF9097B-3535-4D2C-AAE6-2CBF21FD45B0}" srcOrd="2" destOrd="0" presId="urn:microsoft.com/office/officeart/2009/3/layout/HorizontalOrganizationChart"/>
    <dgm:cxn modelId="{426B92C1-C020-4A14-9DE2-47B4EDBC0746}" type="presParOf" srcId="{1CAED2A4-7936-4DE9-99E6-952EBF59405A}" destId="{A7FFCA43-238C-45B5-AB3D-94B1260AE6AB}" srcOrd="2" destOrd="0" presId="urn:microsoft.com/office/officeart/2009/3/layout/HorizontalOrganizationChart"/>
    <dgm:cxn modelId="{28B2E56E-D672-48AD-BC2A-1ED77F7FCB79}" type="presParOf" srcId="{1CAED2A4-7936-4DE9-99E6-952EBF59405A}" destId="{AEFE8676-3A5F-4AAA-9719-DB248F8AB860}" srcOrd="3" destOrd="0" presId="urn:microsoft.com/office/officeart/2009/3/layout/HorizontalOrganizationChart"/>
    <dgm:cxn modelId="{E163B950-FB7A-4F83-A05E-6C8323DD7B98}" type="presParOf" srcId="{AEFE8676-3A5F-4AAA-9719-DB248F8AB860}" destId="{E17DD489-F29F-48F8-BEBE-11CF5ABA6C08}" srcOrd="0" destOrd="0" presId="urn:microsoft.com/office/officeart/2009/3/layout/HorizontalOrganizationChart"/>
    <dgm:cxn modelId="{699A4714-C3B3-43EC-9C4B-037DB302F208}" type="presParOf" srcId="{E17DD489-F29F-48F8-BEBE-11CF5ABA6C08}" destId="{8FE54DD9-19F4-4691-978A-044E07645844}" srcOrd="0" destOrd="0" presId="urn:microsoft.com/office/officeart/2009/3/layout/HorizontalOrganizationChart"/>
    <dgm:cxn modelId="{A29DC2A2-DF52-4DCF-9E28-BE6EC026B8CF}" type="presParOf" srcId="{E17DD489-F29F-48F8-BEBE-11CF5ABA6C08}" destId="{7A5FE25A-EF8D-4971-8A02-58084CAD3216}" srcOrd="1" destOrd="0" presId="urn:microsoft.com/office/officeart/2009/3/layout/HorizontalOrganizationChart"/>
    <dgm:cxn modelId="{96FFAC11-6BC1-419D-A959-D06D064A0044}" type="presParOf" srcId="{AEFE8676-3A5F-4AAA-9719-DB248F8AB860}" destId="{7AFECEA5-90AB-48B2-8A20-DB07CD6F9EDF}" srcOrd="1" destOrd="0" presId="urn:microsoft.com/office/officeart/2009/3/layout/HorizontalOrganizationChart"/>
    <dgm:cxn modelId="{580CB2CA-CAC8-4866-BE4D-580409BF8ABB}" type="presParOf" srcId="{7AFECEA5-90AB-48B2-8A20-DB07CD6F9EDF}" destId="{02D211D8-495C-450B-9AE5-615C1D6A56F6}" srcOrd="0" destOrd="0" presId="urn:microsoft.com/office/officeart/2009/3/layout/HorizontalOrganizationChart"/>
    <dgm:cxn modelId="{D21DF15C-0D20-4714-913A-965C99262197}" type="presParOf" srcId="{7AFECEA5-90AB-48B2-8A20-DB07CD6F9EDF}" destId="{7747468E-EDE6-4BCD-A636-BF7DFD875ED9}" srcOrd="1" destOrd="0" presId="urn:microsoft.com/office/officeart/2009/3/layout/HorizontalOrganizationChart"/>
    <dgm:cxn modelId="{A4BDA9DF-F598-4420-95E5-808A6F734472}" type="presParOf" srcId="{7747468E-EDE6-4BCD-A636-BF7DFD875ED9}" destId="{1A6FE43F-0EF7-4B9E-8178-55673D3A024C}" srcOrd="0" destOrd="0" presId="urn:microsoft.com/office/officeart/2009/3/layout/HorizontalOrganizationChart"/>
    <dgm:cxn modelId="{56DDABC6-484B-47B0-8772-53EE8E140642}" type="presParOf" srcId="{1A6FE43F-0EF7-4B9E-8178-55673D3A024C}" destId="{1D33D1CE-C3E2-4890-B1E8-2A355CD75D8C}" srcOrd="0" destOrd="0" presId="urn:microsoft.com/office/officeart/2009/3/layout/HorizontalOrganizationChart"/>
    <dgm:cxn modelId="{0C3F18EB-B43D-4965-8336-7543B15B7B7F}" type="presParOf" srcId="{1A6FE43F-0EF7-4B9E-8178-55673D3A024C}" destId="{181196E1-5089-468F-8AFC-8F5A5B67447C}" srcOrd="1" destOrd="0" presId="urn:microsoft.com/office/officeart/2009/3/layout/HorizontalOrganizationChart"/>
    <dgm:cxn modelId="{DF89BC5A-E472-4043-84DB-31E7BA1F67BC}" type="presParOf" srcId="{7747468E-EDE6-4BCD-A636-BF7DFD875ED9}" destId="{800105BA-3627-4612-ACED-352B65A26DE7}" srcOrd="1" destOrd="0" presId="urn:microsoft.com/office/officeart/2009/3/layout/HorizontalOrganizationChart"/>
    <dgm:cxn modelId="{7A463FC1-83D2-4D2A-9AA3-622A57078780}" type="presParOf" srcId="{7747468E-EDE6-4BCD-A636-BF7DFD875ED9}" destId="{8DE5E83F-A239-40B6-8371-531F2BE4C85E}" srcOrd="2" destOrd="0" presId="urn:microsoft.com/office/officeart/2009/3/layout/HorizontalOrganizationChart"/>
    <dgm:cxn modelId="{A8727F85-0F31-44EE-AAC1-A3E1FD770FEC}" type="presParOf" srcId="{AEFE8676-3A5F-4AAA-9719-DB248F8AB860}" destId="{DABA89B1-AA0C-4208-8B09-D8161080ED4B}" srcOrd="2" destOrd="0" presId="urn:microsoft.com/office/officeart/2009/3/layout/HorizontalOrganizationChart"/>
    <dgm:cxn modelId="{EDF5846C-98A5-48D8-BB19-0EF77B77B076}" type="presParOf" srcId="{1CAED2A4-7936-4DE9-99E6-952EBF59405A}" destId="{A74780A9-3CB1-4ED8-AA43-AD4B870DE086}" srcOrd="4" destOrd="0" presId="urn:microsoft.com/office/officeart/2009/3/layout/HorizontalOrganizationChart"/>
    <dgm:cxn modelId="{964E4885-E5C8-4550-AB09-306A467FBA7A}" type="presParOf" srcId="{1CAED2A4-7936-4DE9-99E6-952EBF59405A}" destId="{1B50701C-E1DE-47C3-9766-E085D3D9B6EE}" srcOrd="5" destOrd="0" presId="urn:microsoft.com/office/officeart/2009/3/layout/HorizontalOrganizationChart"/>
    <dgm:cxn modelId="{1DFF98D9-C9AB-4DB4-9647-CF15616E2600}" type="presParOf" srcId="{1B50701C-E1DE-47C3-9766-E085D3D9B6EE}" destId="{1FA5D6ED-B6FE-4EE0-ADDC-4DC52A323D27}" srcOrd="0" destOrd="0" presId="urn:microsoft.com/office/officeart/2009/3/layout/HorizontalOrganizationChart"/>
    <dgm:cxn modelId="{F9661DAF-FD6E-43A5-92E7-1AE078673F5B}" type="presParOf" srcId="{1FA5D6ED-B6FE-4EE0-ADDC-4DC52A323D27}" destId="{87BC516F-9768-49D2-828D-0C5D6F0CE384}" srcOrd="0" destOrd="0" presId="urn:microsoft.com/office/officeart/2009/3/layout/HorizontalOrganizationChart"/>
    <dgm:cxn modelId="{E7A1E13E-523C-4B6C-BFB8-B22EC0B12927}" type="presParOf" srcId="{1FA5D6ED-B6FE-4EE0-ADDC-4DC52A323D27}" destId="{24C0D1C5-1DF5-4ACA-8983-8E293FF360F9}" srcOrd="1" destOrd="0" presId="urn:microsoft.com/office/officeart/2009/3/layout/HorizontalOrganizationChart"/>
    <dgm:cxn modelId="{91A18FDB-FD58-4DCD-8846-FFED0EEB3714}" type="presParOf" srcId="{1B50701C-E1DE-47C3-9766-E085D3D9B6EE}" destId="{69835863-2CF8-40FE-8146-0848C9B03D6B}" srcOrd="1" destOrd="0" presId="urn:microsoft.com/office/officeart/2009/3/layout/HorizontalOrganizationChart"/>
    <dgm:cxn modelId="{1727558D-C951-4C6F-A810-A06653DB92E2}" type="presParOf" srcId="{69835863-2CF8-40FE-8146-0848C9B03D6B}" destId="{43A008AE-98D6-40F6-A920-C4054692321A}" srcOrd="0" destOrd="0" presId="urn:microsoft.com/office/officeart/2009/3/layout/HorizontalOrganizationChart"/>
    <dgm:cxn modelId="{5A02C7B3-239B-4858-9359-6CB801490F20}" type="presParOf" srcId="{69835863-2CF8-40FE-8146-0848C9B03D6B}" destId="{58499B0E-9D0B-4092-9795-876081E670A7}" srcOrd="1" destOrd="0" presId="urn:microsoft.com/office/officeart/2009/3/layout/HorizontalOrganizationChart"/>
    <dgm:cxn modelId="{1B64CF2D-E837-4EB8-AD40-54669AB129FA}" type="presParOf" srcId="{58499B0E-9D0B-4092-9795-876081E670A7}" destId="{AFABB1E9-E9B0-4036-A5DB-1ABAF340C8A3}" srcOrd="0" destOrd="0" presId="urn:microsoft.com/office/officeart/2009/3/layout/HorizontalOrganizationChart"/>
    <dgm:cxn modelId="{040BA17B-7F6E-478A-850E-EE8B11482866}" type="presParOf" srcId="{AFABB1E9-E9B0-4036-A5DB-1ABAF340C8A3}" destId="{D793F760-8837-47FE-B86A-BB220E52B63F}" srcOrd="0" destOrd="0" presId="urn:microsoft.com/office/officeart/2009/3/layout/HorizontalOrganizationChart"/>
    <dgm:cxn modelId="{345EF18F-2B8F-4866-A7ED-DFD26CD3D72C}" type="presParOf" srcId="{AFABB1E9-E9B0-4036-A5DB-1ABAF340C8A3}" destId="{55E93073-79B7-4E2F-8F17-F39294911D74}" srcOrd="1" destOrd="0" presId="urn:microsoft.com/office/officeart/2009/3/layout/HorizontalOrganizationChart"/>
    <dgm:cxn modelId="{91ACB92E-CE96-4CCA-8702-13A004F7E795}" type="presParOf" srcId="{58499B0E-9D0B-4092-9795-876081E670A7}" destId="{F6D1A241-93CE-460D-A8A6-97402FF46AE7}" srcOrd="1" destOrd="0" presId="urn:microsoft.com/office/officeart/2009/3/layout/HorizontalOrganizationChart"/>
    <dgm:cxn modelId="{7055F9D5-E65A-4B04-9CC9-AF484A09BE89}" type="presParOf" srcId="{58499B0E-9D0B-4092-9795-876081E670A7}" destId="{3C47E08D-450D-4688-A254-DA0B6B719E8B}" srcOrd="2" destOrd="0" presId="urn:microsoft.com/office/officeart/2009/3/layout/HorizontalOrganizationChart"/>
    <dgm:cxn modelId="{83EF76B1-AE69-4426-8DB4-83E31C7E8CBA}" type="presParOf" srcId="{69835863-2CF8-40FE-8146-0848C9B03D6B}" destId="{D5DC52B6-47ED-4B94-9DDA-E660C99DD2B3}" srcOrd="2" destOrd="0" presId="urn:microsoft.com/office/officeart/2009/3/layout/HorizontalOrganizationChart"/>
    <dgm:cxn modelId="{B3182BC3-3B25-455A-BB8A-72574C9C9D0E}" type="presParOf" srcId="{69835863-2CF8-40FE-8146-0848C9B03D6B}" destId="{0B53DE98-A215-4827-A589-B10062399D77}" srcOrd="3" destOrd="0" presId="urn:microsoft.com/office/officeart/2009/3/layout/HorizontalOrganizationChart"/>
    <dgm:cxn modelId="{7B957220-C961-4B51-AD38-D7CB7C3D40E2}" type="presParOf" srcId="{0B53DE98-A215-4827-A589-B10062399D77}" destId="{C2AB1A15-58BD-4A76-9F6D-1910D1352A8C}" srcOrd="0" destOrd="0" presId="urn:microsoft.com/office/officeart/2009/3/layout/HorizontalOrganizationChart"/>
    <dgm:cxn modelId="{6E8BB53A-687B-41E8-804F-08232C267645}" type="presParOf" srcId="{C2AB1A15-58BD-4A76-9F6D-1910D1352A8C}" destId="{83B40847-987C-43B5-B1FE-863240B894B2}" srcOrd="0" destOrd="0" presId="urn:microsoft.com/office/officeart/2009/3/layout/HorizontalOrganizationChart"/>
    <dgm:cxn modelId="{779E7E09-5902-4856-ABDA-829D4CD0C817}" type="presParOf" srcId="{C2AB1A15-58BD-4A76-9F6D-1910D1352A8C}" destId="{A3BC61A0-1660-44DC-BCC5-5C5C11CA61D4}" srcOrd="1" destOrd="0" presId="urn:microsoft.com/office/officeart/2009/3/layout/HorizontalOrganizationChart"/>
    <dgm:cxn modelId="{A8AB33B1-669C-4668-A556-DBEA83ED61B1}" type="presParOf" srcId="{0B53DE98-A215-4827-A589-B10062399D77}" destId="{EFD1DD3A-918D-4CFB-9A4B-E75D29A070B6}" srcOrd="1" destOrd="0" presId="urn:microsoft.com/office/officeart/2009/3/layout/HorizontalOrganizationChart"/>
    <dgm:cxn modelId="{9DE4108E-8944-4518-B11B-1B5A3C54941D}" type="presParOf" srcId="{0B53DE98-A215-4827-A589-B10062399D77}" destId="{70EEE716-4680-4149-9053-0A7B1869D93E}" srcOrd="2" destOrd="0" presId="urn:microsoft.com/office/officeart/2009/3/layout/HorizontalOrganizationChart"/>
    <dgm:cxn modelId="{D6B64539-9459-4AF0-80DE-26D4A7F6223B}" type="presParOf" srcId="{1B50701C-E1DE-47C3-9766-E085D3D9B6EE}" destId="{6D9210AD-8274-4C90-85B3-51E3AE26E62C}" srcOrd="2" destOrd="0" presId="urn:microsoft.com/office/officeart/2009/3/layout/HorizontalOrganizationChart"/>
    <dgm:cxn modelId="{A7025080-B689-4A0F-AC90-93F9CC32CDCE}" type="presParOf" srcId="{1CAED2A4-7936-4DE9-99E6-952EBF59405A}" destId="{5D21BC90-9FAD-4AC2-B979-DACE3C287AFC}" srcOrd="6" destOrd="0" presId="urn:microsoft.com/office/officeart/2009/3/layout/HorizontalOrganizationChart"/>
    <dgm:cxn modelId="{B8B4B705-0B29-472F-9D55-E1E2756E0A5C}" type="presParOf" srcId="{1CAED2A4-7936-4DE9-99E6-952EBF59405A}" destId="{91CE5B6B-144E-42CF-8FB0-8E4D5753E2EB}" srcOrd="7" destOrd="0" presId="urn:microsoft.com/office/officeart/2009/3/layout/HorizontalOrganizationChart"/>
    <dgm:cxn modelId="{6039B531-03FF-4BF5-A160-25A185AF5404}" type="presParOf" srcId="{91CE5B6B-144E-42CF-8FB0-8E4D5753E2EB}" destId="{B29067D5-5643-4E32-B457-3CD64E216350}" srcOrd="0" destOrd="0" presId="urn:microsoft.com/office/officeart/2009/3/layout/HorizontalOrganizationChart"/>
    <dgm:cxn modelId="{D75D11ED-34BB-4CEC-A9F5-B3FD1912F49B}" type="presParOf" srcId="{B29067D5-5643-4E32-B457-3CD64E216350}" destId="{B59BB609-FFCC-4314-BC4D-CF1B11F60E3B}" srcOrd="0" destOrd="0" presId="urn:microsoft.com/office/officeart/2009/3/layout/HorizontalOrganizationChart"/>
    <dgm:cxn modelId="{AE20B55A-BF09-4F0B-B3DF-96778E6A6D02}" type="presParOf" srcId="{B29067D5-5643-4E32-B457-3CD64E216350}" destId="{67D44DE6-AE7A-41AC-83A8-929639FDD2A8}" srcOrd="1" destOrd="0" presId="urn:microsoft.com/office/officeart/2009/3/layout/HorizontalOrganizationChart"/>
    <dgm:cxn modelId="{CD437E1B-6500-418A-92E4-CC79E7C127BF}" type="presParOf" srcId="{91CE5B6B-144E-42CF-8FB0-8E4D5753E2EB}" destId="{6D5F81C3-C589-4102-AA78-5BD6BF487B02}" srcOrd="1" destOrd="0" presId="urn:microsoft.com/office/officeart/2009/3/layout/HorizontalOrganizationChart"/>
    <dgm:cxn modelId="{D6382760-5D0B-47B7-8E94-FF0F88CEA4B4}" type="presParOf" srcId="{6D5F81C3-C589-4102-AA78-5BD6BF487B02}" destId="{3540D62F-3A74-4CA5-A8F5-1CE4AC982521}" srcOrd="0" destOrd="0" presId="urn:microsoft.com/office/officeart/2009/3/layout/HorizontalOrganizationChart"/>
    <dgm:cxn modelId="{ABA2E427-B328-463B-8C01-3E77AA032F0B}" type="presParOf" srcId="{6D5F81C3-C589-4102-AA78-5BD6BF487B02}" destId="{1C5E3334-342D-443B-8851-8F202D8E0799}" srcOrd="1" destOrd="0" presId="urn:microsoft.com/office/officeart/2009/3/layout/HorizontalOrganizationChart"/>
    <dgm:cxn modelId="{CF75B584-2807-44CD-8B14-407AE472A2B2}" type="presParOf" srcId="{1C5E3334-342D-443B-8851-8F202D8E0799}" destId="{D7659F7B-B8DB-4B95-905A-9C5004E96E75}" srcOrd="0" destOrd="0" presId="urn:microsoft.com/office/officeart/2009/3/layout/HorizontalOrganizationChart"/>
    <dgm:cxn modelId="{24669D30-20F0-4590-B4B9-7BF9554B0B3F}" type="presParOf" srcId="{D7659F7B-B8DB-4B95-905A-9C5004E96E75}" destId="{37AF3139-D20E-48BE-9B23-28D5F9B5C17E}" srcOrd="0" destOrd="0" presId="urn:microsoft.com/office/officeart/2009/3/layout/HorizontalOrganizationChart"/>
    <dgm:cxn modelId="{7847AE39-9A48-400F-9535-DFB25047D421}" type="presParOf" srcId="{D7659F7B-B8DB-4B95-905A-9C5004E96E75}" destId="{32AD8D24-540A-4414-A2D0-828514F7E912}" srcOrd="1" destOrd="0" presId="urn:microsoft.com/office/officeart/2009/3/layout/HorizontalOrganizationChart"/>
    <dgm:cxn modelId="{BBD0F948-D9F4-469F-ADF0-347964E32BC2}" type="presParOf" srcId="{1C5E3334-342D-443B-8851-8F202D8E0799}" destId="{DE8EE0FC-4B64-4861-BD17-0FD551E47603}" srcOrd="1" destOrd="0" presId="urn:microsoft.com/office/officeart/2009/3/layout/HorizontalOrganizationChart"/>
    <dgm:cxn modelId="{3826DB23-EBC6-48C7-88F6-8296D9105EF0}" type="presParOf" srcId="{1C5E3334-342D-443B-8851-8F202D8E0799}" destId="{A2A1213F-5146-42F0-B621-78B3E1FB5D11}" srcOrd="2" destOrd="0" presId="urn:microsoft.com/office/officeart/2009/3/layout/HorizontalOrganizationChart"/>
    <dgm:cxn modelId="{D86A8ED8-9116-4596-891A-6654FB385279}" type="presParOf" srcId="{91CE5B6B-144E-42CF-8FB0-8E4D5753E2EB}" destId="{F68038D2-24FD-4372-8517-B05646BDA0E0}" srcOrd="2" destOrd="0" presId="urn:microsoft.com/office/officeart/2009/3/layout/HorizontalOrganizationChart"/>
    <dgm:cxn modelId="{BA907833-DEDF-43C7-A5B0-BC116CBA910C}" type="presParOf" srcId="{8287B9CF-D96B-442E-8E59-747EE57A6A49}" destId="{59E3B5D6-A4CE-4F18-9F81-4C6A9B2F2A1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0D62F-3A74-4CA5-A8F5-1CE4AC982521}">
      <dsp:nvSpPr>
        <dsp:cNvPr id="0" name=""/>
        <dsp:cNvSpPr/>
      </dsp:nvSpPr>
      <dsp:spPr>
        <a:xfrm>
          <a:off x="7219083" y="4564407"/>
          <a:ext cx="4920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019" y="45720"/>
              </a:lnTo>
            </a:path>
          </a:pathLst>
        </a:custGeom>
        <a:noFill/>
        <a:ln w="127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21BC90-9FAD-4AC2-B979-DACE3C287AFC}">
      <dsp:nvSpPr>
        <dsp:cNvPr id="0" name=""/>
        <dsp:cNvSpPr/>
      </dsp:nvSpPr>
      <dsp:spPr>
        <a:xfrm>
          <a:off x="4266968" y="2494445"/>
          <a:ext cx="492019" cy="2115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009" y="0"/>
              </a:lnTo>
              <a:lnTo>
                <a:pt x="246009" y="2115682"/>
              </a:lnTo>
              <a:lnTo>
                <a:pt x="492019" y="2115682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DC52B6-47ED-4B94-9DDA-E660C99DD2B3}">
      <dsp:nvSpPr>
        <dsp:cNvPr id="0" name=""/>
        <dsp:cNvSpPr/>
      </dsp:nvSpPr>
      <dsp:spPr>
        <a:xfrm>
          <a:off x="7219083" y="3023366"/>
          <a:ext cx="492019" cy="528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009" y="0"/>
              </a:lnTo>
              <a:lnTo>
                <a:pt x="246009" y="528920"/>
              </a:lnTo>
              <a:lnTo>
                <a:pt x="492019" y="528920"/>
              </a:lnTo>
            </a:path>
          </a:pathLst>
        </a:custGeom>
        <a:noFill/>
        <a:ln w="127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008AE-98D6-40F6-A920-C4054692321A}">
      <dsp:nvSpPr>
        <dsp:cNvPr id="0" name=""/>
        <dsp:cNvSpPr/>
      </dsp:nvSpPr>
      <dsp:spPr>
        <a:xfrm>
          <a:off x="7219083" y="2494445"/>
          <a:ext cx="492019" cy="528920"/>
        </a:xfrm>
        <a:custGeom>
          <a:avLst/>
          <a:gdLst/>
          <a:ahLst/>
          <a:cxnLst/>
          <a:rect l="0" t="0" r="0" b="0"/>
          <a:pathLst>
            <a:path>
              <a:moveTo>
                <a:pt x="0" y="528920"/>
              </a:moveTo>
              <a:lnTo>
                <a:pt x="246009" y="528920"/>
              </a:lnTo>
              <a:lnTo>
                <a:pt x="246009" y="0"/>
              </a:lnTo>
              <a:lnTo>
                <a:pt x="492019" y="0"/>
              </a:lnTo>
            </a:path>
          </a:pathLst>
        </a:custGeom>
        <a:noFill/>
        <a:ln w="127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4780A9-3CB1-4ED8-AA43-AD4B870DE086}">
      <dsp:nvSpPr>
        <dsp:cNvPr id="0" name=""/>
        <dsp:cNvSpPr/>
      </dsp:nvSpPr>
      <dsp:spPr>
        <a:xfrm>
          <a:off x="4266968" y="2494445"/>
          <a:ext cx="492019" cy="528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009" y="0"/>
              </a:lnTo>
              <a:lnTo>
                <a:pt x="246009" y="528920"/>
              </a:lnTo>
              <a:lnTo>
                <a:pt x="492019" y="528920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D211D8-495C-450B-9AE5-615C1D6A56F6}">
      <dsp:nvSpPr>
        <dsp:cNvPr id="0" name=""/>
        <dsp:cNvSpPr/>
      </dsp:nvSpPr>
      <dsp:spPr>
        <a:xfrm>
          <a:off x="7219083" y="1390884"/>
          <a:ext cx="4920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019" y="45720"/>
              </a:lnTo>
            </a:path>
          </a:pathLst>
        </a:custGeom>
        <a:noFill/>
        <a:ln w="127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FFCA43-238C-45B5-AB3D-94B1260AE6AB}">
      <dsp:nvSpPr>
        <dsp:cNvPr id="0" name=""/>
        <dsp:cNvSpPr/>
      </dsp:nvSpPr>
      <dsp:spPr>
        <a:xfrm>
          <a:off x="4266968" y="1436604"/>
          <a:ext cx="492019" cy="1057841"/>
        </a:xfrm>
        <a:custGeom>
          <a:avLst/>
          <a:gdLst/>
          <a:ahLst/>
          <a:cxnLst/>
          <a:rect l="0" t="0" r="0" b="0"/>
          <a:pathLst>
            <a:path>
              <a:moveTo>
                <a:pt x="0" y="1057841"/>
              </a:moveTo>
              <a:lnTo>
                <a:pt x="246009" y="1057841"/>
              </a:lnTo>
              <a:lnTo>
                <a:pt x="246009" y="0"/>
              </a:lnTo>
              <a:lnTo>
                <a:pt x="492019" y="0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26684-40B1-4B78-88F0-937CB15ED11D}">
      <dsp:nvSpPr>
        <dsp:cNvPr id="0" name=""/>
        <dsp:cNvSpPr/>
      </dsp:nvSpPr>
      <dsp:spPr>
        <a:xfrm>
          <a:off x="4266968" y="378763"/>
          <a:ext cx="492019" cy="2115682"/>
        </a:xfrm>
        <a:custGeom>
          <a:avLst/>
          <a:gdLst/>
          <a:ahLst/>
          <a:cxnLst/>
          <a:rect l="0" t="0" r="0" b="0"/>
          <a:pathLst>
            <a:path>
              <a:moveTo>
                <a:pt x="0" y="2115682"/>
              </a:moveTo>
              <a:lnTo>
                <a:pt x="246009" y="2115682"/>
              </a:lnTo>
              <a:lnTo>
                <a:pt x="246009" y="0"/>
              </a:lnTo>
              <a:lnTo>
                <a:pt x="492019" y="0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B2A2B-D7B1-4873-8F22-43781588CCBC}">
      <dsp:nvSpPr>
        <dsp:cNvPr id="0" name=""/>
        <dsp:cNvSpPr/>
      </dsp:nvSpPr>
      <dsp:spPr>
        <a:xfrm>
          <a:off x="1806872" y="2119280"/>
          <a:ext cx="2460095" cy="750329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noProof="0"/>
            <a:t>Migrační síť</a:t>
          </a:r>
          <a:endParaRPr lang="en-US" sz="1600" b="1" kern="1200" noProof="0" dirty="0"/>
        </a:p>
      </dsp:txBody>
      <dsp:txXfrm>
        <a:off x="1806872" y="2119280"/>
        <a:ext cx="2460095" cy="750329"/>
      </dsp:txXfrm>
    </dsp:sp>
    <dsp:sp modelId="{C450164A-1D04-4EAD-8D8B-B40F62D92252}">
      <dsp:nvSpPr>
        <dsp:cNvPr id="0" name=""/>
        <dsp:cNvSpPr/>
      </dsp:nvSpPr>
      <dsp:spPr>
        <a:xfrm>
          <a:off x="4758987" y="3598"/>
          <a:ext cx="2460095" cy="750329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noProof="0" dirty="0"/>
            <a:t>Snazší přechod přes hranice</a:t>
          </a:r>
          <a:endParaRPr lang="en-US" sz="1600" b="1" kern="1200" noProof="0" dirty="0"/>
        </a:p>
      </dsp:txBody>
      <dsp:txXfrm>
        <a:off x="4758987" y="3598"/>
        <a:ext cx="2460095" cy="750329"/>
      </dsp:txXfrm>
    </dsp:sp>
    <dsp:sp modelId="{8FE54DD9-19F4-4691-978A-044E07645844}">
      <dsp:nvSpPr>
        <dsp:cNvPr id="0" name=""/>
        <dsp:cNvSpPr/>
      </dsp:nvSpPr>
      <dsp:spPr>
        <a:xfrm>
          <a:off x="4758987" y="1061439"/>
          <a:ext cx="2460095" cy="750329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noProof="0" dirty="0"/>
            <a:t>Informace o možnostech práce</a:t>
          </a:r>
          <a:endParaRPr lang="en-US" sz="1600" b="1" kern="1200" noProof="0" dirty="0"/>
        </a:p>
      </dsp:txBody>
      <dsp:txXfrm>
        <a:off x="4758987" y="1061439"/>
        <a:ext cx="2460095" cy="750329"/>
      </dsp:txXfrm>
    </dsp:sp>
    <dsp:sp modelId="{1D33D1CE-C3E2-4890-B1E8-2A355CD75D8C}">
      <dsp:nvSpPr>
        <dsp:cNvPr id="0" name=""/>
        <dsp:cNvSpPr/>
      </dsp:nvSpPr>
      <dsp:spPr>
        <a:xfrm>
          <a:off x="7711102" y="1061439"/>
          <a:ext cx="2460095" cy="750329"/>
        </a:xfrm>
        <a:prstGeom prst="rect">
          <a:avLst/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noProof="0" dirty="0"/>
            <a:t>Přístup k lépe placeným pracím</a:t>
          </a:r>
          <a:endParaRPr lang="en-US" sz="1600" b="1" kern="1200" noProof="0" dirty="0"/>
        </a:p>
      </dsp:txBody>
      <dsp:txXfrm>
        <a:off x="7711102" y="1061439"/>
        <a:ext cx="2460095" cy="750329"/>
      </dsp:txXfrm>
    </dsp:sp>
    <dsp:sp modelId="{87BC516F-9768-49D2-828D-0C5D6F0CE384}">
      <dsp:nvSpPr>
        <dsp:cNvPr id="0" name=""/>
        <dsp:cNvSpPr/>
      </dsp:nvSpPr>
      <dsp:spPr>
        <a:xfrm>
          <a:off x="4758987" y="2648201"/>
          <a:ext cx="2460095" cy="750329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noProof="0" dirty="0"/>
            <a:t>Životní podmínky</a:t>
          </a:r>
          <a:endParaRPr lang="en-US" sz="1600" b="1" kern="1200" noProof="0" dirty="0"/>
        </a:p>
      </dsp:txBody>
      <dsp:txXfrm>
        <a:off x="4758987" y="2648201"/>
        <a:ext cx="2460095" cy="750329"/>
      </dsp:txXfrm>
    </dsp:sp>
    <dsp:sp modelId="{D793F760-8837-47FE-B86A-BB220E52B63F}">
      <dsp:nvSpPr>
        <dsp:cNvPr id="0" name=""/>
        <dsp:cNvSpPr/>
      </dsp:nvSpPr>
      <dsp:spPr>
        <a:xfrm>
          <a:off x="7711102" y="2119280"/>
          <a:ext cx="2460095" cy="750329"/>
        </a:xfrm>
        <a:prstGeom prst="rect">
          <a:avLst/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noProof="0" dirty="0"/>
            <a:t>Ubytování</a:t>
          </a:r>
          <a:endParaRPr lang="en-US" sz="1600" b="1" kern="1200" noProof="0" dirty="0"/>
        </a:p>
      </dsp:txBody>
      <dsp:txXfrm>
        <a:off x="7711102" y="2119280"/>
        <a:ext cx="2460095" cy="750329"/>
      </dsp:txXfrm>
    </dsp:sp>
    <dsp:sp modelId="{83B40847-987C-43B5-B1FE-863240B894B2}">
      <dsp:nvSpPr>
        <dsp:cNvPr id="0" name=""/>
        <dsp:cNvSpPr/>
      </dsp:nvSpPr>
      <dsp:spPr>
        <a:xfrm>
          <a:off x="7711102" y="3177122"/>
          <a:ext cx="2460095" cy="750329"/>
        </a:xfrm>
        <a:prstGeom prst="rect">
          <a:avLst/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noProof="0" dirty="0"/>
            <a:t>Přístup ke zdravotní péči</a:t>
          </a:r>
          <a:endParaRPr lang="en-US" sz="1600" b="1" kern="1200" noProof="0" dirty="0"/>
        </a:p>
      </dsp:txBody>
      <dsp:txXfrm>
        <a:off x="7711102" y="3177122"/>
        <a:ext cx="2460095" cy="750329"/>
      </dsp:txXfrm>
    </dsp:sp>
    <dsp:sp modelId="{B59BB609-FFCC-4314-BC4D-CF1B11F60E3B}">
      <dsp:nvSpPr>
        <dsp:cNvPr id="0" name=""/>
        <dsp:cNvSpPr/>
      </dsp:nvSpPr>
      <dsp:spPr>
        <a:xfrm>
          <a:off x="4758987" y="4234963"/>
          <a:ext cx="2460095" cy="750329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noProof="0" dirty="0"/>
            <a:t>Vypořádání se s překážkami</a:t>
          </a:r>
          <a:endParaRPr lang="en-US" sz="1600" b="1" kern="1200" noProof="0" dirty="0"/>
        </a:p>
      </dsp:txBody>
      <dsp:txXfrm>
        <a:off x="4758987" y="4234963"/>
        <a:ext cx="2460095" cy="750329"/>
      </dsp:txXfrm>
    </dsp:sp>
    <dsp:sp modelId="{37AF3139-D20E-48BE-9B23-28D5F9B5C17E}">
      <dsp:nvSpPr>
        <dsp:cNvPr id="0" name=""/>
        <dsp:cNvSpPr/>
      </dsp:nvSpPr>
      <dsp:spPr>
        <a:xfrm>
          <a:off x="7711102" y="4234963"/>
          <a:ext cx="2460095" cy="750329"/>
        </a:xfrm>
        <a:prstGeom prst="rect">
          <a:avLst/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noProof="0" dirty="0"/>
            <a:t>Jazykové bariéra</a:t>
          </a:r>
          <a:r>
            <a:rPr lang="en-US" sz="1600" b="1" kern="1200" noProof="0" dirty="0"/>
            <a:t>, </a:t>
          </a:r>
          <a:r>
            <a:rPr lang="cs-CZ" sz="1600" b="1" kern="1200" noProof="0" dirty="0"/>
            <a:t>sociální vyloučení</a:t>
          </a:r>
          <a:endParaRPr lang="en-US" sz="1600" b="1" kern="1200" noProof="0" dirty="0"/>
        </a:p>
      </dsp:txBody>
      <dsp:txXfrm>
        <a:off x="7711102" y="4234963"/>
        <a:ext cx="2460095" cy="750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BA973-4FC3-492C-825D-B458B376B008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D5501-00E0-488E-86FD-4F1E5D51A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4280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535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60D0984-204F-4B31-A013-9D9334479BE3}" type="slidenum">
              <a:rPr lang="en-US" altLang="cs-CZ" b="0">
                <a:latin typeface="Calibri" panose="020F0502020204030204" pitchFamily="34" charset="0"/>
              </a:rPr>
              <a:pPr eaLnBrk="1" hangingPunct="1"/>
              <a:t>3</a:t>
            </a:fld>
            <a:endParaRPr lang="en-US" altLang="cs-CZ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368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/>
          </a:p>
        </p:txBody>
      </p:sp>
      <p:sp>
        <p:nvSpPr>
          <p:cNvPr id="2344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ECED0D74-FC9B-4D5D-B4A4-1849E6E80A4C}" type="slidenum">
              <a:rPr lang="en-US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53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895C-9208-4F87-980B-E8BD191AD792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068C-97D2-4F68-AD52-F73F4B09F6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385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895C-9208-4F87-980B-E8BD191AD792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068C-97D2-4F68-AD52-F73F4B09F6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30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895C-9208-4F87-980B-E8BD191AD792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068C-97D2-4F68-AD52-F73F4B09F6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86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441448" cy="2286000"/>
          </a:xfrm>
          <a:prstGeom prst="rect">
            <a:avLst/>
          </a:prstGeom>
          <a:solidFill>
            <a:srgbClr val="D9D9D9"/>
          </a:solid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441448" y="2286000"/>
            <a:ext cx="2441448" cy="2286000"/>
          </a:xfrm>
          <a:prstGeom prst="rect">
            <a:avLst/>
          </a:prstGeom>
          <a:solidFill>
            <a:srgbClr val="D9D9D9"/>
          </a:solid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882896" y="0"/>
            <a:ext cx="2441448" cy="2286000"/>
          </a:xfrm>
          <a:prstGeom prst="rect">
            <a:avLst/>
          </a:prstGeom>
          <a:solidFill>
            <a:srgbClr val="D9D9D9"/>
          </a:solid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24344" y="2286000"/>
            <a:ext cx="2441448" cy="2286000"/>
          </a:xfrm>
          <a:prstGeom prst="rect">
            <a:avLst/>
          </a:prstGeom>
          <a:solidFill>
            <a:srgbClr val="D9D9D9"/>
          </a:solid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9765792" y="0"/>
            <a:ext cx="2441448" cy="2286000"/>
          </a:xfrm>
          <a:prstGeom prst="rect">
            <a:avLst/>
          </a:prstGeom>
          <a:solidFill>
            <a:srgbClr val="D9D9D9"/>
          </a:solid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0" y="4572000"/>
            <a:ext cx="2441448" cy="2286000"/>
          </a:xfrm>
          <a:prstGeom prst="rect">
            <a:avLst/>
          </a:prstGeom>
          <a:solidFill>
            <a:srgbClr val="D9D9D9"/>
          </a:solid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882896" y="4572000"/>
            <a:ext cx="2441448" cy="2286000"/>
          </a:xfrm>
          <a:prstGeom prst="rect">
            <a:avLst/>
          </a:prstGeom>
          <a:solidFill>
            <a:srgbClr val="D9D9D9"/>
          </a:solid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765792" y="4572000"/>
            <a:ext cx="2441448" cy="2286000"/>
          </a:xfrm>
          <a:prstGeom prst="rect">
            <a:avLst/>
          </a:prstGeom>
          <a:solidFill>
            <a:srgbClr val="D9D9D9"/>
          </a:solid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61243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/>
          <p:cNvSpPr/>
          <p:nvPr userDrawn="1"/>
        </p:nvSpPr>
        <p:spPr>
          <a:xfrm>
            <a:off x="11515726" y="6302375"/>
            <a:ext cx="342900" cy="30003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317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33" b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 userDrawn="1"/>
        </p:nvSpPr>
        <p:spPr bwMode="auto">
          <a:xfrm>
            <a:off x="279401" y="6329363"/>
            <a:ext cx="1507144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67" b="0">
                <a:solidFill>
                  <a:srgbClr val="7F7F7F"/>
                </a:solidFill>
                <a:latin typeface="Roboto light"/>
                <a:ea typeface="Roboto light"/>
                <a:cs typeface="Roboto light"/>
              </a:rPr>
              <a:t>www.</a:t>
            </a:r>
            <a:r>
              <a:rPr lang="en-US" sz="1067" b="0">
                <a:solidFill>
                  <a:srgbClr val="353535"/>
                </a:solidFill>
                <a:latin typeface="Roboto Black"/>
                <a:ea typeface="Roboto Black"/>
                <a:cs typeface="Roboto Black"/>
              </a:rPr>
              <a:t>slideproject</a:t>
            </a:r>
            <a:r>
              <a:rPr lang="en-US" sz="1067" b="0">
                <a:solidFill>
                  <a:srgbClr val="7F7F7F"/>
                </a:solidFill>
                <a:latin typeface="Roboto light"/>
                <a:ea typeface="Roboto light"/>
                <a:cs typeface="Roboto light"/>
              </a:rPr>
              <a:t>.com</a:t>
            </a:r>
            <a:endParaRPr lang="id-ID" sz="1067" b="0">
              <a:solidFill>
                <a:srgbClr val="7F7F7F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6" name="Rectangle 10"/>
          <p:cNvSpPr/>
          <p:nvPr userDrawn="1"/>
        </p:nvSpPr>
        <p:spPr>
          <a:xfrm>
            <a:off x="650876" y="1016001"/>
            <a:ext cx="639763" cy="4603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317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33" b="0" dirty="0">
              <a:solidFill>
                <a:srgbClr val="118CE7"/>
              </a:solidFill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37882" y="625853"/>
            <a:ext cx="10905239" cy="30462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kern="0" spc="151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0582" y="415429"/>
            <a:ext cx="10905239" cy="15607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067" kern="0" spc="20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1471275" y="6257925"/>
            <a:ext cx="431800" cy="388939"/>
          </a:xfrm>
        </p:spPr>
        <p:txBody>
          <a:bodyPr lIns="0" tIns="0" rIns="0" bIns="0"/>
          <a:lstStyle>
            <a:lvl1pPr algn="ctr">
              <a:defRPr sz="1067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>
              <a:defRPr/>
            </a:pPr>
            <a:fld id="{24F1204A-9FA9-4133-AB3C-0E8FAFFF89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87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2"/>
          <p:cNvSpPr/>
          <p:nvPr userDrawn="1"/>
        </p:nvSpPr>
        <p:spPr>
          <a:xfrm>
            <a:off x="11515726" y="6302375"/>
            <a:ext cx="342900" cy="30003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17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1" b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15"/>
          <p:cNvSpPr txBox="1">
            <a:spLocks noChangeArrowheads="1"/>
          </p:cNvSpPr>
          <p:nvPr userDrawn="1"/>
        </p:nvSpPr>
        <p:spPr bwMode="auto">
          <a:xfrm>
            <a:off x="279402" y="6329365"/>
            <a:ext cx="14221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1000" b="0">
                <a:solidFill>
                  <a:srgbClr val="7F7F7F"/>
                </a:solidFill>
                <a:latin typeface="Roboto light"/>
                <a:ea typeface="Roboto light"/>
                <a:cs typeface="Roboto light"/>
              </a:rPr>
              <a:t>www.</a:t>
            </a:r>
            <a:r>
              <a:rPr lang="en-US" altLang="cs-CZ" sz="1000" b="0">
                <a:solidFill>
                  <a:srgbClr val="353535"/>
                </a:solidFill>
                <a:latin typeface="Roboto Black"/>
                <a:ea typeface="Roboto Black"/>
                <a:cs typeface="Roboto Black"/>
              </a:rPr>
              <a:t>slideproject</a:t>
            </a:r>
            <a:r>
              <a:rPr lang="en-US" altLang="cs-CZ" sz="1000" b="0">
                <a:solidFill>
                  <a:srgbClr val="7F7F7F"/>
                </a:solidFill>
                <a:latin typeface="Roboto light"/>
                <a:ea typeface="Roboto light"/>
                <a:cs typeface="Roboto light"/>
              </a:rPr>
              <a:t>.com</a:t>
            </a:r>
            <a:endParaRPr lang="id-ID" altLang="cs-CZ" sz="1000" b="0">
              <a:solidFill>
                <a:srgbClr val="7F7F7F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290235" cy="6858000"/>
          </a:xfrm>
          <a:solidFill>
            <a:srgbClr val="D9D9D9"/>
          </a:solidFill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endParaRPr lang="id-ID" noProof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23"/>
          </p:nvPr>
        </p:nvSpPr>
        <p:spPr>
          <a:xfrm>
            <a:off x="11471275" y="6257925"/>
            <a:ext cx="431800" cy="388939"/>
          </a:xfrm>
        </p:spPr>
        <p:txBody>
          <a:bodyPr lIns="0" tIns="0" rIns="0" bIns="0"/>
          <a:lstStyle>
            <a:lvl1pPr algn="ctr">
              <a:defRPr sz="1000">
                <a:solidFill>
                  <a:srgbClr val="7F7F7F"/>
                </a:solidFill>
                <a:latin typeface="Roboto light"/>
                <a:ea typeface="Roboto light"/>
                <a:cs typeface="Roboto light"/>
              </a:defRPr>
            </a:lvl1pPr>
          </a:lstStyle>
          <a:p>
            <a:fld id="{299B9EEA-8D4F-4B6D-BF90-09469F321062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78007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9"/>
          <p:cNvSpPr/>
          <p:nvPr userDrawn="1"/>
        </p:nvSpPr>
        <p:spPr>
          <a:xfrm>
            <a:off x="11515726" y="6302375"/>
            <a:ext cx="342900" cy="30003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17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1" b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1"/>
          <p:cNvSpPr txBox="1">
            <a:spLocks noChangeArrowheads="1"/>
          </p:cNvSpPr>
          <p:nvPr userDrawn="1"/>
        </p:nvSpPr>
        <p:spPr bwMode="auto">
          <a:xfrm>
            <a:off x="279402" y="6329365"/>
            <a:ext cx="14221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1000" b="0">
                <a:solidFill>
                  <a:srgbClr val="7F7F7F"/>
                </a:solidFill>
                <a:latin typeface="Roboto light"/>
                <a:ea typeface="Roboto light"/>
                <a:cs typeface="Roboto light"/>
              </a:rPr>
              <a:t>www.</a:t>
            </a:r>
            <a:r>
              <a:rPr lang="en-US" altLang="cs-CZ" sz="1000" b="0">
                <a:solidFill>
                  <a:srgbClr val="353535"/>
                </a:solidFill>
                <a:latin typeface="Roboto Black"/>
                <a:ea typeface="Roboto Black"/>
                <a:cs typeface="Roboto Black"/>
              </a:rPr>
              <a:t>slideproject</a:t>
            </a:r>
            <a:r>
              <a:rPr lang="en-US" altLang="cs-CZ" sz="1000" b="0">
                <a:solidFill>
                  <a:srgbClr val="7F7F7F"/>
                </a:solidFill>
                <a:latin typeface="Roboto light"/>
                <a:ea typeface="Roboto light"/>
                <a:cs typeface="Roboto light"/>
              </a:rPr>
              <a:t>.com</a:t>
            </a:r>
            <a:endParaRPr lang="id-ID" altLang="cs-CZ" sz="1000" b="0">
              <a:solidFill>
                <a:srgbClr val="7F7F7F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71275" y="6257925"/>
            <a:ext cx="431800" cy="388939"/>
          </a:xfrm>
        </p:spPr>
        <p:txBody>
          <a:bodyPr lIns="0" tIns="0" rIns="0" bIns="0"/>
          <a:lstStyle>
            <a:lvl1pPr algn="ctr">
              <a:defRPr sz="1000">
                <a:solidFill>
                  <a:srgbClr val="7F7F7F"/>
                </a:solidFill>
                <a:latin typeface="Roboto light"/>
                <a:ea typeface="Roboto light"/>
                <a:cs typeface="Roboto light"/>
              </a:defRPr>
            </a:lvl1pPr>
          </a:lstStyle>
          <a:p>
            <a:fld id="{DACA9D1D-CB56-4EB7-9468-6E19E2148297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43393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76500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192000" cy="4816549"/>
          </a:xfrm>
          <a:solidFill>
            <a:srgbClr val="D9D9D9"/>
          </a:solidFill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endParaRPr lang="id-ID" noProof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24"/>
          </p:nvPr>
        </p:nvSpPr>
        <p:spPr>
          <a:xfrm>
            <a:off x="11471275" y="327025"/>
            <a:ext cx="431800" cy="388939"/>
          </a:xfrm>
        </p:spPr>
        <p:txBody>
          <a:bodyPr lIns="0" tIns="0" rIns="0" bIns="0"/>
          <a:lstStyle>
            <a:lvl1pPr algn="ctr">
              <a:defRPr sz="1067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>
              <a:defRPr/>
            </a:pPr>
            <a:fld id="{ECA00681-8DBC-4627-8119-0A455D98F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61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895C-9208-4F87-980B-E8BD191AD792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068C-97D2-4F68-AD52-F73F4B09F6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759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895C-9208-4F87-980B-E8BD191AD792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068C-97D2-4F68-AD52-F73F4B09F6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63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895C-9208-4F87-980B-E8BD191AD792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068C-97D2-4F68-AD52-F73F4B09F6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70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895C-9208-4F87-980B-E8BD191AD792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068C-97D2-4F68-AD52-F73F4B09F6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31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895C-9208-4F87-980B-E8BD191AD792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068C-97D2-4F68-AD52-F73F4B09F6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4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895C-9208-4F87-980B-E8BD191AD792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068C-97D2-4F68-AD52-F73F4B09F6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93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895C-9208-4F87-980B-E8BD191AD792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068C-97D2-4F68-AD52-F73F4B09F6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05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895C-9208-4F87-980B-E8BD191AD792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068C-97D2-4F68-AD52-F73F4B09F6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53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C895C-9208-4F87-980B-E8BD191AD792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B068C-97D2-4F68-AD52-F73F4B09F6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94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md.undp.org/content/moldova/en/home/presscenter/articles/2020/care-este-impactul-covid-19-asupra-remitenelor-in-republica-mold.html" TargetMode="Externa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3.png"/><Relationship Id="rId4" Type="http://schemas.openxmlformats.org/officeDocument/2006/relationships/chart" Target="../charts/char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7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7"/>
          <p:cNvSpPr/>
          <p:nvPr/>
        </p:nvSpPr>
        <p:spPr>
          <a:xfrm>
            <a:off x="7349761" y="-11113"/>
            <a:ext cx="2441575" cy="22860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 defTabSz="914317">
              <a:defRPr/>
            </a:pPr>
            <a:endParaRPr lang="en-US" sz="2400"/>
          </a:p>
        </p:txBody>
      </p:sp>
      <p:sp>
        <p:nvSpPr>
          <p:cNvPr id="38" name="Rectangle 37"/>
          <p:cNvSpPr/>
          <p:nvPr/>
        </p:nvSpPr>
        <p:spPr>
          <a:xfrm>
            <a:off x="2" y="2286000"/>
            <a:ext cx="2441575" cy="22860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 defTabSz="914317">
              <a:defRPr/>
            </a:pPr>
            <a:endParaRPr lang="en-US" sz="2400"/>
          </a:p>
        </p:txBody>
      </p:sp>
      <p:sp>
        <p:nvSpPr>
          <p:cNvPr id="27" name="Rectangle 26"/>
          <p:cNvSpPr/>
          <p:nvPr/>
        </p:nvSpPr>
        <p:spPr>
          <a:xfrm>
            <a:off x="4876801" y="2286000"/>
            <a:ext cx="2469204" cy="228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317">
              <a:defRPr/>
            </a:pPr>
            <a:endParaRPr lang="en-US" sz="2400"/>
          </a:p>
        </p:txBody>
      </p:sp>
      <p:sp>
        <p:nvSpPr>
          <p:cNvPr id="28" name="Text Placeholder 32"/>
          <p:cNvSpPr txBox="1">
            <a:spLocks/>
          </p:cNvSpPr>
          <p:nvPr/>
        </p:nvSpPr>
        <p:spPr>
          <a:xfrm>
            <a:off x="5321300" y="3198814"/>
            <a:ext cx="1563688" cy="64928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  <a:defRPr/>
            </a:pPr>
            <a:r>
              <a:rPr lang="en-US" sz="1067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29" name="Text Placeholder 33"/>
          <p:cNvSpPr txBox="1">
            <a:spLocks/>
          </p:cNvSpPr>
          <p:nvPr/>
        </p:nvSpPr>
        <p:spPr>
          <a:xfrm>
            <a:off x="5321300" y="2924175"/>
            <a:ext cx="1563688" cy="319088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en-AU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750426" y="2286000"/>
            <a:ext cx="2441575" cy="22582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317">
              <a:defRPr/>
            </a:pPr>
            <a:endParaRPr lang="en-US" sz="2400"/>
          </a:p>
        </p:txBody>
      </p:sp>
      <p:sp>
        <p:nvSpPr>
          <p:cNvPr id="34" name="Text Placeholder 32"/>
          <p:cNvSpPr txBox="1">
            <a:spLocks/>
          </p:cNvSpPr>
          <p:nvPr/>
        </p:nvSpPr>
        <p:spPr>
          <a:xfrm>
            <a:off x="2879725" y="912814"/>
            <a:ext cx="1563688" cy="64928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  <a:defRPr/>
            </a:pPr>
            <a:r>
              <a:rPr lang="en-US" sz="1067" dirty="0">
                <a:solidFill>
                  <a:schemeClr val="bg1"/>
                </a:solidFill>
                <a:latin typeface="+mn-lt"/>
              </a:rPr>
              <a:t>Lemon drops oat cake oat cake sugar plum sweet gingerbread chocolate cake gingerbread.</a:t>
            </a:r>
          </a:p>
        </p:txBody>
      </p:sp>
      <p:sp>
        <p:nvSpPr>
          <p:cNvPr id="35" name="Text Placeholder 33"/>
          <p:cNvSpPr txBox="1">
            <a:spLocks/>
          </p:cNvSpPr>
          <p:nvPr/>
        </p:nvSpPr>
        <p:spPr>
          <a:xfrm>
            <a:off x="2879725" y="638175"/>
            <a:ext cx="1563688" cy="319088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AU" sz="1200" dirty="0">
                <a:solidFill>
                  <a:schemeClr val="bg1"/>
                </a:solidFill>
                <a:latin typeface="+mj-lt"/>
              </a:rPr>
              <a:t>Portfolio One</a:t>
            </a:r>
          </a:p>
        </p:txBody>
      </p:sp>
      <p:sp>
        <p:nvSpPr>
          <p:cNvPr id="74" name="Text Placeholder 33"/>
          <p:cNvSpPr txBox="1">
            <a:spLocks/>
          </p:cNvSpPr>
          <p:nvPr/>
        </p:nvSpPr>
        <p:spPr>
          <a:xfrm>
            <a:off x="2879725" y="5210175"/>
            <a:ext cx="1563688" cy="319088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AU" sz="1200" dirty="0">
                <a:solidFill>
                  <a:schemeClr val="bg1"/>
                </a:solidFill>
                <a:latin typeface="+mj-lt"/>
              </a:rPr>
              <a:t>Portfolio Six</a:t>
            </a:r>
          </a:p>
        </p:txBody>
      </p:sp>
      <p:sp>
        <p:nvSpPr>
          <p:cNvPr id="77" name="Text Placeholder 33"/>
          <p:cNvSpPr txBox="1">
            <a:spLocks/>
          </p:cNvSpPr>
          <p:nvPr/>
        </p:nvSpPr>
        <p:spPr>
          <a:xfrm>
            <a:off x="7762875" y="5210175"/>
            <a:ext cx="1563688" cy="319088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AU" sz="1200" dirty="0">
                <a:solidFill>
                  <a:schemeClr val="bg1"/>
                </a:solidFill>
                <a:latin typeface="+mj-lt"/>
              </a:rPr>
              <a:t>Portfolio  Seven</a:t>
            </a:r>
          </a:p>
        </p:txBody>
      </p:sp>
      <p:pic>
        <p:nvPicPr>
          <p:cNvPr id="10253" name="Zástupný symbol pro obrázek 2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4" r="14484"/>
          <a:stretch>
            <a:fillRect/>
          </a:stretch>
        </p:blipFill>
        <p:spPr/>
      </p:pic>
      <p:pic>
        <p:nvPicPr>
          <p:cNvPr id="7" name="Zástupný symbol pro obrázek 6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9" b="18999"/>
          <a:stretch>
            <a:fillRect/>
          </a:stretch>
        </p:blipFill>
        <p:spPr>
          <a:xfrm>
            <a:off x="9765792" y="0"/>
            <a:ext cx="2441448" cy="2286000"/>
          </a:xfrm>
        </p:spPr>
      </p:pic>
      <p:pic>
        <p:nvPicPr>
          <p:cNvPr id="8" name="Zástupný symbol pro obrázek 7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9" b="18979"/>
          <a:stretch>
            <a:fillRect/>
          </a:stretch>
        </p:blipFill>
        <p:spPr/>
      </p:pic>
      <p:pic>
        <p:nvPicPr>
          <p:cNvPr id="10" name="Zástupný symbol pro obrázek 9"/>
          <p:cNvPicPr>
            <a:picLocks noGrp="1" noChangeAspect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4" r="9514"/>
          <a:stretch>
            <a:fillRect/>
          </a:stretch>
        </p:blipFill>
        <p:spPr>
          <a:xfrm>
            <a:off x="7343537" y="2269331"/>
            <a:ext cx="2441448" cy="2286000"/>
          </a:xfrm>
        </p:spPr>
      </p:pic>
      <p:pic>
        <p:nvPicPr>
          <p:cNvPr id="11" name="Zástupný symbol pro obrázek 10"/>
          <p:cNvPicPr>
            <a:picLocks noGrp="1" noChangeAspect="1"/>
          </p:cNvPicPr>
          <p:nvPr>
            <p:ph type="pic" sz="quarter" idx="19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5" r="14645"/>
          <a:stretch>
            <a:fillRect/>
          </a:stretch>
        </p:blipFill>
        <p:spPr>
          <a:xfrm>
            <a:off x="2440845" y="2274887"/>
            <a:ext cx="2457292" cy="2286000"/>
          </a:xfrm>
        </p:spPr>
      </p:pic>
      <p:sp>
        <p:nvSpPr>
          <p:cNvPr id="39" name="Rectangle 32"/>
          <p:cNvSpPr/>
          <p:nvPr/>
        </p:nvSpPr>
        <p:spPr>
          <a:xfrm>
            <a:off x="2441449" y="-11114"/>
            <a:ext cx="2484687" cy="22860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317">
              <a:defRPr/>
            </a:pPr>
            <a:endParaRPr lang="en-US" sz="2400"/>
          </a:p>
        </p:txBody>
      </p:sp>
      <p:pic>
        <p:nvPicPr>
          <p:cNvPr id="10259" name="Picture 19" descr="fta_e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012" y="6133107"/>
            <a:ext cx="1930400" cy="45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0" name="Obdélník 8"/>
          <p:cNvSpPr>
            <a:spLocks noChangeArrowheads="1"/>
          </p:cNvSpPr>
          <p:nvPr/>
        </p:nvSpPr>
        <p:spPr bwMode="auto">
          <a:xfrm>
            <a:off x="1417399" y="5298430"/>
            <a:ext cx="11852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/>
          <a:p>
            <a:r>
              <a:rPr lang="cs-CZ" sz="2400" b="1" cap="all" dirty="0"/>
              <a:t>ÚVOD DO MEZINÁRODNÍ MIGRACE</a:t>
            </a:r>
            <a:r>
              <a:rPr lang="en-US" sz="2400" b="1" cap="all" dirty="0"/>
              <a:t> - evidence </a:t>
            </a:r>
            <a:r>
              <a:rPr lang="cs-CZ" sz="2400" b="1" cap="all" dirty="0"/>
              <a:t>Z moldavské republiky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8500852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823A2705-1CCB-4628-A6C9-42E0F4BC408B}"/>
              </a:ext>
            </a:extLst>
          </p:cNvPr>
          <p:cNvGrpSpPr>
            <a:grpSpLocks/>
          </p:cNvGrpSpPr>
          <p:nvPr/>
        </p:nvGrpSpPr>
        <p:grpSpPr bwMode="auto">
          <a:xfrm>
            <a:off x="6443318" y="17222"/>
            <a:ext cx="5748682" cy="6840778"/>
            <a:chOff x="8310592" y="3919548"/>
            <a:chExt cx="2186585" cy="2160000"/>
          </a:xfrm>
          <a:solidFill>
            <a:schemeClr val="tx1">
              <a:lumMod val="10000"/>
              <a:lumOff val="90000"/>
            </a:schemeClr>
          </a:solidFill>
        </p:grpSpPr>
        <p:sp>
          <p:nvSpPr>
            <p:cNvPr id="8" name="Rectangle 29">
              <a:extLst>
                <a:ext uri="{FF2B5EF4-FFF2-40B4-BE49-F238E27FC236}">
                  <a16:creationId xmlns:a16="http://schemas.microsoft.com/office/drawing/2014/main" id="{2A1B9C16-5C6C-4E59-844A-5C06AA6DC1AC}"/>
                </a:ext>
              </a:extLst>
            </p:cNvPr>
            <p:cNvSpPr/>
            <p:nvPr/>
          </p:nvSpPr>
          <p:spPr>
            <a:xfrm>
              <a:off x="8310592" y="3919548"/>
              <a:ext cx="2186585" cy="21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17">
                <a:defRPr/>
              </a:pPr>
              <a:endParaRPr lang="id-ID" sz="2000"/>
            </a:p>
          </p:txBody>
        </p:sp>
        <p:sp>
          <p:nvSpPr>
            <p:cNvPr id="9" name="Text Placeholder 32">
              <a:extLst>
                <a:ext uri="{FF2B5EF4-FFF2-40B4-BE49-F238E27FC236}">
                  <a16:creationId xmlns:a16="http://schemas.microsoft.com/office/drawing/2014/main" id="{F86CD70D-788F-4D52-B0D3-ABAF021C045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604070" y="4174865"/>
              <a:ext cx="1637923" cy="170199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685783">
                <a:lnSpc>
                  <a:spcPct val="150000"/>
                </a:lnSpc>
                <a:spcBef>
                  <a:spcPts val="751"/>
                </a:spcBef>
                <a:defRPr/>
              </a:pPr>
              <a:endParaRPr lang="en-US" sz="2000" dirty="0">
                <a:solidFill>
                  <a:schemeClr val="bg1"/>
                </a:solidFill>
                <a:latin typeface="Lato Light"/>
              </a:endParaRPr>
            </a:p>
          </p:txBody>
        </p:sp>
      </p:grpSp>
      <p:sp>
        <p:nvSpPr>
          <p:cNvPr id="5" name="Zástupný symbol pro text 1">
            <a:extLst>
              <a:ext uri="{FF2B5EF4-FFF2-40B4-BE49-F238E27FC236}">
                <a16:creationId xmlns:a16="http://schemas.microsoft.com/office/drawing/2014/main" id="{684AF510-BA00-4370-A027-2C424397E9A9}"/>
              </a:ext>
            </a:extLst>
          </p:cNvPr>
          <p:cNvSpPr txBox="1">
            <a:spLocks/>
          </p:cNvSpPr>
          <p:nvPr/>
        </p:nvSpPr>
        <p:spPr>
          <a:xfrm>
            <a:off x="1269998" y="248942"/>
            <a:ext cx="9078334" cy="439240"/>
          </a:xfrm>
          <a:prstGeom prst="rect">
            <a:avLst/>
          </a:prstGeom>
        </p:spPr>
        <p:txBody>
          <a:bodyPr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>
                <a:solidFill>
                  <a:schemeClr val="tx1"/>
                </a:solidFill>
              </a:rPr>
              <a:t>Vybrané problémy v Moldavské republice – ztráta 25 miliard</a:t>
            </a:r>
            <a:endParaRPr lang="cs-CZ" sz="2667" b="1" dirty="0">
              <a:solidFill>
                <a:schemeClr val="tx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4C8471F-D77D-46BD-9CD4-402978A02C2D}"/>
              </a:ext>
            </a:extLst>
          </p:cNvPr>
          <p:cNvSpPr txBox="1"/>
          <p:nvPr/>
        </p:nvSpPr>
        <p:spPr>
          <a:xfrm>
            <a:off x="624585" y="1595966"/>
            <a:ext cx="524943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Zmizení 25 miliard korun z centrální banky v roce 2015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Tři finanční ústavy,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Banca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Economii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Banca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Sociala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Unibank, poskytly půjčky v celkové výši jedné miliardy dolarů.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Příjemce půjček se nepodařilo zjistit</a:t>
            </a:r>
            <a:endParaRPr lang="cs-CZ" sz="2400" dirty="0"/>
          </a:p>
        </p:txBody>
      </p:sp>
      <p:pic>
        <p:nvPicPr>
          <p:cNvPr id="11" name="Picture 2" descr="Moldova's leu turns 25 - Emerging Europe">
            <a:extLst>
              <a:ext uri="{FF2B5EF4-FFF2-40B4-BE49-F238E27FC236}">
                <a16:creationId xmlns:a16="http://schemas.microsoft.com/office/drawing/2014/main" id="{BB823B16-A1C3-4524-A88A-CAEA72D30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762" y="1855081"/>
            <a:ext cx="4856471" cy="271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497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823A2705-1CCB-4628-A6C9-42E0F4BC408B}"/>
              </a:ext>
            </a:extLst>
          </p:cNvPr>
          <p:cNvGrpSpPr>
            <a:grpSpLocks/>
          </p:cNvGrpSpPr>
          <p:nvPr/>
        </p:nvGrpSpPr>
        <p:grpSpPr bwMode="auto">
          <a:xfrm>
            <a:off x="478172" y="341345"/>
            <a:ext cx="11299971" cy="6318073"/>
            <a:chOff x="8310592" y="3919548"/>
            <a:chExt cx="2186585" cy="2160000"/>
          </a:xfrm>
          <a:solidFill>
            <a:schemeClr val="tx1">
              <a:lumMod val="10000"/>
              <a:lumOff val="90000"/>
            </a:schemeClr>
          </a:solidFill>
        </p:grpSpPr>
        <p:sp>
          <p:nvSpPr>
            <p:cNvPr id="8" name="Rectangle 29">
              <a:extLst>
                <a:ext uri="{FF2B5EF4-FFF2-40B4-BE49-F238E27FC236}">
                  <a16:creationId xmlns:a16="http://schemas.microsoft.com/office/drawing/2014/main" id="{2A1B9C16-5C6C-4E59-844A-5C06AA6DC1AC}"/>
                </a:ext>
              </a:extLst>
            </p:cNvPr>
            <p:cNvSpPr/>
            <p:nvPr/>
          </p:nvSpPr>
          <p:spPr>
            <a:xfrm>
              <a:off x="8310592" y="3919548"/>
              <a:ext cx="2186585" cy="21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17">
                <a:defRPr/>
              </a:pPr>
              <a:endParaRPr lang="id-ID" sz="2000"/>
            </a:p>
          </p:txBody>
        </p:sp>
        <p:sp>
          <p:nvSpPr>
            <p:cNvPr id="9" name="Text Placeholder 32">
              <a:extLst>
                <a:ext uri="{FF2B5EF4-FFF2-40B4-BE49-F238E27FC236}">
                  <a16:creationId xmlns:a16="http://schemas.microsoft.com/office/drawing/2014/main" id="{F86CD70D-788F-4D52-B0D3-ABAF021C045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604070" y="4174865"/>
              <a:ext cx="1637923" cy="170199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685783">
                <a:lnSpc>
                  <a:spcPct val="150000"/>
                </a:lnSpc>
                <a:spcBef>
                  <a:spcPts val="751"/>
                </a:spcBef>
                <a:defRPr/>
              </a:pPr>
              <a:endParaRPr lang="en-US" sz="2000" dirty="0">
                <a:solidFill>
                  <a:schemeClr val="bg1"/>
                </a:solidFill>
                <a:latin typeface="Lato Light"/>
              </a:endParaRPr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17A082FF-BE66-4ECD-8EE8-5FDBC6830D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70" t="50000" r="31124" b="17798"/>
          <a:stretch/>
        </p:blipFill>
        <p:spPr>
          <a:xfrm>
            <a:off x="1032157" y="880239"/>
            <a:ext cx="10127685" cy="5331793"/>
          </a:xfrm>
          <a:prstGeom prst="rect">
            <a:avLst/>
          </a:prstGeom>
        </p:spPr>
      </p:pic>
      <p:sp>
        <p:nvSpPr>
          <p:cNvPr id="5" name="Zástupný symbol pro text 1">
            <a:extLst>
              <a:ext uri="{FF2B5EF4-FFF2-40B4-BE49-F238E27FC236}">
                <a16:creationId xmlns:a16="http://schemas.microsoft.com/office/drawing/2014/main" id="{684AF510-BA00-4370-A027-2C424397E9A9}"/>
              </a:ext>
            </a:extLst>
          </p:cNvPr>
          <p:cNvSpPr txBox="1">
            <a:spLocks/>
          </p:cNvSpPr>
          <p:nvPr/>
        </p:nvSpPr>
        <p:spPr>
          <a:xfrm>
            <a:off x="2710370" y="341345"/>
            <a:ext cx="6383296" cy="304623"/>
          </a:xfrm>
          <a:prstGeom prst="rect">
            <a:avLst/>
          </a:prstGeom>
        </p:spPr>
        <p:txBody>
          <a:bodyPr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>
                <a:solidFill>
                  <a:schemeClr val="tx1"/>
                </a:solidFill>
              </a:rPr>
              <a:t>Vybrané problémy v Moldavské republice</a:t>
            </a:r>
            <a:endParaRPr lang="cs-CZ" sz="2667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381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2E59BDD-4249-4019-87AD-844410E57449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8543635" cy="6858000"/>
            <a:chOff x="8310592" y="3919548"/>
            <a:chExt cx="2186585" cy="2160000"/>
          </a:xfrm>
          <a:solidFill>
            <a:schemeClr val="tx1">
              <a:lumMod val="10000"/>
              <a:lumOff val="90000"/>
            </a:schemeClr>
          </a:solidFill>
        </p:grpSpPr>
        <p:sp>
          <p:nvSpPr>
            <p:cNvPr id="11" name="Rectangle 29">
              <a:extLst>
                <a:ext uri="{FF2B5EF4-FFF2-40B4-BE49-F238E27FC236}">
                  <a16:creationId xmlns:a16="http://schemas.microsoft.com/office/drawing/2014/main" id="{EBF0EA6A-58DA-43B8-9965-648AAD474522}"/>
                </a:ext>
              </a:extLst>
            </p:cNvPr>
            <p:cNvSpPr/>
            <p:nvPr/>
          </p:nvSpPr>
          <p:spPr>
            <a:xfrm>
              <a:off x="8310592" y="3919548"/>
              <a:ext cx="2186585" cy="21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17">
                <a:defRPr/>
              </a:pPr>
              <a:endParaRPr lang="id-ID" sz="2000"/>
            </a:p>
          </p:txBody>
        </p:sp>
        <p:sp>
          <p:nvSpPr>
            <p:cNvPr id="12" name="Text Placeholder 32">
              <a:extLst>
                <a:ext uri="{FF2B5EF4-FFF2-40B4-BE49-F238E27FC236}">
                  <a16:creationId xmlns:a16="http://schemas.microsoft.com/office/drawing/2014/main" id="{BA68116C-095B-4A01-8EB7-D7F0C508095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604070" y="4174865"/>
              <a:ext cx="1637923" cy="170199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685783">
                <a:lnSpc>
                  <a:spcPct val="150000"/>
                </a:lnSpc>
                <a:spcBef>
                  <a:spcPts val="751"/>
                </a:spcBef>
                <a:defRPr/>
              </a:pPr>
              <a:endParaRPr lang="en-US" sz="2000" dirty="0">
                <a:solidFill>
                  <a:schemeClr val="bg1"/>
                </a:solidFill>
                <a:latin typeface="Lato Light"/>
              </a:endParaRPr>
            </a:p>
          </p:txBody>
        </p:sp>
      </p:grp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659A52D-92CD-4C05-B4E3-BCA54A6FBA11}"/>
              </a:ext>
            </a:extLst>
          </p:cNvPr>
          <p:cNvSpPr txBox="1"/>
          <p:nvPr/>
        </p:nvSpPr>
        <p:spPr>
          <a:xfrm>
            <a:off x="497286" y="1253928"/>
            <a:ext cx="742007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b="0" i="0" dirty="0">
                <a:solidFill>
                  <a:srgbClr val="000000"/>
                </a:solidFill>
                <a:effectLst/>
                <a:latin typeface="PT Sans" panose="020B0503020203020204" pitchFamily="34" charset="-18"/>
              </a:rPr>
              <a:t>Prozápadní politička 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PT Sans" panose="020B0503020203020204" pitchFamily="34" charset="-18"/>
              </a:rPr>
              <a:t>Sandu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PT Sans" panose="020B0503020203020204" pitchFamily="34" charset="-18"/>
              </a:rPr>
              <a:t> se stala prezidentkou jedné z nejchudších zemí Evropy v roce 2020, když ve volbách porazila dosavadní hlavu státu, proruského Igora Dodona.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s-CZ" sz="2400" dirty="0">
              <a:solidFill>
                <a:srgbClr val="000000"/>
              </a:solidFill>
              <a:latin typeface="PT Sans" panose="020B0503020203020204" pitchFamily="34" charset="-18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b="0" i="0" dirty="0">
                <a:solidFill>
                  <a:srgbClr val="000000"/>
                </a:solidFill>
                <a:effectLst/>
                <a:latin typeface="PT Sans" panose="020B0503020203020204" pitchFamily="34" charset="-18"/>
              </a:rPr>
              <a:t>V reakci na ruskou invazi na Ukrajinu podala 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PT Sans" panose="020B0503020203020204" pitchFamily="34" charset="-18"/>
              </a:rPr>
              <a:t>Sandu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PT Sans" panose="020B0503020203020204" pitchFamily="34" charset="-18"/>
              </a:rPr>
              <a:t> před dvěma týdny žádost o vstup do Evropské unie.</a:t>
            </a:r>
            <a:endParaRPr lang="cs-CZ" sz="2400" b="0" i="0" dirty="0">
              <a:solidFill>
                <a:srgbClr val="000000"/>
              </a:solidFill>
              <a:effectLst/>
              <a:latin typeface="PT Sans" panose="020B0604020202020204" pitchFamily="34" charset="-18"/>
            </a:endParaRPr>
          </a:p>
        </p:txBody>
      </p:sp>
      <p:pic>
        <p:nvPicPr>
          <p:cNvPr id="9218" name="Picture 2" descr="Maia Sandu (@sandumaiamd) / Twitter">
            <a:extLst>
              <a:ext uri="{FF2B5EF4-FFF2-40B4-BE49-F238E27FC236}">
                <a16:creationId xmlns:a16="http://schemas.microsoft.com/office/drawing/2014/main" id="{9BD1BEE4-A8C4-4F39-8548-8D25EBFE7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156" y="1253928"/>
            <a:ext cx="3120953" cy="312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83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9">
            <a:extLst>
              <a:ext uri="{FF2B5EF4-FFF2-40B4-BE49-F238E27FC236}">
                <a16:creationId xmlns:a16="http://schemas.microsoft.com/office/drawing/2014/main" id="{33FDAC64-B47B-4F43-9A4A-1A4E3EEADB82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4371277" cy="6858000"/>
            <a:chOff x="8310592" y="3919548"/>
            <a:chExt cx="2186585" cy="2160000"/>
          </a:xfrm>
          <a:solidFill>
            <a:schemeClr val="tx1">
              <a:lumMod val="10000"/>
              <a:lumOff val="90000"/>
            </a:schemeClr>
          </a:solidFill>
        </p:grpSpPr>
        <p:sp>
          <p:nvSpPr>
            <p:cNvPr id="9" name="Rectangle 29">
              <a:extLst>
                <a:ext uri="{FF2B5EF4-FFF2-40B4-BE49-F238E27FC236}">
                  <a16:creationId xmlns:a16="http://schemas.microsoft.com/office/drawing/2014/main" id="{AEF86102-CD51-4EB7-944E-C2AEF8A4B73C}"/>
                </a:ext>
              </a:extLst>
            </p:cNvPr>
            <p:cNvSpPr/>
            <p:nvPr/>
          </p:nvSpPr>
          <p:spPr>
            <a:xfrm>
              <a:off x="8310592" y="3919548"/>
              <a:ext cx="2186585" cy="21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17">
                <a:defRPr/>
              </a:pPr>
              <a:endParaRPr lang="id-ID" sz="2000"/>
            </a:p>
          </p:txBody>
        </p:sp>
        <p:sp>
          <p:nvSpPr>
            <p:cNvPr id="10" name="Text Placeholder 32">
              <a:extLst>
                <a:ext uri="{FF2B5EF4-FFF2-40B4-BE49-F238E27FC236}">
                  <a16:creationId xmlns:a16="http://schemas.microsoft.com/office/drawing/2014/main" id="{A76E3D93-4DE6-412A-9EF5-58DBDFCFEEB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604070" y="4174865"/>
              <a:ext cx="1637923" cy="170199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685783">
                <a:lnSpc>
                  <a:spcPct val="150000"/>
                </a:lnSpc>
                <a:spcBef>
                  <a:spcPts val="751"/>
                </a:spcBef>
                <a:defRPr/>
              </a:pPr>
              <a:endParaRPr lang="en-US" sz="2000" dirty="0">
                <a:solidFill>
                  <a:schemeClr val="bg1"/>
                </a:solidFill>
                <a:latin typeface="Lato Light"/>
              </a:endParaRPr>
            </a:p>
          </p:txBody>
        </p:sp>
      </p:grpSp>
      <p:pic>
        <p:nvPicPr>
          <p:cNvPr id="7170" name="Picture 2" descr="Související obrázek">
            <a:extLst>
              <a:ext uri="{FF2B5EF4-FFF2-40B4-BE49-F238E27FC236}">
                <a16:creationId xmlns:a16="http://schemas.microsoft.com/office/drawing/2014/main" id="{3F24AEC6-0CF9-4756-8898-5BDC20297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748" y="3665999"/>
            <a:ext cx="2431299" cy="117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3929DD3D-50C2-4D4F-B3B1-4535422B8D5B}"/>
              </a:ext>
            </a:extLst>
          </p:cNvPr>
          <p:cNvSpPr/>
          <p:nvPr/>
        </p:nvSpPr>
        <p:spPr>
          <a:xfrm>
            <a:off x="4465740" y="1704939"/>
            <a:ext cx="782566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Moldavsko patří mezi </a:t>
            </a:r>
            <a:r>
              <a:rPr lang="cs-CZ" sz="2400" b="1" dirty="0"/>
              <a:t>prioritní země české Zahraniční rozvojové spolupráce</a:t>
            </a:r>
            <a:r>
              <a:rPr lang="cs-CZ" sz="2400" dirty="0"/>
              <a:t> (ZRS). </a:t>
            </a:r>
          </a:p>
          <a:p>
            <a:endParaRPr lang="cs-CZ" sz="2400" dirty="0"/>
          </a:p>
          <a:p>
            <a:r>
              <a:rPr lang="cs-CZ" sz="2400" dirty="0"/>
              <a:t>Země byla zařazena mezi prioritní země s programem spolupráce usnesením vlády od roku 2004.</a:t>
            </a:r>
          </a:p>
          <a:p>
            <a:endParaRPr lang="cs-CZ" sz="2400" dirty="0"/>
          </a:p>
          <a:p>
            <a:r>
              <a:rPr lang="cs-CZ" sz="2400" dirty="0"/>
              <a:t>Rozvojové projekty v sektorech zemědělství, zdraví, vody a sanity, rozvoje kapacit místních samospráv, podpory zaměstnanosti, podpory mládeže, ale také občanské společnosti.</a:t>
            </a:r>
          </a:p>
          <a:p>
            <a:endParaRPr lang="cs-CZ" sz="2400" dirty="0"/>
          </a:p>
        </p:txBody>
      </p:sp>
      <p:pic>
        <p:nvPicPr>
          <p:cNvPr id="6" name="Obrázek 5" descr="Obsah obrázku exteriér, země, obloha, strom&#10;&#10;Popis byl vytvořen automaticky">
            <a:extLst>
              <a:ext uri="{FF2B5EF4-FFF2-40B4-BE49-F238E27FC236}">
                <a16:creationId xmlns:a16="http://schemas.microsoft.com/office/drawing/2014/main" id="{5F5E6072-7CD2-43F0-8727-34BB6C1B67B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57" y="1570814"/>
            <a:ext cx="2763683" cy="1837510"/>
          </a:xfrm>
          <a:prstGeom prst="rect">
            <a:avLst/>
          </a:prstGeom>
        </p:spPr>
      </p:pic>
      <p:sp>
        <p:nvSpPr>
          <p:cNvPr id="7" name="Zástupný symbol pro text 1">
            <a:extLst>
              <a:ext uri="{FF2B5EF4-FFF2-40B4-BE49-F238E27FC236}">
                <a16:creationId xmlns:a16="http://schemas.microsoft.com/office/drawing/2014/main" id="{151F3CBD-BC9E-4937-BDB7-C06AEBE97534}"/>
              </a:ext>
            </a:extLst>
          </p:cNvPr>
          <p:cNvSpPr txBox="1">
            <a:spLocks/>
          </p:cNvSpPr>
          <p:nvPr/>
        </p:nvSpPr>
        <p:spPr>
          <a:xfrm>
            <a:off x="4994959" y="598378"/>
            <a:ext cx="10905239" cy="3046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0" spc="151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>
                <a:solidFill>
                  <a:schemeClr val="tx1"/>
                </a:solidFill>
                <a:latin typeface="Gill Sans MT" panose="020B0502020104020203" pitchFamily="34" charset="-18"/>
              </a:rPr>
              <a:t>ROZVOJOVÁ SPOLUPRÁCE	</a:t>
            </a:r>
          </a:p>
        </p:txBody>
      </p:sp>
    </p:spTree>
    <p:extLst>
      <p:ext uri="{BB962C8B-B14F-4D97-AF65-F5344CB8AC3E}">
        <p14:creationId xmlns:p14="http://schemas.microsoft.com/office/powerpoint/2010/main" val="3085079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>
            <a:extLst>
              <a:ext uri="{FF2B5EF4-FFF2-40B4-BE49-F238E27FC236}">
                <a16:creationId xmlns:a16="http://schemas.microsoft.com/office/drawing/2014/main" id="{B744822A-4B2A-4B90-BC5A-5E04B299675A}"/>
              </a:ext>
            </a:extLst>
          </p:cNvPr>
          <p:cNvSpPr/>
          <p:nvPr/>
        </p:nvSpPr>
        <p:spPr bwMode="auto">
          <a:xfrm>
            <a:off x="0" y="0"/>
            <a:ext cx="4371277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17">
              <a:defRPr/>
            </a:pPr>
            <a:endParaRPr lang="id-ID" sz="2000"/>
          </a:p>
        </p:txBody>
      </p:sp>
      <p:pic>
        <p:nvPicPr>
          <p:cNvPr id="4" name="Zástupný symbol obrázku 3" descr="Obsah obrázku exteriér, strom, obloha, tráva&#10;&#10;Popis byl vytvořen automaticky">
            <a:extLst>
              <a:ext uri="{FF2B5EF4-FFF2-40B4-BE49-F238E27FC236}">
                <a16:creationId xmlns:a16="http://schemas.microsoft.com/office/drawing/2014/main" id="{9CEB09DD-A319-49AF-9908-A968E1182A83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2" r="-1" b="3952"/>
          <a:stretch/>
        </p:blipFill>
        <p:spPr>
          <a:xfrm>
            <a:off x="448381" y="1681310"/>
            <a:ext cx="3189268" cy="2202869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9DC37BBE-BAC2-4138-8A77-C2DFDEBE7F92}"/>
              </a:ext>
            </a:extLst>
          </p:cNvPr>
          <p:cNvSpPr/>
          <p:nvPr/>
        </p:nvSpPr>
        <p:spPr>
          <a:xfrm>
            <a:off x="4585991" y="1460738"/>
            <a:ext cx="760600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V sektorech zásobování vodou a sanitace a obecné ochrany životního prostředí probíhá spolupráce v podobě projektů zaměřených na obnovu systémů nakládání s odpadními vodami a odstranění dlouhodobých ekologických zátěží. </a:t>
            </a:r>
          </a:p>
          <a:p>
            <a:endParaRPr lang="cs-CZ" sz="2400" dirty="0"/>
          </a:p>
          <a:p>
            <a:r>
              <a:rPr lang="cs-CZ" sz="2400" dirty="0"/>
              <a:t>Zemědělské projekty v Moldavsku jsou zaměřeny na podporu konkurenceschopnosti a efektivity malých a středních podnikatelů a rozvoj ekologického zemědělství a rozvoj podnikatelských dovedností malých a středních zemědělců zvýšením transferu znalostí pomocí televizních pořadů.</a:t>
            </a:r>
          </a:p>
        </p:txBody>
      </p:sp>
      <p:pic>
        <p:nvPicPr>
          <p:cNvPr id="8" name="Picture 2" descr="Související obrázek">
            <a:extLst>
              <a:ext uri="{FF2B5EF4-FFF2-40B4-BE49-F238E27FC236}">
                <a16:creationId xmlns:a16="http://schemas.microsoft.com/office/drawing/2014/main" id="{8FFEC682-F339-4338-9EE2-4D10627D8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063" y="4186767"/>
            <a:ext cx="2431299" cy="117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text 1">
            <a:extLst>
              <a:ext uri="{FF2B5EF4-FFF2-40B4-BE49-F238E27FC236}">
                <a16:creationId xmlns:a16="http://schemas.microsoft.com/office/drawing/2014/main" id="{32DDB36E-BBDD-499F-9862-C877728D669E}"/>
              </a:ext>
            </a:extLst>
          </p:cNvPr>
          <p:cNvSpPr txBox="1">
            <a:spLocks/>
          </p:cNvSpPr>
          <p:nvPr/>
        </p:nvSpPr>
        <p:spPr>
          <a:xfrm>
            <a:off x="5284890" y="665285"/>
            <a:ext cx="10905239" cy="3046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0" spc="151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>
                <a:solidFill>
                  <a:schemeClr val="tx1"/>
                </a:solidFill>
                <a:latin typeface="Gill Sans MT" panose="020B0502020104020203" pitchFamily="34" charset="-18"/>
              </a:rPr>
              <a:t>ROZVOJOVÁ SPOLUPRÁCE	</a:t>
            </a:r>
          </a:p>
        </p:txBody>
      </p:sp>
    </p:spTree>
    <p:extLst>
      <p:ext uri="{BB962C8B-B14F-4D97-AF65-F5344CB8AC3E}">
        <p14:creationId xmlns:p14="http://schemas.microsoft.com/office/powerpoint/2010/main" val="49286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12">
            <a:extLst>
              <a:ext uri="{FF2B5EF4-FFF2-40B4-BE49-F238E27FC236}">
                <a16:creationId xmlns:a16="http://schemas.microsoft.com/office/drawing/2014/main" id="{0B8355EF-E6DD-4ACC-94BA-231F018E2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83" y="2210856"/>
            <a:ext cx="3226882" cy="243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2513FF55-086B-427B-9D25-7AA29991E5DA}"/>
              </a:ext>
            </a:extLst>
          </p:cNvPr>
          <p:cNvSpPr/>
          <p:nvPr/>
        </p:nvSpPr>
        <p:spPr>
          <a:xfrm>
            <a:off x="4110613" y="1630505"/>
            <a:ext cx="74774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První masová migrace byla motivována ekonomicky a má obchodní charakter (nákup zboží na zahraničním trhu a prodej na trhu moldavském). </a:t>
            </a:r>
          </a:p>
          <a:p>
            <a:endParaRPr lang="cs-CZ" sz="2400" dirty="0"/>
          </a:p>
          <a:p>
            <a:r>
              <a:rPr lang="cs-CZ" sz="2400" dirty="0"/>
              <a:t>Finanční a hospodářská krize Ruské federace v roce 1998 spustila druhou masovou vlnu migrace z Moldavska. Tato vlna migrace byla reakcí na akutní chudobu. </a:t>
            </a:r>
          </a:p>
          <a:p>
            <a:endParaRPr lang="cs-CZ" sz="2400" dirty="0"/>
          </a:p>
          <a:p>
            <a:r>
              <a:rPr lang="cs-CZ" sz="2400" dirty="0"/>
              <a:t>Dnes je migrace Moldavských obyvatel spíše reakcí na příležitosti na zahraničním pracovním trhu</a:t>
            </a:r>
          </a:p>
        </p:txBody>
      </p:sp>
      <p:sp>
        <p:nvSpPr>
          <p:cNvPr id="10" name="Zástupný text 1">
            <a:extLst>
              <a:ext uri="{FF2B5EF4-FFF2-40B4-BE49-F238E27FC236}">
                <a16:creationId xmlns:a16="http://schemas.microsoft.com/office/drawing/2014/main" id="{85839498-61E6-4724-9AC6-CC17BD1B1F80}"/>
              </a:ext>
            </a:extLst>
          </p:cNvPr>
          <p:cNvSpPr txBox="1">
            <a:spLocks/>
          </p:cNvSpPr>
          <p:nvPr/>
        </p:nvSpPr>
        <p:spPr>
          <a:xfrm>
            <a:off x="6402725" y="498923"/>
            <a:ext cx="10905239" cy="3046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200" b="1" dirty="0"/>
              <a:t>MIGRACE</a:t>
            </a:r>
          </a:p>
        </p:txBody>
      </p:sp>
    </p:spTree>
    <p:extLst>
      <p:ext uri="{BB962C8B-B14F-4D97-AF65-F5344CB8AC3E}">
        <p14:creationId xmlns:p14="http://schemas.microsoft.com/office/powerpoint/2010/main" val="3935418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37">
            <a:extLst>
              <a:ext uri="{FF2B5EF4-FFF2-40B4-BE49-F238E27FC236}">
                <a16:creationId xmlns:a16="http://schemas.microsoft.com/office/drawing/2014/main" id="{93D03219-3976-4E8A-8A59-07BB8A4E4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150" y="1266716"/>
            <a:ext cx="3174513" cy="477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CA53D9F9-575A-4830-84DC-CF688B25B715}"/>
              </a:ext>
            </a:extLst>
          </p:cNvPr>
          <p:cNvSpPr/>
          <p:nvPr/>
        </p:nvSpPr>
        <p:spPr>
          <a:xfrm>
            <a:off x="4093124" y="2324013"/>
            <a:ext cx="7595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Odhaduje se, že v současnosti pracuje v zahraničí 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770,000 </a:t>
            </a: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emigrantů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což reprezentuje cca 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21.5</a:t>
            </a:r>
            <a:r>
              <a:rPr lang="cs-CZ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moldavské populace</a:t>
            </a:r>
            <a:endParaRPr lang="cs-CZ" sz="1600" dirty="0"/>
          </a:p>
        </p:txBody>
      </p:sp>
      <p:sp>
        <p:nvSpPr>
          <p:cNvPr id="11" name="Zástupný symbol pro text 1">
            <a:extLst>
              <a:ext uri="{FF2B5EF4-FFF2-40B4-BE49-F238E27FC236}">
                <a16:creationId xmlns:a16="http://schemas.microsoft.com/office/drawing/2014/main" id="{E9AC98C0-EFA4-4257-A151-B16CD83E3A9D}"/>
              </a:ext>
            </a:extLst>
          </p:cNvPr>
          <p:cNvSpPr txBox="1">
            <a:spLocks/>
          </p:cNvSpPr>
          <p:nvPr/>
        </p:nvSpPr>
        <p:spPr>
          <a:xfrm>
            <a:off x="1208400" y="607193"/>
            <a:ext cx="10905239" cy="3046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3200" b="1" dirty="0"/>
              <a:t>MEZINÁRODNÍ MIGRACE</a:t>
            </a:r>
          </a:p>
        </p:txBody>
      </p:sp>
    </p:spTree>
    <p:extLst>
      <p:ext uri="{BB962C8B-B14F-4D97-AF65-F5344CB8AC3E}">
        <p14:creationId xmlns:p14="http://schemas.microsoft.com/office/powerpoint/2010/main" val="997874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obrázku 8" descr="Obsah obrázku strom, tráva, exteriér, obloha&#10;&#10;Popis byl vytvořen automaticky">
            <a:extLst>
              <a:ext uri="{FF2B5EF4-FFF2-40B4-BE49-F238E27FC236}">
                <a16:creationId xmlns:a16="http://schemas.microsoft.com/office/drawing/2014/main" id="{9222BA33-E1EF-4BC9-90E4-4FAC466E21FF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8" r="15608"/>
          <a:stretch/>
        </p:blipFill>
        <p:spPr>
          <a:xfrm>
            <a:off x="6116128" y="0"/>
            <a:ext cx="6102657" cy="6653491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18AAC4DE-8D7B-4E3D-BCFE-EA1F88E8CF3C}"/>
              </a:ext>
            </a:extLst>
          </p:cNvPr>
          <p:cNvSpPr/>
          <p:nvPr/>
        </p:nvSpPr>
        <p:spPr>
          <a:xfrm>
            <a:off x="455803" y="2187126"/>
            <a:ext cx="4718363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Nejčastěji emigrují za prací obyvatelé zemědělských oblastí, které jsou nejvíce postiženy destabilizací moldavské ekonomiky </a:t>
            </a:r>
            <a:r>
              <a:rPr lang="en-GB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(Ministry of Economy, 2012).</a:t>
            </a:r>
            <a:endParaRPr lang="cs-CZ" sz="1100" dirty="0"/>
          </a:p>
        </p:txBody>
      </p:sp>
      <p:sp>
        <p:nvSpPr>
          <p:cNvPr id="20" name="Zástupný symbol pro text 1">
            <a:extLst>
              <a:ext uri="{FF2B5EF4-FFF2-40B4-BE49-F238E27FC236}">
                <a16:creationId xmlns:a16="http://schemas.microsoft.com/office/drawing/2014/main" id="{3A05DA68-95F4-4D42-B6A7-36FA187AE3ED}"/>
              </a:ext>
            </a:extLst>
          </p:cNvPr>
          <p:cNvSpPr txBox="1">
            <a:spLocks/>
          </p:cNvSpPr>
          <p:nvPr/>
        </p:nvSpPr>
        <p:spPr>
          <a:xfrm>
            <a:off x="-2900714" y="1131299"/>
            <a:ext cx="10905239" cy="3046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667" b="1" dirty="0"/>
              <a:t>CHUDOBA A MIGRACE</a:t>
            </a:r>
          </a:p>
        </p:txBody>
      </p:sp>
    </p:spTree>
    <p:extLst>
      <p:ext uri="{BB962C8B-B14F-4D97-AF65-F5344CB8AC3E}">
        <p14:creationId xmlns:p14="http://schemas.microsoft.com/office/powerpoint/2010/main" val="339036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ouvisející obrázek">
            <a:extLst>
              <a:ext uri="{FF2B5EF4-FFF2-40B4-BE49-F238E27FC236}">
                <a16:creationId xmlns:a16="http://schemas.microsoft.com/office/drawing/2014/main" id="{C91CFCF4-E4F1-4D60-9D59-8F5D501C91E3}"/>
              </a:ext>
            </a:extLst>
          </p:cNvPr>
          <p:cNvPicPr>
            <a:picLocks noGrp="1" noChangeAspect="1" noChangeArrowheads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" r="4144"/>
          <a:stretch>
            <a:fillRect/>
          </a:stretch>
        </p:blipFill>
        <p:spPr bwMode="auto">
          <a:xfrm>
            <a:off x="255671" y="1966911"/>
            <a:ext cx="3219050" cy="350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DD943412-DBD0-413A-8F6D-870D70D816BC}"/>
              </a:ext>
            </a:extLst>
          </p:cNvPr>
          <p:cNvSpPr/>
          <p:nvPr/>
        </p:nvSpPr>
        <p:spPr>
          <a:xfrm>
            <a:off x="4001684" y="1514385"/>
            <a:ext cx="78542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/>
              <a:t>Migrace je ovlivněna faktory, které migranty nutí opustit zemi původu (</a:t>
            </a:r>
            <a:r>
              <a:rPr lang="cs-CZ" sz="2200" dirty="0" err="1"/>
              <a:t>push</a:t>
            </a:r>
            <a:r>
              <a:rPr lang="cs-CZ" sz="2200" dirty="0"/>
              <a:t> faktory) a dále faktory, které je přitahují do nové země (</a:t>
            </a:r>
            <a:r>
              <a:rPr lang="cs-CZ" sz="2200" dirty="0" err="1"/>
              <a:t>pull</a:t>
            </a:r>
            <a:r>
              <a:rPr lang="cs-CZ" sz="2200" dirty="0"/>
              <a:t> faktory)</a:t>
            </a:r>
          </a:p>
          <a:p>
            <a:endParaRPr lang="cs-CZ" sz="2200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9F6CB35-B001-4926-97F6-97A19030126A}"/>
              </a:ext>
            </a:extLst>
          </p:cNvPr>
          <p:cNvSpPr/>
          <p:nvPr/>
        </p:nvSpPr>
        <p:spPr>
          <a:xfrm>
            <a:off x="4001684" y="2859281"/>
            <a:ext cx="785426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 err="1"/>
              <a:t>Push</a:t>
            </a:r>
            <a:r>
              <a:rPr lang="cs-CZ" sz="2200" b="1" dirty="0"/>
              <a:t> faktory: </a:t>
            </a:r>
            <a:r>
              <a:rPr lang="cs-CZ" sz="2200" dirty="0"/>
              <a:t>nízká úroveň životních podmínek, nedostatek ekonomických a pracovních příležitostí, znečištěné životní prostředí, politická represe, přírodní katastrofy, válečné konflikty </a:t>
            </a:r>
          </a:p>
          <a:p>
            <a:endParaRPr lang="cs-CZ" sz="2200" dirty="0"/>
          </a:p>
          <a:p>
            <a:r>
              <a:rPr lang="cs-CZ" sz="2200" b="1" dirty="0" err="1"/>
              <a:t>Pull</a:t>
            </a:r>
            <a:r>
              <a:rPr lang="cs-CZ" sz="2200" b="1" dirty="0"/>
              <a:t> faktory: </a:t>
            </a:r>
            <a:r>
              <a:rPr lang="cs-CZ" sz="2200" dirty="0"/>
              <a:t>ekonomická prosperita, lepší pracovní příležitosti, politické svobody, přítomnost příbuzných, přátel či lidí ze stejné komunity</a:t>
            </a:r>
          </a:p>
        </p:txBody>
      </p:sp>
      <p:sp>
        <p:nvSpPr>
          <p:cNvPr id="9" name="Zástupný symbol pro text 1">
            <a:extLst>
              <a:ext uri="{FF2B5EF4-FFF2-40B4-BE49-F238E27FC236}">
                <a16:creationId xmlns:a16="http://schemas.microsoft.com/office/drawing/2014/main" id="{32876717-1874-48AF-B864-02D18B8A1A3D}"/>
              </a:ext>
            </a:extLst>
          </p:cNvPr>
          <p:cNvSpPr txBox="1">
            <a:spLocks/>
          </p:cNvSpPr>
          <p:nvPr/>
        </p:nvSpPr>
        <p:spPr>
          <a:xfrm>
            <a:off x="2568811" y="593743"/>
            <a:ext cx="10905239" cy="3046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200" b="1" dirty="0"/>
              <a:t>PUSH</a:t>
            </a:r>
            <a:r>
              <a:rPr lang="cs-CZ" sz="3200" b="1" dirty="0"/>
              <a:t> A PULL</a:t>
            </a:r>
            <a:r>
              <a:rPr lang="en-GB" sz="3200" b="1" dirty="0"/>
              <a:t> </a:t>
            </a:r>
            <a:r>
              <a:rPr lang="cs-CZ" sz="3200" b="1" dirty="0"/>
              <a:t>FAKTORY</a:t>
            </a:r>
          </a:p>
        </p:txBody>
      </p:sp>
    </p:spTree>
    <p:extLst>
      <p:ext uri="{BB962C8B-B14F-4D97-AF65-F5344CB8AC3E}">
        <p14:creationId xmlns:p14="http://schemas.microsoft.com/office/powerpoint/2010/main" val="153133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>
            <a:extLst>
              <a:ext uri="{FF2B5EF4-FFF2-40B4-BE49-F238E27FC236}">
                <a16:creationId xmlns:a16="http://schemas.microsoft.com/office/drawing/2014/main" id="{0A9AFD9F-C430-46B3-96E1-C11EFB8EDDCC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2" b="7131"/>
          <a:stretch/>
        </p:blipFill>
        <p:spPr bwMode="auto">
          <a:xfrm>
            <a:off x="250974" y="2510350"/>
            <a:ext cx="3266320" cy="183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44618F46-AB3C-4211-BE8D-3C94043A9AED}"/>
              </a:ext>
            </a:extLst>
          </p:cNvPr>
          <p:cNvSpPr/>
          <p:nvPr/>
        </p:nvSpPr>
        <p:spPr>
          <a:xfrm>
            <a:off x="3959111" y="1411209"/>
            <a:ext cx="7943964" cy="2708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lnSpc>
                <a:spcPct val="120000"/>
              </a:lnSpc>
              <a:spcBef>
                <a:spcPts val="751"/>
              </a:spcBef>
              <a:buFont typeface="Wingdings" panose="05000000000000000000" pitchFamily="2" charset="2"/>
              <a:buChar char="§"/>
            </a:pPr>
            <a:r>
              <a:rPr lang="cs-CZ" sz="2200" dirty="0"/>
              <a:t>Mizerné platy místních obyvatel představují překážku, kterou musí většina obyvatel Moldavska denně překonávat. </a:t>
            </a:r>
          </a:p>
          <a:p>
            <a:pPr marL="457189" indent="-457189">
              <a:lnSpc>
                <a:spcPct val="120000"/>
              </a:lnSpc>
              <a:spcBef>
                <a:spcPts val="751"/>
              </a:spcBef>
              <a:buFont typeface="Wingdings" panose="05000000000000000000" pitchFamily="2" charset="2"/>
              <a:buChar char="§"/>
            </a:pPr>
            <a:r>
              <a:rPr lang="cs-CZ" sz="2200" dirty="0"/>
              <a:t>Vysoká hladina cen potravin a jiného zboží každodenní potřeby způsobují, že většina rodin je odkázána k životu ze dne na den.</a:t>
            </a:r>
          </a:p>
          <a:p>
            <a:pPr marL="457189" indent="-457189">
              <a:lnSpc>
                <a:spcPct val="120000"/>
              </a:lnSpc>
              <a:spcBef>
                <a:spcPts val="751"/>
              </a:spcBef>
              <a:buFont typeface="Wingdings" panose="05000000000000000000" pitchFamily="2" charset="2"/>
              <a:buChar char="§"/>
            </a:pPr>
            <a:r>
              <a:rPr lang="cs-CZ" sz="2200" dirty="0"/>
              <a:t>Lidé na venkově se živí především z toho, co vypěstují, nic jiného si mnohdy nemohou dovolit </a:t>
            </a:r>
            <a:r>
              <a:rPr lang="cs-CZ" altLang="cs-CZ" sz="1100" dirty="0"/>
              <a:t>(IOM, 2012) </a:t>
            </a:r>
            <a:endParaRPr lang="en-US" altLang="cs-CZ" sz="1100" dirty="0"/>
          </a:p>
        </p:txBody>
      </p:sp>
      <p:sp>
        <p:nvSpPr>
          <p:cNvPr id="9" name="Zástupný symbol pro text 1">
            <a:extLst>
              <a:ext uri="{FF2B5EF4-FFF2-40B4-BE49-F238E27FC236}">
                <a16:creationId xmlns:a16="http://schemas.microsoft.com/office/drawing/2014/main" id="{55AF78CF-0188-406A-9BD6-FC5F31D8E6F5}"/>
              </a:ext>
            </a:extLst>
          </p:cNvPr>
          <p:cNvSpPr txBox="1">
            <a:spLocks/>
          </p:cNvSpPr>
          <p:nvPr/>
        </p:nvSpPr>
        <p:spPr>
          <a:xfrm>
            <a:off x="2372534" y="566752"/>
            <a:ext cx="10905239" cy="3046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200" b="1" dirty="0"/>
              <a:t>PUSH </a:t>
            </a:r>
            <a:r>
              <a:rPr lang="cs-CZ" sz="3200" b="1" dirty="0"/>
              <a:t>FAKTORY</a:t>
            </a:r>
          </a:p>
        </p:txBody>
      </p:sp>
    </p:spTree>
    <p:extLst>
      <p:ext uri="{BB962C8B-B14F-4D97-AF65-F5344CB8AC3E}">
        <p14:creationId xmlns:p14="http://schemas.microsoft.com/office/powerpoint/2010/main" val="71344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4"/>
          </p:nvPr>
        </p:nvSpPr>
        <p:spPr>
          <a:xfrm>
            <a:off x="2262910" y="200492"/>
            <a:ext cx="10905239" cy="304623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chemeClr val="tx1"/>
                </a:solidFill>
                <a:latin typeface="Gill Sans MT" panose="020B0502020104020203" pitchFamily="34" charset="-18"/>
              </a:rPr>
              <a:t>EKONOMICKÁ SITUACE	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4F1204A-9FA9-4133-AB3C-0E8FAFFF89E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353579" y="897271"/>
            <a:ext cx="951723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Moldavská republika je druhým nejchudším státem v Evropě </a:t>
            </a:r>
            <a:r>
              <a:rPr lang="en-US" sz="1600" dirty="0"/>
              <a:t>(UNDP, 201</a:t>
            </a:r>
            <a:r>
              <a:rPr lang="cs-CZ" sz="1600" dirty="0"/>
              <a:t>9</a:t>
            </a:r>
            <a:r>
              <a:rPr lang="en-US" sz="1600" dirty="0"/>
              <a:t>; WB, 201</a:t>
            </a:r>
            <a:r>
              <a:rPr lang="cs-CZ" sz="1600" dirty="0"/>
              <a:t>9</a:t>
            </a:r>
            <a:r>
              <a:rPr lang="en-US" sz="1600" dirty="0"/>
              <a:t>).  </a:t>
            </a:r>
            <a:endParaRPr lang="cs-CZ" sz="1600" dirty="0"/>
          </a:p>
          <a:p>
            <a:pPr marL="457189" indent="-457189"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Moldavský hrubý domácího produktu (HDP) na hlavu činí 4 551,13 USD USD, zatímco HDP České republiky na hlavu dosahuje přibližně desetinásobku.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400" dirty="0"/>
          </a:p>
          <a:p>
            <a:endParaRPr lang="cs-CZ" sz="2400" dirty="0"/>
          </a:p>
          <a:p>
            <a:pPr marL="457189" indent="-457189"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457189" indent="-457189"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457189" indent="-457189">
              <a:buFont typeface="Wingdings" panose="05000000000000000000" pitchFamily="2" charset="2"/>
              <a:buChar char="§"/>
            </a:pPr>
            <a:endParaRPr lang="cs-CZ" sz="2400" dirty="0"/>
          </a:p>
        </p:txBody>
      </p:sp>
      <p:sp>
        <p:nvSpPr>
          <p:cNvPr id="7" name="Zástupný symbol pro číslo snímku 3"/>
          <p:cNvSpPr txBox="1">
            <a:spLocks/>
          </p:cNvSpPr>
          <p:nvPr/>
        </p:nvSpPr>
        <p:spPr>
          <a:xfrm>
            <a:off x="11471275" y="6257925"/>
            <a:ext cx="431800" cy="38893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1031626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4F1204A-9FA9-4133-AB3C-0E8FAFFF89EE}" type="slidenum">
              <a:rPr lang="en-US" sz="1067"/>
              <a:pPr>
                <a:defRPr/>
              </a:pPr>
              <a:t>2</a:t>
            </a:fld>
            <a:endParaRPr lang="en-US" sz="1067" dirty="0"/>
          </a:p>
        </p:txBody>
      </p:sp>
      <p:pic>
        <p:nvPicPr>
          <p:cNvPr id="8" name="Obráze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538" y="5321301"/>
            <a:ext cx="2049463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/>
          <p:cNvSpPr txBox="1">
            <a:spLocks/>
          </p:cNvSpPr>
          <p:nvPr/>
        </p:nvSpPr>
        <p:spPr>
          <a:xfrm>
            <a:off x="11471275" y="6257925"/>
            <a:ext cx="431800" cy="38893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031626" rtl="0" eaLnBrk="0" latinLnBrk="0" hangingPunct="0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57213" indent="-214313" algn="l" defTabSz="1031626" rtl="0" eaLnBrk="0" latinLnBrk="0" hangingPunct="0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1031626" rtl="0" eaLnBrk="0" latinLnBrk="0" hangingPunct="0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1031626" rtl="0" eaLnBrk="0" latinLnBrk="0" hangingPunct="0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1031626" rtl="0" eaLnBrk="0" latinLnBrk="0" hangingPunct="0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461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228850" indent="-171450" algn="l" defTabSz="68461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571750" indent="-171450" algn="l" defTabSz="68461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914650" indent="-171450" algn="l" defTabSz="68461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36CF3925-2707-46A5-8504-3A6EF9FC7A92}" type="slidenum">
              <a:rPr lang="en-US" altLang="cs-CZ" sz="2667" b="0">
                <a:solidFill>
                  <a:srgbClr val="7F7F7F"/>
                </a:solidFill>
                <a:latin typeface="Roboto light"/>
              </a:rPr>
              <a:pPr eaLnBrk="1" hangingPunct="1"/>
              <a:t>2</a:t>
            </a:fld>
            <a:endParaRPr lang="en-US" altLang="cs-CZ" sz="2667" b="0">
              <a:solidFill>
                <a:srgbClr val="7F7F7F"/>
              </a:solidFill>
              <a:latin typeface="Roboto light"/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 bwMode="auto">
          <a:xfrm>
            <a:off x="11471275" y="6257925"/>
            <a:ext cx="431800" cy="38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0949A47A-39E0-4E63-ACEC-CF649CC05BA8}" type="slidenum">
              <a:rPr lang="en-US" altLang="cs-CZ" sz="1000" b="0">
                <a:solidFill>
                  <a:srgbClr val="7F7F7F"/>
                </a:solidFill>
                <a:latin typeface="Roboto light"/>
                <a:ea typeface="Roboto light"/>
                <a:cs typeface="Roboto light"/>
              </a:rPr>
              <a:pPr algn="ctr" eaLnBrk="1" hangingPunct="1"/>
              <a:t>2</a:t>
            </a:fld>
            <a:endParaRPr lang="en-US" altLang="cs-CZ" sz="1000" b="0">
              <a:solidFill>
                <a:srgbClr val="7F7F7F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11" name="Rectangle 32"/>
          <p:cNvSpPr/>
          <p:nvPr/>
        </p:nvSpPr>
        <p:spPr>
          <a:xfrm>
            <a:off x="10098088" y="1"/>
            <a:ext cx="2093912" cy="280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17">
              <a:defRPr/>
            </a:pPr>
            <a:endParaRPr lang="en-US" sz="2000"/>
          </a:p>
        </p:txBody>
      </p:sp>
      <p:sp>
        <p:nvSpPr>
          <p:cNvPr id="12" name="Rectangle 32"/>
          <p:cNvSpPr/>
          <p:nvPr/>
        </p:nvSpPr>
        <p:spPr>
          <a:xfrm>
            <a:off x="10098088" y="1654175"/>
            <a:ext cx="2093912" cy="2809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17">
              <a:defRPr/>
            </a:pPr>
            <a:endParaRPr lang="en-US" sz="2000"/>
          </a:p>
        </p:txBody>
      </p:sp>
      <p:pic>
        <p:nvPicPr>
          <p:cNvPr id="13" name="Obrázek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088" y="280988"/>
            <a:ext cx="2093912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088" y="1935163"/>
            <a:ext cx="2093912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2"/>
          <p:cNvSpPr/>
          <p:nvPr/>
        </p:nvSpPr>
        <p:spPr>
          <a:xfrm>
            <a:off x="10098088" y="5038726"/>
            <a:ext cx="2093912" cy="282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17">
              <a:defRPr/>
            </a:pPr>
            <a:endParaRPr lang="en-US" sz="2000">
              <a:solidFill>
                <a:schemeClr val="accent3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F5B6C31-8C9C-4AD4-A37B-8235FBB3B6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03" t="40135" r="38257" b="15017"/>
          <a:stretch/>
        </p:blipFill>
        <p:spPr>
          <a:xfrm>
            <a:off x="1602077" y="3269673"/>
            <a:ext cx="6576291" cy="3075709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9A9287ED-EB8B-47AB-841F-0C5E1F0A16E8}"/>
              </a:ext>
            </a:extLst>
          </p:cNvPr>
          <p:cNvSpPr/>
          <p:nvPr/>
        </p:nvSpPr>
        <p:spPr>
          <a:xfrm>
            <a:off x="7159050" y="5883208"/>
            <a:ext cx="775854" cy="3747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9790433"/>
      </p:ext>
    </p:extLst>
  </p:cSld>
  <p:clrMapOvr>
    <a:masterClrMapping/>
  </p:clrMapOvr>
  <p:transition spd="slow" advTm="10000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oldova's leu turns 25 - Emerging Europe">
            <a:extLst>
              <a:ext uri="{FF2B5EF4-FFF2-40B4-BE49-F238E27FC236}">
                <a16:creationId xmlns:a16="http://schemas.microsoft.com/office/drawing/2014/main" id="{E54FECEC-4672-43CA-95B5-D747B90A9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18" y="207001"/>
            <a:ext cx="11496164" cy="643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44618F46-AB3C-4211-BE8D-3C94043A9AED}"/>
              </a:ext>
            </a:extLst>
          </p:cNvPr>
          <p:cNvSpPr/>
          <p:nvPr/>
        </p:nvSpPr>
        <p:spPr>
          <a:xfrm>
            <a:off x="658350" y="1344302"/>
            <a:ext cx="9433504" cy="2381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lnSpc>
                <a:spcPct val="120000"/>
              </a:lnSpc>
              <a:spcBef>
                <a:spcPts val="751"/>
              </a:spcBef>
              <a:buFont typeface="Wingdings" panose="05000000000000000000" pitchFamily="2" charset="2"/>
              <a:buChar char="§"/>
            </a:pPr>
            <a:r>
              <a:rPr lang="cs-CZ" sz="2400" dirty="0"/>
              <a:t>Ceny potravin a oblečení jsou srovnatelné s těmi v České republice. Průměrný plat se v přepočtu pohybuje okolo </a:t>
            </a:r>
            <a:r>
              <a:rPr lang="en-US" sz="2400" dirty="0"/>
              <a:t>6446 MDL (</a:t>
            </a:r>
            <a:r>
              <a:rPr lang="cs-CZ" sz="2400" dirty="0"/>
              <a:t>7 821,65 Kč</a:t>
            </a:r>
            <a:r>
              <a:rPr lang="en-US" sz="2400" dirty="0"/>
              <a:t>) </a:t>
            </a:r>
            <a:r>
              <a:rPr lang="cs-CZ" sz="2400" dirty="0"/>
              <a:t>v hlavním městě, situace na venkově je horší.</a:t>
            </a:r>
            <a:r>
              <a:rPr lang="en-US" sz="2400" dirty="0"/>
              <a:t> </a:t>
            </a:r>
            <a:endParaRPr lang="cs-CZ" sz="2400" dirty="0"/>
          </a:p>
          <a:p>
            <a:pPr marL="457189" indent="-457189">
              <a:lnSpc>
                <a:spcPct val="120000"/>
              </a:lnSpc>
              <a:spcBef>
                <a:spcPts val="751"/>
              </a:spcBef>
              <a:buFont typeface="Wingdings" panose="05000000000000000000" pitchFamily="2" charset="2"/>
              <a:buChar char="§"/>
            </a:pPr>
            <a:r>
              <a:rPr lang="cs-CZ" sz="2400" dirty="0"/>
              <a:t>Cena pronájmu bytu je více než 4 700 MDL, cena za běžné poplatky za vodu, elektřinu, </a:t>
            </a:r>
            <a:r>
              <a:rPr lang="cs-CZ" sz="2400" dirty="0" err="1"/>
              <a:t>vytápaění</a:t>
            </a:r>
            <a:r>
              <a:rPr lang="cs-CZ" sz="2400" dirty="0"/>
              <a:t> a odpad je cca 2200 MLD</a:t>
            </a:r>
          </a:p>
        </p:txBody>
      </p:sp>
      <p:sp>
        <p:nvSpPr>
          <p:cNvPr id="9" name="Zástupný symbol pro text 1">
            <a:extLst>
              <a:ext uri="{FF2B5EF4-FFF2-40B4-BE49-F238E27FC236}">
                <a16:creationId xmlns:a16="http://schemas.microsoft.com/office/drawing/2014/main" id="{55AF78CF-0188-406A-9BD6-FC5F31D8E6F5}"/>
              </a:ext>
            </a:extLst>
          </p:cNvPr>
          <p:cNvSpPr txBox="1">
            <a:spLocks/>
          </p:cNvSpPr>
          <p:nvPr/>
        </p:nvSpPr>
        <p:spPr>
          <a:xfrm>
            <a:off x="643380" y="623340"/>
            <a:ext cx="10905239" cy="3046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200" b="1" dirty="0"/>
              <a:t>PUSH </a:t>
            </a:r>
            <a:r>
              <a:rPr lang="cs-CZ" sz="3200" b="1" dirty="0"/>
              <a:t>FAKTORY</a:t>
            </a:r>
          </a:p>
        </p:txBody>
      </p:sp>
    </p:spTree>
    <p:extLst>
      <p:ext uri="{BB962C8B-B14F-4D97-AF65-F5344CB8AC3E}">
        <p14:creationId xmlns:p14="http://schemas.microsoft.com/office/powerpoint/2010/main" val="4198188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Zástupný symbol obrázku 3" descr="Obsah obrázku osoba, strom, exteriér, malé&#10;&#10;Popis byl vytvořen automaticky">
            <a:extLst>
              <a:ext uri="{FF2B5EF4-FFF2-40B4-BE49-F238E27FC236}">
                <a16:creationId xmlns:a16="http://schemas.microsoft.com/office/drawing/2014/main" id="{95B04C7F-9FBD-4840-AA9F-9CFB7CCF6B0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1" b="3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09874BA4-AD9D-4092-8BC8-8CBC891E0A43}"/>
              </a:ext>
            </a:extLst>
          </p:cNvPr>
          <p:cNvSpPr/>
          <p:nvPr/>
        </p:nvSpPr>
        <p:spPr>
          <a:xfrm>
            <a:off x="321733" y="4755245"/>
            <a:ext cx="11548534" cy="156966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cs-CZ" sz="2000" i="1" dirty="0">
                <a:solidFill>
                  <a:srgbClr val="252525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>
                <a:solidFill>
                  <a:srgbClr val="252525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„</a:t>
            </a:r>
            <a:r>
              <a:rPr lang="cs-CZ" sz="2400" dirty="0">
                <a:solidFill>
                  <a:srgbClr val="252525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Myslím, že migrace není spojena jenom s venkovem, moldavská města sice poskytují pracovní příležitosti, ale těchto možností je minimum, ne všichni mají štěstí najít práci i ve větším městě. Proto mladá generace Moldavanů už v průběhu studia pomalu začíná hledat informace o tom, kam by mohli odcestovat za prací.“ </a:t>
            </a:r>
          </a:p>
        </p:txBody>
      </p:sp>
    </p:spTree>
    <p:extLst>
      <p:ext uri="{BB962C8B-B14F-4D97-AF65-F5344CB8AC3E}">
        <p14:creationId xmlns:p14="http://schemas.microsoft.com/office/powerpoint/2010/main" val="3119901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0F361206-0382-466C-92C3-67394C7F98D9}"/>
              </a:ext>
            </a:extLst>
          </p:cNvPr>
          <p:cNvSpPr/>
          <p:nvPr/>
        </p:nvSpPr>
        <p:spPr>
          <a:xfrm>
            <a:off x="5342566" y="2090172"/>
            <a:ext cx="61524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buFont typeface="Wingdings" panose="05000000000000000000" pitchFamily="2" charset="2"/>
              <a:buChar char="§"/>
            </a:pPr>
            <a:r>
              <a:rPr lang="cs-CZ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Vyšší platy v zahraničí</a:t>
            </a:r>
            <a:endParaRPr lang="en-GB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>
              <a:buFont typeface="Wingdings" panose="05000000000000000000" pitchFamily="2" charset="2"/>
              <a:buChar char="§"/>
            </a:pPr>
            <a:r>
              <a:rPr lang="cs-CZ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Lepší životní podmínky</a:t>
            </a:r>
            <a:endParaRPr lang="en-GB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>
              <a:buFont typeface="Wingdings" panose="05000000000000000000" pitchFamily="2" charset="2"/>
              <a:buChar char="§"/>
            </a:pPr>
            <a:r>
              <a:rPr lang="cs-CZ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Lepší podmínky pro osobní rozvoj</a:t>
            </a:r>
            <a:endParaRPr lang="en-GB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>
              <a:buFont typeface="Wingdings" panose="05000000000000000000" pitchFamily="2" charset="2"/>
              <a:buChar char="§"/>
            </a:pPr>
            <a:r>
              <a:rPr lang="cs-CZ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Sociální sítě - přítomnost příbuzných, přátel či lidí ze stejné komunity</a:t>
            </a:r>
          </a:p>
          <a:p>
            <a:pPr marL="457189" indent="-457189">
              <a:buFont typeface="Wingdings" panose="05000000000000000000" pitchFamily="2" charset="2"/>
              <a:buChar char="§"/>
            </a:pPr>
            <a:r>
              <a:rPr lang="cs-CZ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epší</a:t>
            </a:r>
            <a:r>
              <a:rPr lang="en-GB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pracovní</a:t>
            </a:r>
            <a:r>
              <a:rPr lang="en-GB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příležitosti</a:t>
            </a:r>
            <a:endParaRPr lang="en-GB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text 1">
            <a:extLst>
              <a:ext uri="{FF2B5EF4-FFF2-40B4-BE49-F238E27FC236}">
                <a16:creationId xmlns:a16="http://schemas.microsoft.com/office/drawing/2014/main" id="{A4B41A04-DF6C-4701-A89B-1D8398FF1A06}"/>
              </a:ext>
            </a:extLst>
          </p:cNvPr>
          <p:cNvSpPr txBox="1">
            <a:spLocks/>
          </p:cNvSpPr>
          <p:nvPr/>
        </p:nvSpPr>
        <p:spPr>
          <a:xfrm>
            <a:off x="643380" y="640825"/>
            <a:ext cx="10905239" cy="3046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200" b="1" cap="all"/>
              <a:t>Pull </a:t>
            </a:r>
            <a:r>
              <a:rPr lang="cs-CZ" sz="3200" b="1" cap="all"/>
              <a:t>faktory</a:t>
            </a:r>
            <a:endParaRPr lang="cs-CZ" sz="3200" b="1" cap="all" dirty="0"/>
          </a:p>
        </p:txBody>
      </p:sp>
      <p:pic>
        <p:nvPicPr>
          <p:cNvPr id="22" name="Zástupný symbol pro obsah 6">
            <a:extLst>
              <a:ext uri="{FF2B5EF4-FFF2-40B4-BE49-F238E27FC236}">
                <a16:creationId xmlns:a16="http://schemas.microsoft.com/office/drawing/2014/main" id="{F4339934-BC13-479E-9738-002EE4914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028" y="2271765"/>
            <a:ext cx="3349342" cy="255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5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4F1204A-9FA9-4133-AB3C-0E8FAFFF89E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79443950"/>
              </p:ext>
            </p:extLst>
          </p:nvPr>
        </p:nvGraphicFramePr>
        <p:xfrm>
          <a:off x="106966" y="934555"/>
          <a:ext cx="11978071" cy="4988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ástupný symbol pro text 1">
            <a:extLst>
              <a:ext uri="{FF2B5EF4-FFF2-40B4-BE49-F238E27FC236}">
                <a16:creationId xmlns:a16="http://schemas.microsoft.com/office/drawing/2014/main" id="{1A34794E-478F-4217-8758-C25FF9BD53B9}"/>
              </a:ext>
            </a:extLst>
          </p:cNvPr>
          <p:cNvSpPr txBox="1">
            <a:spLocks/>
          </p:cNvSpPr>
          <p:nvPr/>
        </p:nvSpPr>
        <p:spPr>
          <a:xfrm>
            <a:off x="643380" y="211136"/>
            <a:ext cx="10905239" cy="3046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3200" b="1" cap="all" dirty="0"/>
              <a:t>Migrační síť a její výhody</a:t>
            </a:r>
          </a:p>
        </p:txBody>
      </p:sp>
    </p:spTree>
    <p:extLst>
      <p:ext uri="{BB962C8B-B14F-4D97-AF65-F5344CB8AC3E}">
        <p14:creationId xmlns:p14="http://schemas.microsoft.com/office/powerpoint/2010/main" val="2091373383"/>
      </p:ext>
    </p:extLst>
  </p:cSld>
  <p:clrMapOvr>
    <a:masterClrMapping/>
  </p:clrMapOvr>
  <p:transition spd="slow" advTm="10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ýsledek obrázku pro barriers funny">
            <a:extLst>
              <a:ext uri="{FF2B5EF4-FFF2-40B4-BE49-F238E27FC236}">
                <a16:creationId xmlns:a16="http://schemas.microsoft.com/office/drawing/2014/main" id="{60966BC9-CC55-47F6-B10E-470EE3FAB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484" y="2197863"/>
            <a:ext cx="3133266" cy="209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CFB26EC0-ECBD-4F4F-8FA2-E5139BD227CC}"/>
              </a:ext>
            </a:extLst>
          </p:cNvPr>
          <p:cNvSpPr/>
          <p:nvPr/>
        </p:nvSpPr>
        <p:spPr>
          <a:xfrm>
            <a:off x="4434806" y="2000242"/>
            <a:ext cx="104365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vzdálenost od domova, přátel, rodiny</a:t>
            </a:r>
          </a:p>
          <a:p>
            <a:pPr marL="457189" indent="-457189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strach z nepřátelského prostředí</a:t>
            </a:r>
          </a:p>
          <a:p>
            <a:pPr marL="457189" indent="-457189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jazyk</a:t>
            </a:r>
          </a:p>
          <a:p>
            <a:pPr marL="457189" indent="-457189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odlišná kultura</a:t>
            </a:r>
          </a:p>
          <a:p>
            <a:pPr marL="457189" indent="-457189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adaptace na místní podmínky</a:t>
            </a:r>
          </a:p>
          <a:p>
            <a:pPr marL="457189" indent="-457189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pracovní pozice neodpovídající kvalifikacím</a:t>
            </a:r>
          </a:p>
          <a:p>
            <a:pPr marL="457189" indent="-457189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vízum</a:t>
            </a:r>
          </a:p>
          <a:p>
            <a:pPr marL="457189" indent="-457189">
              <a:buFont typeface="Wingdings" panose="05000000000000000000" pitchFamily="2" charset="2"/>
              <a:buChar char="§"/>
            </a:pPr>
            <a:endParaRPr lang="cs-CZ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Zástupný symbol pro text 1">
            <a:extLst>
              <a:ext uri="{FF2B5EF4-FFF2-40B4-BE49-F238E27FC236}">
                <a16:creationId xmlns:a16="http://schemas.microsoft.com/office/drawing/2014/main" id="{11EACF33-F1A0-4EC3-9E9F-7DFC7FC7841D}"/>
              </a:ext>
            </a:extLst>
          </p:cNvPr>
          <p:cNvSpPr txBox="1">
            <a:spLocks/>
          </p:cNvSpPr>
          <p:nvPr/>
        </p:nvSpPr>
        <p:spPr>
          <a:xfrm>
            <a:off x="1812117" y="879960"/>
            <a:ext cx="10905239" cy="3046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3200" b="1" cap="all" dirty="0"/>
              <a:t>Překážky migrace</a:t>
            </a:r>
          </a:p>
        </p:txBody>
      </p:sp>
    </p:spTree>
    <p:extLst>
      <p:ext uri="{BB962C8B-B14F-4D97-AF65-F5344CB8AC3E}">
        <p14:creationId xmlns:p14="http://schemas.microsoft.com/office/powerpoint/2010/main" val="349532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rázku 5" descr="Obsah obrázku budova, exteriér, zeď, osoba&#10;&#10;Popis byl vytvořen automaticky">
            <a:extLst>
              <a:ext uri="{FF2B5EF4-FFF2-40B4-BE49-F238E27FC236}">
                <a16:creationId xmlns:a16="http://schemas.microsoft.com/office/drawing/2014/main" id="{38A5DB95-EEA4-40D1-AF83-B00D373E329D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2" b="13882"/>
          <a:stretch>
            <a:fillRect/>
          </a:stretch>
        </p:blipFill>
        <p:spPr>
          <a:xfrm>
            <a:off x="287189" y="1387945"/>
            <a:ext cx="3738199" cy="4075963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32CDB3B-550F-4E10-BEAA-D98E4E248AD1}"/>
              </a:ext>
            </a:extLst>
          </p:cNvPr>
          <p:cNvSpPr/>
          <p:nvPr/>
        </p:nvSpPr>
        <p:spPr>
          <a:xfrm>
            <a:off x="4754510" y="1902432"/>
            <a:ext cx="62294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buFont typeface="Wingdings" panose="05000000000000000000" pitchFamily="2" charset="2"/>
              <a:buChar char="§"/>
            </a:pPr>
            <a:r>
              <a:rPr lang="cs-CZ" sz="2400" dirty="0"/>
              <a:t>Hlavními destinacemi migrantů jsou Rusko, Itálie, Rumunsko, Řecko, Portugalsko, Španělsko ale i Česká republika. </a:t>
            </a:r>
          </a:p>
          <a:p>
            <a:pPr marL="457189" indent="-457189"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457189" indent="-457189">
              <a:buFont typeface="Wingdings" panose="05000000000000000000" pitchFamily="2" charset="2"/>
              <a:buChar char="§"/>
            </a:pPr>
            <a:r>
              <a:rPr lang="cs-CZ" sz="2400" dirty="0"/>
              <a:t>Tito lidé opouštějí své rodiny a děti za vidinou lepší budoucnosti v zahraničí. V zemi zůstávají hlavně děti a staří lidé.</a:t>
            </a:r>
            <a:endParaRPr lang="en-US" sz="2400" dirty="0"/>
          </a:p>
          <a:p>
            <a:pPr marL="457189" indent="-457189"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7" name="Zástupný symbol pro text 1">
            <a:extLst>
              <a:ext uri="{FF2B5EF4-FFF2-40B4-BE49-F238E27FC236}">
                <a16:creationId xmlns:a16="http://schemas.microsoft.com/office/drawing/2014/main" id="{BE166DD4-6C68-45A2-81FB-18138C297A88}"/>
              </a:ext>
            </a:extLst>
          </p:cNvPr>
          <p:cNvSpPr txBox="1">
            <a:spLocks/>
          </p:cNvSpPr>
          <p:nvPr/>
        </p:nvSpPr>
        <p:spPr>
          <a:xfrm>
            <a:off x="2416611" y="630821"/>
            <a:ext cx="10905239" cy="3046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3200" b="1" cap="all" dirty="0"/>
              <a:t>Destinace migrantů</a:t>
            </a:r>
          </a:p>
        </p:txBody>
      </p:sp>
    </p:spTree>
    <p:extLst>
      <p:ext uri="{BB962C8B-B14F-4D97-AF65-F5344CB8AC3E}">
        <p14:creationId xmlns:p14="http://schemas.microsoft.com/office/powerpoint/2010/main" val="319242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obrázku 2">
            <a:extLst>
              <a:ext uri="{FF2B5EF4-FFF2-40B4-BE49-F238E27FC236}">
                <a16:creationId xmlns:a16="http://schemas.microsoft.com/office/drawing/2014/main" id="{D166AB35-D94C-4106-8DF3-513747E83483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5" r="19525"/>
          <a:stretch>
            <a:fillRect/>
          </a:stretch>
        </p:blipFill>
        <p:spPr>
          <a:xfrm>
            <a:off x="546409" y="1042496"/>
            <a:ext cx="4315522" cy="4708487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BC4A4AAD-DF8D-4708-9F30-B17D1E7E8FEC}"/>
              </a:ext>
            </a:extLst>
          </p:cNvPr>
          <p:cNvSpPr/>
          <p:nvPr/>
        </p:nvSpPr>
        <p:spPr>
          <a:xfrm>
            <a:off x="5129560" y="1658805"/>
            <a:ext cx="6690733" cy="3252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>
              <a:spcBef>
                <a:spcPts val="16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Muži z chudších venkovských domácností migrují nejčastěji do Ruska (jedná se o </a:t>
            </a:r>
            <a:r>
              <a:rPr lang="cs-CZ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sezonní migraci</a:t>
            </a:r>
            <a:r>
              <a:rPr lang="cs-CZ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) nebo jiných Společenství nezávislých států  států a pracují na stavbě</a:t>
            </a:r>
            <a:r>
              <a:rPr lang="en-GB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(Ruggiero, 2005). </a:t>
            </a:r>
            <a:endParaRPr lang="cs-CZ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 algn="just">
              <a:spcBef>
                <a:spcPts val="16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Chudé venkovské domácnosti nejsou často schopné financovat přechod do zemí EU a namísto toho posílají migranty do Ruska či SNS </a:t>
            </a:r>
            <a:r>
              <a:rPr lang="en-GB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(Munteanu, 2005). </a:t>
            </a:r>
            <a:endParaRPr lang="cs-CZ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symbol pro text 1">
            <a:extLst>
              <a:ext uri="{FF2B5EF4-FFF2-40B4-BE49-F238E27FC236}">
                <a16:creationId xmlns:a16="http://schemas.microsoft.com/office/drawing/2014/main" id="{3A4310E1-1411-4174-98CC-AA86783820CD}"/>
              </a:ext>
            </a:extLst>
          </p:cNvPr>
          <p:cNvSpPr txBox="1">
            <a:spLocks/>
          </p:cNvSpPr>
          <p:nvPr/>
        </p:nvSpPr>
        <p:spPr>
          <a:xfrm>
            <a:off x="3112737" y="737873"/>
            <a:ext cx="10905239" cy="304623"/>
          </a:xfrm>
          <a:prstGeom prst="rect">
            <a:avLst/>
          </a:prstGeom>
        </p:spPr>
        <p:txBody>
          <a:bodyPr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3200" b="1" cap="all" dirty="0">
                <a:solidFill>
                  <a:schemeClr val="tx1"/>
                </a:solidFill>
              </a:rPr>
              <a:t>Destinace migrantů</a:t>
            </a:r>
          </a:p>
        </p:txBody>
      </p:sp>
    </p:spTree>
    <p:extLst>
      <p:ext uri="{BB962C8B-B14F-4D97-AF65-F5344CB8AC3E}">
        <p14:creationId xmlns:p14="http://schemas.microsoft.com/office/powerpoint/2010/main" val="2366006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exteriér, strom, osoba, tráva&#10;&#10;Popis byl vytvořen automaticky">
            <a:extLst>
              <a:ext uri="{FF2B5EF4-FFF2-40B4-BE49-F238E27FC236}">
                <a16:creationId xmlns:a16="http://schemas.microsoft.com/office/drawing/2014/main" id="{CDD7C7CA-40FD-42CA-A7D1-2530A83B5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82" y="1570814"/>
            <a:ext cx="4946967" cy="3710227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7E9AA13-E6FC-4E55-A4FF-77BB5CB7BAF9}"/>
              </a:ext>
            </a:extLst>
          </p:cNvPr>
          <p:cNvSpPr/>
          <p:nvPr/>
        </p:nvSpPr>
        <p:spPr>
          <a:xfrm>
            <a:off x="5452947" y="2002489"/>
            <a:ext cx="6211227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>
              <a:spcBef>
                <a:spcPts val="16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Ženy z bohatších a vzdělanějších městských domácností migrují převážně do Itálie a Španělska, kde pracují v domácnostech, zdravotní péči či turismu </a:t>
            </a:r>
            <a:r>
              <a:rPr lang="en-GB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(Ruggiero, 2005).</a:t>
            </a:r>
            <a:endParaRPr lang="cs-CZ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 algn="just">
              <a:spcBef>
                <a:spcPts val="16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Migranti z </a:t>
            </a:r>
            <a:r>
              <a:rPr lang="cs-CZ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městkých</a:t>
            </a:r>
            <a:r>
              <a:rPr lang="cs-CZ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domáctností</a:t>
            </a:r>
            <a:r>
              <a:rPr lang="cs-CZ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se uchylují častěji k dlouhodobé migraci</a:t>
            </a:r>
            <a:r>
              <a:rPr lang="en-GB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(Pinger,2010; </a:t>
            </a:r>
            <a:r>
              <a:rPr lang="en-GB" sz="11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Borodak</a:t>
            </a:r>
            <a:r>
              <a:rPr lang="en-GB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 and Piracha,2010) </a:t>
            </a:r>
            <a:endParaRPr lang="cs-CZ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 algn="just">
              <a:spcBef>
                <a:spcPts val="1600"/>
              </a:spcBef>
              <a:buFont typeface="Wingdings" panose="05000000000000000000" pitchFamily="2" charset="2"/>
              <a:buChar char="§"/>
            </a:pP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 algn="just">
              <a:spcBef>
                <a:spcPts val="1600"/>
              </a:spcBef>
              <a:buFont typeface="Wingdings" panose="05000000000000000000" pitchFamily="2" charset="2"/>
              <a:buChar char="§"/>
            </a:pPr>
            <a:endParaRPr lang="cs-CZ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symbol pro text 1">
            <a:extLst>
              <a:ext uri="{FF2B5EF4-FFF2-40B4-BE49-F238E27FC236}">
                <a16:creationId xmlns:a16="http://schemas.microsoft.com/office/drawing/2014/main" id="{85DD5FD8-7DFD-4D0B-ABFD-2EBD42C9D21B}"/>
              </a:ext>
            </a:extLst>
          </p:cNvPr>
          <p:cNvSpPr txBox="1">
            <a:spLocks/>
          </p:cNvSpPr>
          <p:nvPr/>
        </p:nvSpPr>
        <p:spPr>
          <a:xfrm>
            <a:off x="2949371" y="435623"/>
            <a:ext cx="10905239" cy="304623"/>
          </a:xfrm>
          <a:prstGeom prst="rect">
            <a:avLst/>
          </a:prstGeom>
        </p:spPr>
        <p:txBody>
          <a:bodyPr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200" b="1" cap="all" dirty="0" err="1">
                <a:solidFill>
                  <a:schemeClr val="tx1"/>
                </a:solidFill>
              </a:rPr>
              <a:t>Destina</a:t>
            </a:r>
            <a:r>
              <a:rPr lang="cs-CZ" sz="3200" b="1" cap="all" dirty="0" err="1">
                <a:solidFill>
                  <a:schemeClr val="tx1"/>
                </a:solidFill>
              </a:rPr>
              <a:t>ce</a:t>
            </a:r>
            <a:r>
              <a:rPr lang="cs-CZ" sz="3200" b="1" cap="all" dirty="0">
                <a:solidFill>
                  <a:schemeClr val="tx1"/>
                </a:solidFill>
              </a:rPr>
              <a:t> migrantů</a:t>
            </a:r>
          </a:p>
        </p:txBody>
      </p:sp>
    </p:spTree>
    <p:extLst>
      <p:ext uri="{BB962C8B-B14F-4D97-AF65-F5344CB8AC3E}">
        <p14:creationId xmlns:p14="http://schemas.microsoft.com/office/powerpoint/2010/main" val="1142034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2833533-4C23-4549-B25C-3A60453A6AC8}"/>
              </a:ext>
            </a:extLst>
          </p:cNvPr>
          <p:cNvSpPr txBox="1"/>
          <p:nvPr/>
        </p:nvSpPr>
        <p:spPr>
          <a:xfrm>
            <a:off x="643380" y="1480829"/>
            <a:ext cx="9141079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b="0" i="0" dirty="0">
                <a:solidFill>
                  <a:srgbClr val="0A0A0A"/>
                </a:solidFill>
                <a:effectLst/>
              </a:rPr>
              <a:t>Přibližně 23 % domácností s migrujícími členy mělo v roce 2020 člena, který se vrátil ze zahraničí domů.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A0A0A"/>
                </a:solidFill>
              </a:rPr>
              <a:t>V roce 2020 se vrátilo 316 000 migrantů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b="0" i="0" dirty="0">
                <a:solidFill>
                  <a:srgbClr val="0A0A0A"/>
                </a:solidFill>
                <a:effectLst/>
              </a:rPr>
              <a:t>Vrací se častěji muži,  ve věku 30-39 let, s odborným vzděláním a pochází převážně z venkovských oblastí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b="0" i="0" dirty="0">
                <a:solidFill>
                  <a:srgbClr val="0A0A0A"/>
                </a:solidFill>
                <a:effectLst/>
              </a:rPr>
              <a:t>Vrací se především z Itálie (18 %), Ruska (15 %), Německa (13 %), Francie (11 %) a Spojeného království (11 %).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b="0" i="0" dirty="0">
                <a:solidFill>
                  <a:srgbClr val="0A0A0A"/>
                </a:solidFill>
                <a:effectLst/>
              </a:rPr>
              <a:t>Migranti zasílají o 16-17% méně </a:t>
            </a:r>
            <a:r>
              <a:rPr lang="cs-CZ" sz="2400" b="0" i="0" dirty="0" err="1">
                <a:solidFill>
                  <a:srgbClr val="0A0A0A"/>
                </a:solidFill>
                <a:effectLst/>
              </a:rPr>
              <a:t>remitencí</a:t>
            </a:r>
            <a:r>
              <a:rPr lang="cs-CZ" sz="2400" b="0" i="0" dirty="0">
                <a:solidFill>
                  <a:srgbClr val="0A0A0A"/>
                </a:solidFill>
                <a:effectLst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b="0" i="0" dirty="0">
                <a:solidFill>
                  <a:srgbClr val="0A0A0A"/>
                </a:solidFill>
                <a:effectLst/>
              </a:rPr>
              <a:t>Přibližně 15 % domácností s migranty uvedlo, že muselo snížit výdaje na potraviny ve srovnání s úrovní výdajů před pandemií, a 5 % domácností muselo snížit výdaje na veřejné služby </a:t>
            </a:r>
            <a:r>
              <a:rPr lang="cs-CZ" sz="900" b="0" i="0" dirty="0">
                <a:solidFill>
                  <a:srgbClr val="0A0A0A"/>
                </a:solidFill>
                <a:effectLst/>
              </a:rPr>
              <a:t>(</a:t>
            </a:r>
            <a:r>
              <a:rPr lang="cs-CZ" sz="900" b="0" i="0" dirty="0" err="1">
                <a:solidFill>
                  <a:srgbClr val="0A0A0A"/>
                </a:solidFill>
                <a:effectLst/>
              </a:rPr>
              <a:t>Cantarji</a:t>
            </a:r>
            <a:r>
              <a:rPr lang="cs-CZ" sz="900" b="0" i="0" dirty="0">
                <a:solidFill>
                  <a:srgbClr val="0A0A0A"/>
                </a:solidFill>
                <a:effectLst/>
              </a:rPr>
              <a:t> et al., 2020).</a:t>
            </a:r>
          </a:p>
          <a:p>
            <a:endParaRPr lang="cs-CZ" dirty="0">
              <a:solidFill>
                <a:srgbClr val="0A0A0A"/>
              </a:solidFill>
            </a:endParaRPr>
          </a:p>
          <a:p>
            <a:r>
              <a:rPr lang="en-US" sz="900" b="0" i="0" dirty="0">
                <a:solidFill>
                  <a:srgbClr val="0A0A0A"/>
                </a:solidFill>
                <a:effectLst/>
                <a:hlinkClick r:id="rId2"/>
              </a:rPr>
              <a:t>https://www.md.undp.org/content/moldova/en/home/presscenter/articles/2020/care-este-impactul-covid-19-asupra-remitenelor-in-republica-mold.html</a:t>
            </a:r>
            <a:endParaRPr lang="cs-CZ" sz="900" b="0" i="0" dirty="0">
              <a:solidFill>
                <a:srgbClr val="0A0A0A"/>
              </a:solidFill>
              <a:effectLst/>
            </a:endParaRPr>
          </a:p>
        </p:txBody>
      </p:sp>
      <p:sp>
        <p:nvSpPr>
          <p:cNvPr id="3" name="Zástupný symbol pro text 1">
            <a:extLst>
              <a:ext uri="{FF2B5EF4-FFF2-40B4-BE49-F238E27FC236}">
                <a16:creationId xmlns:a16="http://schemas.microsoft.com/office/drawing/2014/main" id="{1427D07A-1272-403B-A201-F6DC0D9FD10A}"/>
              </a:ext>
            </a:extLst>
          </p:cNvPr>
          <p:cNvSpPr txBox="1">
            <a:spLocks/>
          </p:cNvSpPr>
          <p:nvPr/>
        </p:nvSpPr>
        <p:spPr>
          <a:xfrm>
            <a:off x="-1642620" y="502066"/>
            <a:ext cx="10905239" cy="304623"/>
          </a:xfrm>
          <a:prstGeom prst="rect">
            <a:avLst/>
          </a:prstGeom>
        </p:spPr>
        <p:txBody>
          <a:bodyPr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3200" b="1" cap="all" dirty="0">
                <a:solidFill>
                  <a:schemeClr val="tx1"/>
                </a:solidFill>
              </a:rPr>
              <a:t>Situace během pandemie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810210D-21B4-4997-9B56-25209848CACE}"/>
              </a:ext>
            </a:extLst>
          </p:cNvPr>
          <p:cNvSpPr/>
          <p:nvPr/>
        </p:nvSpPr>
        <p:spPr>
          <a:xfrm>
            <a:off x="267629" y="6255834"/>
            <a:ext cx="1538869" cy="390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314" name="Picture 2" descr="Fakta o COVID-19">
            <a:extLst>
              <a:ext uri="{FF2B5EF4-FFF2-40B4-BE49-F238E27FC236}">
                <a16:creationId xmlns:a16="http://schemas.microsoft.com/office/drawing/2014/main" id="{638CC655-3709-4C28-A544-302A0436A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275" y="87063"/>
            <a:ext cx="27527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590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370C282C-BEE1-4ED4-BB21-B4C965C10186}"/>
              </a:ext>
            </a:extLst>
          </p:cNvPr>
          <p:cNvSpPr txBox="1"/>
          <p:nvPr/>
        </p:nvSpPr>
        <p:spPr>
          <a:xfrm>
            <a:off x="269290" y="1398168"/>
            <a:ext cx="609452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cs-CZ" sz="2400" b="0" i="0" dirty="0">
                <a:solidFill>
                  <a:srgbClr val="000000"/>
                </a:solidFill>
                <a:effectLst/>
              </a:rPr>
              <a:t>Od začátku války přes moldavské hranice přešlo 239 196 ukrajinských uprchlíků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cs-CZ" sz="2400" dirty="0">
              <a:solidFill>
                <a:srgbClr val="00000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cs-CZ" sz="2400" b="0" i="0" dirty="0">
                <a:solidFill>
                  <a:srgbClr val="000000"/>
                </a:solidFill>
                <a:effectLst/>
              </a:rPr>
              <a:t>Přibližně 75 820 uprchlíků v Moldavsku zůstalo (přičemž mají kapacitu pouze pro 15 000)</a:t>
            </a:r>
          </a:p>
          <a:p>
            <a:pPr algn="l"/>
            <a:endParaRPr lang="cs-CZ" dirty="0">
              <a:solidFill>
                <a:srgbClr val="000000"/>
              </a:solidFill>
              <a:latin typeface="Tinos"/>
            </a:endParaRPr>
          </a:p>
          <a:p>
            <a:pPr algn="l"/>
            <a:endParaRPr lang="cs-CZ" sz="1000" b="0" i="0" dirty="0">
              <a:solidFill>
                <a:srgbClr val="000000"/>
              </a:solidFill>
              <a:effectLst/>
              <a:latin typeface="Tinos"/>
            </a:endParaRPr>
          </a:p>
          <a:p>
            <a:pPr algn="l"/>
            <a:r>
              <a:rPr lang="en-US" sz="1000" b="0" i="0" dirty="0">
                <a:solidFill>
                  <a:srgbClr val="000000"/>
                </a:solidFill>
                <a:effectLst/>
                <a:latin typeface="Tinos"/>
              </a:rPr>
              <a:t> https://balkaninsight.com/2022/03/07/moldova-struggles-to-cope-with-wave-of-ukrainian-refugees/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EB6BAEE-6F10-4AFB-B6CA-FF52072139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38" t="24078" r="39781" b="24013"/>
          <a:stretch/>
        </p:blipFill>
        <p:spPr>
          <a:xfrm>
            <a:off x="7252857" y="255083"/>
            <a:ext cx="4669853" cy="6347834"/>
          </a:xfrm>
          <a:prstGeom prst="rect">
            <a:avLst/>
          </a:prstGeom>
        </p:spPr>
      </p:pic>
      <p:sp>
        <p:nvSpPr>
          <p:cNvPr id="7" name="Zástupný symbol pro text 1">
            <a:extLst>
              <a:ext uri="{FF2B5EF4-FFF2-40B4-BE49-F238E27FC236}">
                <a16:creationId xmlns:a16="http://schemas.microsoft.com/office/drawing/2014/main" id="{575FF0ED-8C6E-4471-8BE1-25F0F0F7EDA3}"/>
              </a:ext>
            </a:extLst>
          </p:cNvPr>
          <p:cNvSpPr txBox="1">
            <a:spLocks/>
          </p:cNvSpPr>
          <p:nvPr/>
        </p:nvSpPr>
        <p:spPr>
          <a:xfrm>
            <a:off x="-1780223" y="255083"/>
            <a:ext cx="10905239" cy="304623"/>
          </a:xfrm>
          <a:prstGeom prst="rect">
            <a:avLst/>
          </a:prstGeom>
        </p:spPr>
        <p:txBody>
          <a:bodyPr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3200" b="1" cap="all" dirty="0">
                <a:solidFill>
                  <a:schemeClr val="tx1"/>
                </a:solidFill>
              </a:rPr>
              <a:t>Situace během války na </a:t>
            </a:r>
            <a:r>
              <a:rPr lang="cs-CZ" sz="3200" b="1" cap="all" dirty="0" err="1">
                <a:solidFill>
                  <a:schemeClr val="tx1"/>
                </a:solidFill>
              </a:rPr>
              <a:t>ukrajině</a:t>
            </a:r>
            <a:endParaRPr lang="cs-CZ" sz="3200" b="1" cap="all" dirty="0">
              <a:solidFill>
                <a:schemeClr val="tx1"/>
              </a:solidFill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319B081-F6D7-4595-A84B-C215F7C7349C}"/>
              </a:ext>
            </a:extLst>
          </p:cNvPr>
          <p:cNvSpPr/>
          <p:nvPr/>
        </p:nvSpPr>
        <p:spPr>
          <a:xfrm>
            <a:off x="267629" y="6255834"/>
            <a:ext cx="1538869" cy="390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666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9"/>
          <p:cNvGrpSpPr>
            <a:grpSpLocks/>
          </p:cNvGrpSpPr>
          <p:nvPr/>
        </p:nvGrpSpPr>
        <p:grpSpPr bwMode="auto">
          <a:xfrm>
            <a:off x="1" y="0"/>
            <a:ext cx="6611815" cy="6858000"/>
            <a:chOff x="8310592" y="3919548"/>
            <a:chExt cx="2186585" cy="2160000"/>
          </a:xfrm>
          <a:solidFill>
            <a:schemeClr val="tx1">
              <a:lumMod val="10000"/>
              <a:lumOff val="90000"/>
            </a:schemeClr>
          </a:solidFill>
        </p:grpSpPr>
        <p:sp>
          <p:nvSpPr>
            <p:cNvPr id="27" name="Rectangle 29"/>
            <p:cNvSpPr/>
            <p:nvPr/>
          </p:nvSpPr>
          <p:spPr>
            <a:xfrm>
              <a:off x="8310592" y="3919548"/>
              <a:ext cx="2186585" cy="21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17">
                <a:defRPr/>
              </a:pPr>
              <a:endParaRPr lang="id-ID" sz="2000"/>
            </a:p>
          </p:txBody>
        </p:sp>
        <p:sp>
          <p:nvSpPr>
            <p:cNvPr id="28" name="Text Placeholder 32"/>
            <p:cNvSpPr txBox="1">
              <a:spLocks/>
            </p:cNvSpPr>
            <p:nvPr/>
          </p:nvSpPr>
          <p:spPr bwMode="auto">
            <a:xfrm>
              <a:off x="8604070" y="4174865"/>
              <a:ext cx="1637923" cy="170199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685783">
                <a:lnSpc>
                  <a:spcPct val="150000"/>
                </a:lnSpc>
                <a:spcBef>
                  <a:spcPts val="751"/>
                </a:spcBef>
                <a:defRPr/>
              </a:pPr>
              <a:endParaRPr lang="en-US" sz="2000" dirty="0">
                <a:solidFill>
                  <a:schemeClr val="bg1"/>
                </a:solidFill>
                <a:latin typeface="Lato Light"/>
              </a:endParaRPr>
            </a:p>
          </p:txBody>
        </p:sp>
      </p:grp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40" y="260351"/>
            <a:ext cx="4695825" cy="651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39"/>
          <p:cNvGrpSpPr>
            <a:grpSpLocks/>
          </p:cNvGrpSpPr>
          <p:nvPr/>
        </p:nvGrpSpPr>
        <p:grpSpPr bwMode="auto">
          <a:xfrm rot="10800000" flipH="1">
            <a:off x="1173163" y="1797051"/>
            <a:ext cx="1492251" cy="358775"/>
            <a:chOff x="1652259" y="4256917"/>
            <a:chExt cx="1411082" cy="360191"/>
          </a:xfrm>
        </p:grpSpPr>
        <p:cxnSp>
          <p:nvCxnSpPr>
            <p:cNvPr id="30" name="Straight Connector 40"/>
            <p:cNvCxnSpPr/>
            <p:nvPr/>
          </p:nvCxnSpPr>
          <p:spPr>
            <a:xfrm rot="10800000">
              <a:off x="1652259" y="4269667"/>
              <a:ext cx="1411082" cy="0"/>
            </a:xfrm>
            <a:prstGeom prst="line">
              <a:avLst/>
            </a:prstGeom>
            <a:ln>
              <a:solidFill>
                <a:schemeClr val="accent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41"/>
            <p:cNvCxnSpPr/>
            <p:nvPr/>
          </p:nvCxnSpPr>
          <p:spPr>
            <a:xfrm flipH="1">
              <a:off x="1658264" y="4269667"/>
              <a:ext cx="0" cy="360191"/>
            </a:xfrm>
            <a:prstGeom prst="line">
              <a:avLst/>
            </a:prstGeom>
            <a:ln>
              <a:solidFill>
                <a:schemeClr val="accent6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ounded Rectangle 42"/>
          <p:cNvSpPr/>
          <p:nvPr/>
        </p:nvSpPr>
        <p:spPr>
          <a:xfrm flipH="1">
            <a:off x="339725" y="1457325"/>
            <a:ext cx="1517651" cy="461963"/>
          </a:xfrm>
          <a:prstGeom prst="roundRect">
            <a:avLst>
              <a:gd name="adj" fmla="val 721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17">
              <a:defRPr/>
            </a:pPr>
            <a:r>
              <a:rPr lang="cs-CZ" sz="1400" dirty="0">
                <a:solidFill>
                  <a:schemeClr val="bg1"/>
                </a:solidFill>
                <a:latin typeface="Lato" panose="020F0502020204030203" pitchFamily="34" charset="0"/>
              </a:rPr>
              <a:t>Severní region</a:t>
            </a:r>
            <a:endParaRPr lang="en-AU" sz="14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33" name="Rounded Rectangle 46"/>
          <p:cNvSpPr/>
          <p:nvPr/>
        </p:nvSpPr>
        <p:spPr>
          <a:xfrm flipH="1">
            <a:off x="781049" y="5118101"/>
            <a:ext cx="1517651" cy="585788"/>
          </a:xfrm>
          <a:prstGeom prst="roundRect">
            <a:avLst>
              <a:gd name="adj" fmla="val 721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17">
              <a:defRPr/>
            </a:pPr>
            <a:r>
              <a:rPr lang="cs-CZ" sz="1400" dirty="0">
                <a:solidFill>
                  <a:schemeClr val="bg1"/>
                </a:solidFill>
                <a:latin typeface="Lato" panose="020F0502020204030203" pitchFamily="34" charset="0"/>
              </a:rPr>
              <a:t>Jižní region</a:t>
            </a:r>
            <a:endParaRPr lang="en-AU" sz="14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grpSp>
        <p:nvGrpSpPr>
          <p:cNvPr id="36" name="Group 43"/>
          <p:cNvGrpSpPr>
            <a:grpSpLocks/>
          </p:cNvGrpSpPr>
          <p:nvPr/>
        </p:nvGrpSpPr>
        <p:grpSpPr bwMode="auto">
          <a:xfrm rot="10800000" flipH="1" flipV="1">
            <a:off x="1549401" y="4757737"/>
            <a:ext cx="1916113" cy="360363"/>
            <a:chOff x="1652259" y="4256917"/>
            <a:chExt cx="2516953" cy="360191"/>
          </a:xfrm>
        </p:grpSpPr>
        <p:cxnSp>
          <p:nvCxnSpPr>
            <p:cNvPr id="37" name="Straight Connector 44"/>
            <p:cNvCxnSpPr/>
            <p:nvPr/>
          </p:nvCxnSpPr>
          <p:spPr>
            <a:xfrm rot="10800000" flipV="1">
              <a:off x="1650174" y="4269611"/>
              <a:ext cx="2516952" cy="0"/>
            </a:xfrm>
            <a:prstGeom prst="line">
              <a:avLst/>
            </a:prstGeom>
            <a:ln>
              <a:solidFill>
                <a:schemeClr val="accent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5"/>
            <p:cNvCxnSpPr/>
            <p:nvPr/>
          </p:nvCxnSpPr>
          <p:spPr>
            <a:xfrm flipH="1">
              <a:off x="1664771" y="4256917"/>
              <a:ext cx="0" cy="360191"/>
            </a:xfrm>
            <a:prstGeom prst="line">
              <a:avLst/>
            </a:prstGeom>
            <a:ln>
              <a:solidFill>
                <a:schemeClr val="accent6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5"/>
          <p:cNvGrpSpPr>
            <a:grpSpLocks/>
          </p:cNvGrpSpPr>
          <p:nvPr/>
        </p:nvGrpSpPr>
        <p:grpSpPr bwMode="auto">
          <a:xfrm rot="10800000">
            <a:off x="3508375" y="2503488"/>
            <a:ext cx="2641600" cy="360363"/>
            <a:chOff x="1652259" y="4256917"/>
            <a:chExt cx="1441370" cy="360191"/>
          </a:xfrm>
        </p:grpSpPr>
        <p:cxnSp>
          <p:nvCxnSpPr>
            <p:cNvPr id="40" name="Straight Connector 36"/>
            <p:cNvCxnSpPr/>
            <p:nvPr/>
          </p:nvCxnSpPr>
          <p:spPr>
            <a:xfrm rot="10800000">
              <a:off x="1652259" y="4244223"/>
              <a:ext cx="1441370" cy="0"/>
            </a:xfrm>
            <a:prstGeom prst="line">
              <a:avLst/>
            </a:prstGeom>
            <a:ln>
              <a:solidFill>
                <a:schemeClr val="accent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37"/>
            <p:cNvCxnSpPr/>
            <p:nvPr/>
          </p:nvCxnSpPr>
          <p:spPr>
            <a:xfrm flipH="1">
              <a:off x="1652259" y="4266437"/>
              <a:ext cx="0" cy="360191"/>
            </a:xfrm>
            <a:prstGeom prst="line">
              <a:avLst/>
            </a:prstGeom>
            <a:ln>
              <a:solidFill>
                <a:schemeClr val="accent6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ounded Rectangle 38"/>
          <p:cNvSpPr/>
          <p:nvPr/>
        </p:nvSpPr>
        <p:spPr>
          <a:xfrm>
            <a:off x="5391149" y="1976439"/>
            <a:ext cx="1517651" cy="585787"/>
          </a:xfrm>
          <a:prstGeom prst="roundRect">
            <a:avLst>
              <a:gd name="adj" fmla="val 721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solidFill>
                  <a:schemeClr val="bg1"/>
                </a:solidFill>
                <a:latin typeface="Lato"/>
              </a:rPr>
              <a:t>Centrální region</a:t>
            </a:r>
            <a:endParaRPr lang="en-AU" sz="1400" dirty="0">
              <a:solidFill>
                <a:schemeClr val="bg1"/>
              </a:solidFill>
              <a:latin typeface="Lato"/>
            </a:endParaRPr>
          </a:p>
        </p:txBody>
      </p:sp>
      <p:grpSp>
        <p:nvGrpSpPr>
          <p:cNvPr id="43" name="Group 35"/>
          <p:cNvGrpSpPr>
            <a:grpSpLocks/>
          </p:cNvGrpSpPr>
          <p:nvPr/>
        </p:nvGrpSpPr>
        <p:grpSpPr bwMode="auto">
          <a:xfrm rot="10800000" flipV="1">
            <a:off x="4090988" y="3222626"/>
            <a:ext cx="2387600" cy="593725"/>
            <a:chOff x="1652259" y="4256917"/>
            <a:chExt cx="1441370" cy="360191"/>
          </a:xfrm>
        </p:grpSpPr>
        <p:cxnSp>
          <p:nvCxnSpPr>
            <p:cNvPr id="44" name="Straight Connector 36"/>
            <p:cNvCxnSpPr/>
            <p:nvPr/>
          </p:nvCxnSpPr>
          <p:spPr>
            <a:xfrm rot="10800000">
              <a:off x="1652259" y="4248250"/>
              <a:ext cx="1441370" cy="0"/>
            </a:xfrm>
            <a:prstGeom prst="line">
              <a:avLst/>
            </a:prstGeom>
            <a:ln>
              <a:solidFill>
                <a:schemeClr val="accent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37"/>
            <p:cNvCxnSpPr/>
            <p:nvPr/>
          </p:nvCxnSpPr>
          <p:spPr>
            <a:xfrm flipH="1">
              <a:off x="1652259" y="4251139"/>
              <a:ext cx="0" cy="360191"/>
            </a:xfrm>
            <a:prstGeom prst="line">
              <a:avLst/>
            </a:prstGeom>
            <a:ln>
              <a:solidFill>
                <a:schemeClr val="accent6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ounded Rectangle 38"/>
          <p:cNvSpPr/>
          <p:nvPr/>
        </p:nvSpPr>
        <p:spPr>
          <a:xfrm>
            <a:off x="5840413" y="3814763"/>
            <a:ext cx="1517651" cy="584200"/>
          </a:xfrm>
          <a:prstGeom prst="roundRect">
            <a:avLst>
              <a:gd name="adj" fmla="val 721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solidFill>
                  <a:schemeClr val="bg1"/>
                </a:solidFill>
                <a:latin typeface="Lato"/>
              </a:rPr>
              <a:t>Kišiněv</a:t>
            </a:r>
            <a:endParaRPr lang="en-AU" sz="1400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465576" y="1594565"/>
            <a:ext cx="4611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buFont typeface="Wingdings" panose="05000000000000000000" pitchFamily="2" charset="2"/>
              <a:buChar char="§"/>
            </a:pPr>
            <a:r>
              <a:rPr lang="cs-CZ" sz="2400" dirty="0">
                <a:ea typeface="Times New Roman" panose="02020603050405020304" pitchFamily="18" charset="0"/>
              </a:rPr>
              <a:t>Rozdíly mezi jednotlivými regiony</a:t>
            </a:r>
            <a:r>
              <a:rPr lang="en-GB" sz="2400" dirty="0">
                <a:ea typeface="Times New Roman" panose="02020603050405020304" pitchFamily="18" charset="0"/>
              </a:rPr>
              <a:t>. </a:t>
            </a:r>
            <a:endParaRPr lang="cs-CZ" sz="2400" dirty="0">
              <a:ea typeface="Times New Roman" panose="02020603050405020304" pitchFamily="18" charset="0"/>
            </a:endParaRPr>
          </a:p>
          <a:p>
            <a:pPr marL="457189" indent="-457189">
              <a:buFont typeface="Wingdings" panose="05000000000000000000" pitchFamily="2" charset="2"/>
              <a:buChar char="§"/>
            </a:pPr>
            <a:endParaRPr lang="cs-CZ" sz="2400" dirty="0">
              <a:ea typeface="Times New Roman" panose="02020603050405020304" pitchFamily="18" charset="0"/>
            </a:endParaRPr>
          </a:p>
          <a:p>
            <a:pPr marL="457189" indent="-457189">
              <a:buFont typeface="Wingdings" panose="05000000000000000000" pitchFamily="2" charset="2"/>
              <a:buChar char="§"/>
            </a:pPr>
            <a:r>
              <a:rPr lang="cs-CZ" sz="2400" dirty="0">
                <a:ea typeface="Times New Roman" panose="02020603050405020304" pitchFamily="18" charset="0"/>
              </a:rPr>
              <a:t>Nejchudší oblastí Moldavska je jižní region, dále pak centrální region, severní region a Kišiněv.</a:t>
            </a:r>
            <a:endParaRPr lang="cs-CZ" sz="2400" dirty="0"/>
          </a:p>
        </p:txBody>
      </p:sp>
      <p:sp>
        <p:nvSpPr>
          <p:cNvPr id="34" name="Zástupný symbol pro text 1"/>
          <p:cNvSpPr txBox="1">
            <a:spLocks/>
          </p:cNvSpPr>
          <p:nvPr/>
        </p:nvSpPr>
        <p:spPr>
          <a:xfrm>
            <a:off x="7722282" y="506008"/>
            <a:ext cx="10905239" cy="304623"/>
          </a:xfrm>
          <a:prstGeom prst="rect">
            <a:avLst/>
          </a:prstGeom>
        </p:spPr>
        <p:txBody>
          <a:bodyPr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667" b="1" dirty="0">
                <a:solidFill>
                  <a:schemeClr val="tx1"/>
                </a:solidFill>
              </a:rPr>
              <a:t>EKONOMICKÁ SITUACE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6716397"/>
      </p:ext>
    </p:extLst>
  </p:cSld>
  <p:clrMapOvr>
    <a:masterClrMapping/>
  </p:clrMapOvr>
  <p:transition spd="slow" advTm="10000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bsah obrázku stan, objekt v exteriéru&#10;&#10;Popis byl vytvořen automaticky">
            <a:extLst>
              <a:ext uri="{FF2B5EF4-FFF2-40B4-BE49-F238E27FC236}">
                <a16:creationId xmlns:a16="http://schemas.microsoft.com/office/drawing/2014/main" id="{DB2B5880-0F1A-4D51-9B27-777CEAD932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6" b="494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9DB7390-6F29-4BCA-BCF1-73BFE6FD2E8B}"/>
              </a:ext>
            </a:extLst>
          </p:cNvPr>
          <p:cNvSpPr txBox="1"/>
          <p:nvPr/>
        </p:nvSpPr>
        <p:spPr>
          <a:xfrm>
            <a:off x="6555524" y="6067173"/>
            <a:ext cx="6183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chemeClr val="bg1"/>
                </a:solidFill>
                <a:effectLst/>
                <a:latin typeface="Tinos"/>
              </a:rPr>
              <a:t>Uprchlický kemp </a:t>
            </a:r>
            <a:r>
              <a:rPr lang="cs-CZ" b="0" i="0" dirty="0" err="1">
                <a:solidFill>
                  <a:schemeClr val="bg1"/>
                </a:solidFill>
                <a:effectLst/>
                <a:latin typeface="Tinos"/>
              </a:rPr>
              <a:t>Palanca</a:t>
            </a:r>
            <a:r>
              <a:rPr lang="cs-CZ" b="0" i="0" dirty="0">
                <a:solidFill>
                  <a:schemeClr val="bg1"/>
                </a:solidFill>
                <a:effectLst/>
                <a:latin typeface="Tinos"/>
              </a:rPr>
              <a:t>  Foto: EPA-EFE/Dumitru Doru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641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748233B-766A-453C-9750-A4212F052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C88F2C6-1FC5-4FE1-B250-58787FA1C1C4}"/>
              </a:ext>
            </a:extLst>
          </p:cNvPr>
          <p:cNvSpPr txBox="1"/>
          <p:nvPr/>
        </p:nvSpPr>
        <p:spPr>
          <a:xfrm>
            <a:off x="9315532" y="6372423"/>
            <a:ext cx="6183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chemeClr val="bg1"/>
                </a:solidFill>
                <a:effectLst/>
                <a:latin typeface="Tinos"/>
              </a:rPr>
              <a:t>Uprchlický kemp v </a:t>
            </a:r>
            <a:r>
              <a:rPr lang="cs-CZ" dirty="0">
                <a:solidFill>
                  <a:schemeClr val="bg1"/>
                </a:solidFill>
                <a:latin typeface="Tinos"/>
              </a:rPr>
              <a:t>K</a:t>
            </a:r>
            <a:r>
              <a:rPr lang="cs-CZ" b="0" i="0" dirty="0">
                <a:solidFill>
                  <a:schemeClr val="bg1"/>
                </a:solidFill>
                <a:effectLst/>
                <a:latin typeface="Tinos"/>
              </a:rPr>
              <a:t>išiněvě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63B366C-7CE8-4F78-B7DE-B237395E607B}"/>
              </a:ext>
            </a:extLst>
          </p:cNvPr>
          <p:cNvSpPr/>
          <p:nvPr/>
        </p:nvSpPr>
        <p:spPr>
          <a:xfrm>
            <a:off x="1292170" y="797510"/>
            <a:ext cx="10023827" cy="5262979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cs-CZ" sz="2400" b="1" dirty="0"/>
              <a:t>ekonomický migrant</a:t>
            </a:r>
            <a:r>
              <a:rPr lang="cs-CZ" sz="2400" dirty="0"/>
              <a:t> - cizinec, který svou zemi opustil dobrovolně s cílem zlepšení svého ekonomického postavení. Ekonomický migrant se může na území ČR vyskytovat jak v legálním, tak v nelegálním postavení v závislosti na oprávnění, kterým disponuje. Ekonomické důvody však nejsou důvodem pro udělení mezinárodní ochrany.</a:t>
            </a:r>
          </a:p>
          <a:p>
            <a:endParaRPr lang="cs-CZ" sz="2400" dirty="0"/>
          </a:p>
          <a:p>
            <a:r>
              <a:rPr lang="cs-CZ" sz="2400" b="1" dirty="0"/>
              <a:t>uprchlík</a:t>
            </a:r>
            <a:r>
              <a:rPr lang="cs-CZ" sz="2400" dirty="0"/>
              <a:t> -  osoba, která splňuje definiční znaky uprchlíka ve smyslu Ženevské úmluvy. V ČR je osoba, které bylo přiznáno postavení uprchlíka, označována jako azylant.</a:t>
            </a:r>
          </a:p>
          <a:p>
            <a:endParaRPr lang="cs-CZ" sz="2400" dirty="0"/>
          </a:p>
          <a:p>
            <a:r>
              <a:rPr lang="cs-CZ" sz="2400" b="1" dirty="0"/>
              <a:t>azyl</a:t>
            </a:r>
            <a:r>
              <a:rPr lang="cs-CZ" sz="2400" dirty="0"/>
              <a:t> - ochranný status, který stát poskytuje státnímu příslušníku třetí země nebo osobě bez státní příslušnosti v souvislosti s rizikem jejího pronásledování z důvodů přesně vyjmenovaných v mezinárodních i národních právních nástrojích (v ČR jsou důvody udělení azylu specifikovány v zákoně o azylu);</a:t>
            </a:r>
          </a:p>
        </p:txBody>
      </p:sp>
    </p:spTree>
    <p:extLst>
      <p:ext uri="{BB962C8B-B14F-4D97-AF65-F5344CB8AC3E}">
        <p14:creationId xmlns:p14="http://schemas.microsoft.com/office/powerpoint/2010/main" val="4133160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ýsledek obrázku pro migration MOLDOVA">
            <a:extLst>
              <a:ext uri="{FF2B5EF4-FFF2-40B4-BE49-F238E27FC236}">
                <a16:creationId xmlns:a16="http://schemas.microsoft.com/office/drawing/2014/main" id="{ED26C670-2A51-401B-A18C-9D777F6F6C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51" b="-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BFC737F3-F86F-4C7A-9DF7-021C302DA276}"/>
              </a:ext>
            </a:extLst>
          </p:cNvPr>
          <p:cNvSpPr/>
          <p:nvPr/>
        </p:nvSpPr>
        <p:spPr>
          <a:xfrm>
            <a:off x="1180658" y="1258571"/>
            <a:ext cx="10023827" cy="452431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cs-CZ" sz="2400" b="1" dirty="0"/>
              <a:t>Podle definice Spojených národu (1998): </a:t>
            </a:r>
          </a:p>
          <a:p>
            <a:endParaRPr lang="cs-CZ" sz="2400" dirty="0"/>
          </a:p>
          <a:p>
            <a:r>
              <a:rPr lang="cs-CZ" sz="2400" b="1" dirty="0"/>
              <a:t>Dlouhodobý migrant</a:t>
            </a:r>
          </a:p>
          <a:p>
            <a:r>
              <a:rPr lang="cs-CZ" sz="2400" dirty="0"/>
              <a:t> je osoba, která se přestěhuje do jiné země než je jeho obvyklé bydliště </a:t>
            </a:r>
            <a:r>
              <a:rPr lang="cs-CZ" sz="2400" b="1" dirty="0"/>
              <a:t>po dobu alespoň jednoho roku</a:t>
            </a:r>
            <a:r>
              <a:rPr lang="cs-CZ" sz="2400" dirty="0"/>
              <a:t>, tak, že se jeho nové bydliště stane obvyklým bydlištěm. </a:t>
            </a:r>
          </a:p>
          <a:p>
            <a:endParaRPr lang="cs-CZ" sz="2400" dirty="0"/>
          </a:p>
          <a:p>
            <a:r>
              <a:rPr lang="cs-CZ" sz="2400" b="1" dirty="0"/>
              <a:t>Krátkodobý migrant </a:t>
            </a:r>
          </a:p>
          <a:p>
            <a:r>
              <a:rPr lang="cs-CZ" sz="2400" dirty="0"/>
              <a:t>je osoba, která se přestěhuje do jiné země než je jeho obvyklé bydliště po dobu alespoň </a:t>
            </a:r>
            <a:r>
              <a:rPr lang="cs-CZ" sz="2400" b="1" dirty="0"/>
              <a:t>tří měsíců, ale méně než na jeden rok</a:t>
            </a:r>
            <a:r>
              <a:rPr lang="cs-CZ" sz="2400" dirty="0"/>
              <a:t> s výjimkou případů, kdy migrace je za účelem rekreace, dovolené, návštěv u přátel a příbuzných, služebních cest, léčebným účelem nebo účelem náboženských poutí </a:t>
            </a:r>
            <a:r>
              <a:rPr lang="cs-CZ" sz="1100" dirty="0"/>
              <a:t>(UN, 1998). </a:t>
            </a:r>
          </a:p>
        </p:txBody>
      </p:sp>
    </p:spTree>
    <p:extLst>
      <p:ext uri="{BB962C8B-B14F-4D97-AF65-F5344CB8AC3E}">
        <p14:creationId xmlns:p14="http://schemas.microsoft.com/office/powerpoint/2010/main" val="422917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F0A3EB68-ABDC-46C9-BF31-B65AFEAEF11E}"/>
              </a:ext>
            </a:extLst>
          </p:cNvPr>
          <p:cNvSpPr/>
          <p:nvPr/>
        </p:nvSpPr>
        <p:spPr>
          <a:xfrm>
            <a:off x="280633" y="951987"/>
            <a:ext cx="110497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Odliv mozků (brain </a:t>
            </a:r>
            <a:r>
              <a:rPr lang="cs-CZ" sz="2400" b="1" dirty="0" err="1"/>
              <a:t>drain</a:t>
            </a:r>
            <a:r>
              <a:rPr lang="cs-CZ" sz="2400" b="1" dirty="0"/>
              <a:t>) a příliv mozků (brain </a:t>
            </a:r>
            <a:r>
              <a:rPr lang="cs-CZ" sz="2400" b="1" dirty="0" err="1"/>
              <a:t>gain</a:t>
            </a:r>
            <a:r>
              <a:rPr lang="cs-CZ" sz="2400" b="1" dirty="0"/>
              <a:t>) </a:t>
            </a:r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Odliv mozků znamená odchod kvalifikovaných jedinců většinou kvůli nedostatku příležitostí či lepším podmínkám. Dopad odlivu mozků na rozvojové země je jedním z nejdiskutovanějších témat v oblasti migrace a rozvoje.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AB3EC82-265D-4518-B596-AC1FAE911B6F}"/>
              </a:ext>
            </a:extLst>
          </p:cNvPr>
          <p:cNvSpPr/>
          <p:nvPr/>
        </p:nvSpPr>
        <p:spPr>
          <a:xfrm>
            <a:off x="5022010" y="81340"/>
            <a:ext cx="2201245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1600"/>
              </a:spcBef>
            </a:pPr>
            <a:r>
              <a:rPr lang="en-GB" sz="2800" b="1" cap="all" dirty="0">
                <a:ea typeface="Times New Roman" panose="02020603050405020304" pitchFamily="18" charset="0"/>
                <a:cs typeface="Times New Roman" panose="02020603050405020304" pitchFamily="18" charset="0"/>
              </a:rPr>
              <a:t>Brain drain</a:t>
            </a:r>
            <a:endParaRPr lang="cs-CZ" sz="2800" cap="all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E39282E-8523-4F18-AD2E-63904EF01D6D}"/>
              </a:ext>
            </a:extLst>
          </p:cNvPr>
          <p:cNvSpPr/>
          <p:nvPr/>
        </p:nvSpPr>
        <p:spPr>
          <a:xfrm>
            <a:off x="280633" y="3084529"/>
            <a:ext cx="1168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>
              <a:spcBef>
                <a:spcPts val="1600"/>
              </a:spcBef>
              <a:buFont typeface="Wingdings" panose="05000000000000000000" pitchFamily="2" charset="2"/>
              <a:buChar char="§"/>
            </a:pPr>
            <a:r>
              <a:rPr lang="en-GB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Odhaduje</a:t>
            </a:r>
            <a:r>
              <a:rPr lang="en-GB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se, </a:t>
            </a:r>
            <a:r>
              <a:rPr lang="en-GB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že</a:t>
            </a:r>
            <a:r>
              <a:rPr lang="en-GB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třetina</a:t>
            </a:r>
            <a:r>
              <a:rPr lang="en-GB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migrantů</a:t>
            </a:r>
            <a:r>
              <a:rPr lang="en-GB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jsou</a:t>
            </a:r>
            <a:r>
              <a:rPr lang="cs-CZ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vysoce</a:t>
            </a:r>
            <a:r>
              <a:rPr lang="en-GB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kvalifikovaní</a:t>
            </a:r>
            <a:r>
              <a:rPr lang="en-GB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absolventi</a:t>
            </a:r>
            <a:r>
              <a:rPr lang="en-GB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vysokých</a:t>
            </a:r>
            <a:r>
              <a:rPr lang="en-GB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škol</a:t>
            </a:r>
            <a:r>
              <a:rPr lang="en-GB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kteří</a:t>
            </a:r>
            <a:r>
              <a:rPr lang="en-GB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nenašli</a:t>
            </a:r>
            <a:r>
              <a:rPr lang="en-GB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GB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domovské</a:t>
            </a:r>
            <a:r>
              <a:rPr lang="en-GB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zemi</a:t>
            </a:r>
            <a:r>
              <a:rPr lang="en-GB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uplatnění</a:t>
            </a:r>
            <a:r>
              <a:rPr lang="en-GB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Pantiru</a:t>
            </a:r>
            <a:r>
              <a:rPr lang="en-GB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et al., 2007).</a:t>
            </a:r>
          </a:p>
        </p:txBody>
      </p:sp>
      <p:pic>
        <p:nvPicPr>
          <p:cNvPr id="5" name="Obrázek 21">
            <a:extLst>
              <a:ext uri="{FF2B5EF4-FFF2-40B4-BE49-F238E27FC236}">
                <a16:creationId xmlns:a16="http://schemas.microsoft.com/office/drawing/2014/main" id="{B997B110-0B15-4D37-BFA1-40DBA3E1D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093" y="3773471"/>
            <a:ext cx="4381638" cy="288712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C6716B37-4CC0-4DB9-9302-E2346C26637F}"/>
              </a:ext>
            </a:extLst>
          </p:cNvPr>
          <p:cNvSpPr/>
          <p:nvPr/>
        </p:nvSpPr>
        <p:spPr>
          <a:xfrm>
            <a:off x="267629" y="6255834"/>
            <a:ext cx="1538869" cy="390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96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A9D1D-CB56-4EB7-9468-6E19E2148297}" type="slidenum">
              <a:rPr lang="en-US" altLang="cs-CZ" smtClean="0"/>
              <a:pPr/>
              <a:t>34</a:t>
            </a:fld>
            <a:endParaRPr lang="en-US" altLang="cs-CZ"/>
          </a:p>
        </p:txBody>
      </p:sp>
      <p:sp>
        <p:nvSpPr>
          <p:cNvPr id="3" name="Obdélník 2"/>
          <p:cNvSpPr/>
          <p:nvPr/>
        </p:nvSpPr>
        <p:spPr>
          <a:xfrm>
            <a:off x="27709" y="482601"/>
            <a:ext cx="11443566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600"/>
              </a:spcBef>
            </a:pPr>
            <a:r>
              <a:rPr lang="cs-CZ" sz="3200" b="1" cap="all" dirty="0">
                <a:ea typeface="Times New Roman" panose="02020603050405020304" pitchFamily="18" charset="0"/>
                <a:cs typeface="Times New Roman" panose="02020603050405020304" pitchFamily="18" charset="0"/>
              </a:rPr>
              <a:t>Dvojí občanství</a:t>
            </a:r>
          </a:p>
          <a:p>
            <a:pPr marL="457189" indent="-457189" algn="just">
              <a:spcBef>
                <a:spcPts val="16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Část obyvatel Moldavska má dvojí občanství 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rumunské občanství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ruské, bulharské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 algn="just">
              <a:spcBef>
                <a:spcPts val="16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Rumunské občanství umožňuje vycestovat do 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EU, 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ruské občanství usnadňuje migraci do Ruské federace 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GeoPol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/CBS-AXA, 2012).</a:t>
            </a:r>
            <a:endParaRPr lang="cs-CZ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9" descr="fta_e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57926"/>
            <a:ext cx="1930400" cy="45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číslo snímku 3">
            <a:extLst>
              <a:ext uri="{FF2B5EF4-FFF2-40B4-BE49-F238E27FC236}">
                <a16:creationId xmlns:a16="http://schemas.microsoft.com/office/drawing/2014/main" id="{2B387561-E188-4C8D-BCE9-68C122F4F0D3}"/>
              </a:ext>
            </a:extLst>
          </p:cNvPr>
          <p:cNvSpPr txBox="1">
            <a:spLocks/>
          </p:cNvSpPr>
          <p:nvPr/>
        </p:nvSpPr>
        <p:spPr>
          <a:xfrm>
            <a:off x="11471275" y="6257925"/>
            <a:ext cx="431800" cy="388939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4F1204A-9FA9-4133-AB3C-0E8FAFFF89E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68C1FC7-EA9E-4471-A813-A16C5FBAD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589" y="4345776"/>
            <a:ext cx="3767411" cy="250375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4069E71-5265-4D45-B142-E836AD975B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359699"/>
            <a:ext cx="3794349" cy="252166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C765772-D078-4E19-8CC4-A7B397417A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9698"/>
            <a:ext cx="3794352" cy="2521663"/>
          </a:xfrm>
          <a:prstGeom prst="rect">
            <a:avLst/>
          </a:prstGeom>
        </p:spPr>
      </p:pic>
      <p:sp>
        <p:nvSpPr>
          <p:cNvPr id="15" name="Rectangle 32">
            <a:extLst>
              <a:ext uri="{FF2B5EF4-FFF2-40B4-BE49-F238E27FC236}">
                <a16:creationId xmlns:a16="http://schemas.microsoft.com/office/drawing/2014/main" id="{BE7C61B9-7D55-4E6E-B425-A54A6F99BA4C}"/>
              </a:ext>
            </a:extLst>
          </p:cNvPr>
          <p:cNvSpPr/>
          <p:nvPr/>
        </p:nvSpPr>
        <p:spPr>
          <a:xfrm rot="5400000">
            <a:off x="6963174" y="5388122"/>
            <a:ext cx="2494631" cy="4281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090">
              <a:defRPr/>
            </a:pPr>
            <a:endParaRPr lang="en-US" sz="2400">
              <a:solidFill>
                <a:schemeClr val="accent3"/>
              </a:solidFill>
            </a:endParaRPr>
          </a:p>
        </p:txBody>
      </p:sp>
      <p:sp>
        <p:nvSpPr>
          <p:cNvPr id="16" name="Rectangle 32">
            <a:extLst>
              <a:ext uri="{FF2B5EF4-FFF2-40B4-BE49-F238E27FC236}">
                <a16:creationId xmlns:a16="http://schemas.microsoft.com/office/drawing/2014/main" id="{8A7DC612-37CA-459E-A57D-8BA4EE45D6A0}"/>
              </a:ext>
            </a:extLst>
          </p:cNvPr>
          <p:cNvSpPr/>
          <p:nvPr/>
        </p:nvSpPr>
        <p:spPr>
          <a:xfrm rot="5400000">
            <a:off x="2759079" y="5373241"/>
            <a:ext cx="2526455" cy="489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090">
              <a:defRPr/>
            </a:pPr>
            <a:endParaRPr lang="en-US" sz="24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49228"/>
      </p:ext>
    </p:extLst>
  </p:cSld>
  <p:clrMapOvr>
    <a:masterClrMapping/>
  </p:clrMapOvr>
  <p:transition spd="slow" advTm="10000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46626" y="294625"/>
            <a:ext cx="11623443" cy="5796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600"/>
              </a:spcBef>
            </a:pPr>
            <a:r>
              <a:rPr lang="cs-CZ" sz="3200" cap="all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cs-CZ" sz="3200" b="1" cap="all" dirty="0">
                <a:ea typeface="Times New Roman" panose="02020603050405020304" pitchFamily="18" charset="0"/>
                <a:cs typeface="Times New Roman" panose="02020603050405020304" pitchFamily="18" charset="0"/>
              </a:rPr>
              <a:t>Sektory</a:t>
            </a:r>
          </a:p>
          <a:p>
            <a:pPr algn="just">
              <a:spcBef>
                <a:spcPts val="1600"/>
              </a:spcBef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Hlavními sektory, kde jsou moldavští migranti zaměstnáni jsou:</a:t>
            </a:r>
          </a:p>
          <a:p>
            <a:pPr algn="just">
              <a:spcBef>
                <a:spcPts val="1600"/>
              </a:spcBef>
            </a:pP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600"/>
              </a:spcBef>
            </a:pP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600"/>
              </a:spcBef>
            </a:pP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600"/>
              </a:spcBef>
            </a:pP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600"/>
              </a:spcBef>
            </a:pP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600"/>
              </a:spcBef>
            </a:pP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600"/>
              </a:spcBef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Rusku 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migrantů pracuje na stavbě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EU 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pouze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%) 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téměř polovina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(47%) 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migrantů pracujících v 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 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zaměstnaná v domácí péči 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(NBS, 2009).</a:t>
            </a:r>
            <a:endParaRPr lang="cs-CZ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663075"/>
              </p:ext>
            </p:extLst>
          </p:nvPr>
        </p:nvGraphicFramePr>
        <p:xfrm>
          <a:off x="1002890" y="1113280"/>
          <a:ext cx="9910916" cy="4977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4987375"/>
      </p:ext>
    </p:extLst>
  </p:cSld>
  <p:clrMapOvr>
    <a:masterClrMapping/>
  </p:clrMapOvr>
  <p:transition spd="slow" advTm="10000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4F1204A-9FA9-4133-AB3C-0E8FAFFF89E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7" name="Rectangle 21"/>
          <p:cNvSpPr/>
          <p:nvPr/>
        </p:nvSpPr>
        <p:spPr>
          <a:xfrm>
            <a:off x="494221" y="1179098"/>
            <a:ext cx="3089144" cy="12503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sp>
        <p:nvSpPr>
          <p:cNvPr id="9" name="Obdélník 8"/>
          <p:cNvSpPr/>
          <p:nvPr/>
        </p:nvSpPr>
        <p:spPr>
          <a:xfrm>
            <a:off x="711547" y="1388786"/>
            <a:ext cx="30613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Velká závislost na </a:t>
            </a:r>
            <a:r>
              <a:rPr lang="cs-CZ" sz="2400" dirty="0" err="1"/>
              <a:t>remitencích</a:t>
            </a:r>
            <a:endParaRPr lang="cs-CZ" sz="2400" dirty="0"/>
          </a:p>
        </p:txBody>
      </p:sp>
      <p:sp>
        <p:nvSpPr>
          <p:cNvPr id="11" name="Obdélník 10"/>
          <p:cNvSpPr/>
          <p:nvPr/>
        </p:nvSpPr>
        <p:spPr>
          <a:xfrm>
            <a:off x="3962400" y="872817"/>
            <a:ext cx="7940675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2400" dirty="0"/>
              <a:t>Peníze zasílané zahraničními pracovníky do země původu. </a:t>
            </a:r>
          </a:p>
          <a:p>
            <a:endParaRPr lang="cs-CZ" sz="2400" dirty="0"/>
          </a:p>
          <a:p>
            <a:r>
              <a:rPr lang="cs-CZ" sz="2400" dirty="0"/>
              <a:t>Objem těchto peněz celosvětově představuje 300 miliard dolarů, což je třikrát větší částka, než kterou jednotlivé vlády poskytují na rozvojovou spolupráci.</a:t>
            </a:r>
          </a:p>
          <a:p>
            <a:endParaRPr lang="cs-CZ" sz="2400" dirty="0">
              <a:ea typeface="Times New Roman" panose="02020603050405020304" pitchFamily="18" charset="0"/>
            </a:endParaRPr>
          </a:p>
          <a:p>
            <a:r>
              <a:rPr lang="cs-CZ" sz="2400" dirty="0">
                <a:ea typeface="Times New Roman" panose="02020603050405020304" pitchFamily="18" charset="0"/>
              </a:rPr>
              <a:t>Okolo</a:t>
            </a:r>
            <a:r>
              <a:rPr lang="en-GB" sz="2400" dirty="0">
                <a:ea typeface="Times New Roman" panose="02020603050405020304" pitchFamily="18" charset="0"/>
              </a:rPr>
              <a:t> 30% </a:t>
            </a:r>
            <a:r>
              <a:rPr lang="cs-CZ" sz="2400" dirty="0">
                <a:ea typeface="Times New Roman" panose="02020603050405020304" pitchFamily="18" charset="0"/>
              </a:rPr>
              <a:t> domácností dostává </a:t>
            </a:r>
            <a:r>
              <a:rPr lang="cs-CZ" sz="2400" dirty="0" err="1">
                <a:ea typeface="Times New Roman" panose="02020603050405020304" pitchFamily="18" charset="0"/>
              </a:rPr>
              <a:t>remitence</a:t>
            </a:r>
            <a:r>
              <a:rPr lang="cs-CZ" sz="2400" dirty="0">
                <a:ea typeface="Times New Roman" panose="02020603050405020304" pitchFamily="18" charset="0"/>
              </a:rPr>
              <a:t>, což odpovídá téměř </a:t>
            </a:r>
            <a:r>
              <a:rPr lang="en-GB" sz="2400" dirty="0">
                <a:ea typeface="Times New Roman" panose="02020603050405020304" pitchFamily="18" charset="0"/>
              </a:rPr>
              <a:t>1</a:t>
            </a:r>
            <a:r>
              <a:rPr lang="cs-CZ" sz="2400" dirty="0">
                <a:ea typeface="Times New Roman" panose="02020603050405020304" pitchFamily="18" charset="0"/>
              </a:rPr>
              <a:t>,</a:t>
            </a:r>
            <a:r>
              <a:rPr lang="en-GB" sz="2400" dirty="0">
                <a:ea typeface="Times New Roman" panose="02020603050405020304" pitchFamily="18" charset="0"/>
              </a:rPr>
              <a:t>5 </a:t>
            </a:r>
            <a:r>
              <a:rPr lang="cs-CZ" sz="2400" dirty="0">
                <a:ea typeface="Times New Roman" panose="02020603050405020304" pitchFamily="18" charset="0"/>
              </a:rPr>
              <a:t>milionů lidí </a:t>
            </a:r>
            <a:r>
              <a:rPr lang="en-GB" sz="2400" dirty="0">
                <a:ea typeface="Times New Roman" panose="02020603050405020304" pitchFamily="18" charset="0"/>
              </a:rPr>
              <a:t> </a:t>
            </a:r>
            <a:r>
              <a:rPr lang="en-GB" sz="1600" dirty="0">
                <a:ea typeface="Times New Roman" panose="02020603050405020304" pitchFamily="18" charset="0"/>
              </a:rPr>
              <a:t>(IOM/CBS AXA, 2008 ; IOM, 2009). </a:t>
            </a:r>
            <a:endParaRPr lang="cs-CZ" sz="1600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CD8F9FE-6D3A-4107-81AA-96C898655326}"/>
              </a:ext>
            </a:extLst>
          </p:cNvPr>
          <p:cNvSpPr/>
          <p:nvPr/>
        </p:nvSpPr>
        <p:spPr>
          <a:xfrm>
            <a:off x="6162950" y="200966"/>
            <a:ext cx="1927130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1600"/>
              </a:spcBef>
            </a:pPr>
            <a:r>
              <a:rPr lang="cs-CZ" sz="2800" b="1" cap="all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remitence</a:t>
            </a:r>
            <a:endParaRPr lang="cs-CZ" sz="2800" b="1" cap="all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a obrázku může být: sky, mrak, tráva, tree, rostlina, venku a nature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639161"/>
            <a:ext cx="3264786" cy="326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878566"/>
      </p:ext>
    </p:extLst>
  </p:cSld>
  <p:clrMapOvr>
    <a:masterClrMapping/>
  </p:clrMapOvr>
  <p:transition spd="slow" advTm="10000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FB2CBA75-6C2F-4174-9DAF-05673BC4A553}"/>
              </a:ext>
            </a:extLst>
          </p:cNvPr>
          <p:cNvSpPr/>
          <p:nvPr/>
        </p:nvSpPr>
        <p:spPr>
          <a:xfrm>
            <a:off x="767253" y="2036754"/>
            <a:ext cx="71575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Wingdings" pitchFamily="2" charset="2"/>
              <a:buChar char="§"/>
            </a:pPr>
            <a:r>
              <a:rPr lang="cs-CZ" sz="2400" dirty="0"/>
              <a:t>Zaplacení nájmu, účtu za elektřinu atd.</a:t>
            </a:r>
          </a:p>
          <a:p>
            <a:pPr marL="380990" indent="-380990">
              <a:buFont typeface="Wingdings" pitchFamily="2" charset="2"/>
              <a:buChar char="§"/>
            </a:pPr>
            <a:r>
              <a:rPr lang="cs-CZ" sz="2400" dirty="0"/>
              <a:t>Potraviny</a:t>
            </a:r>
          </a:p>
          <a:p>
            <a:pPr marL="380990" indent="-380990">
              <a:buFont typeface="Wingdings" pitchFamily="2" charset="2"/>
              <a:buChar char="§"/>
            </a:pPr>
            <a:r>
              <a:rPr lang="cs-CZ" sz="2400" dirty="0"/>
              <a:t>Oblečení</a:t>
            </a:r>
          </a:p>
          <a:p>
            <a:pPr marL="380990" indent="-380990">
              <a:buFont typeface="Wingdings" pitchFamily="2" charset="2"/>
              <a:buChar char="§"/>
            </a:pPr>
            <a:r>
              <a:rPr lang="cs-CZ" sz="2400" dirty="0"/>
              <a:t>Vzdělání</a:t>
            </a:r>
          </a:p>
          <a:p>
            <a:pPr marL="380990" indent="-380990">
              <a:buFont typeface="Wingdings" pitchFamily="2" charset="2"/>
              <a:buChar char="§"/>
            </a:pPr>
            <a:r>
              <a:rPr lang="cs-CZ" sz="2400" dirty="0"/>
              <a:t>Léky</a:t>
            </a:r>
          </a:p>
          <a:p>
            <a:pPr marL="380990" indent="-380990">
              <a:buFont typeface="Wingdings" pitchFamily="2" charset="2"/>
              <a:buChar char="§"/>
            </a:pPr>
            <a:r>
              <a:rPr lang="cs-CZ" sz="2400" dirty="0"/>
              <a:t>Vybavení domu/rekonstrukce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984AE1F-05F6-4769-BF66-93A8464F4244}"/>
              </a:ext>
            </a:extLst>
          </p:cNvPr>
          <p:cNvSpPr/>
          <p:nvPr/>
        </p:nvSpPr>
        <p:spPr>
          <a:xfrm>
            <a:off x="767255" y="413321"/>
            <a:ext cx="106154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/>
              <a:t>Remitence</a:t>
            </a:r>
            <a:r>
              <a:rPr lang="cs-CZ" sz="2400" dirty="0"/>
              <a:t> většinou slouží pouze k udržení chodu domácnosti a nákupu základních potřeb, ale nebývají příliš často investovány. </a:t>
            </a: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A781A6B7-5F9B-4C3C-BA29-ADD0E7C637B1}"/>
              </a:ext>
            </a:extLst>
          </p:cNvPr>
          <p:cNvSpPr/>
          <p:nvPr/>
        </p:nvSpPr>
        <p:spPr>
          <a:xfrm>
            <a:off x="504496" y="5434092"/>
            <a:ext cx="11368190" cy="9307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C7574AA-1A32-49E1-8A69-57ED9DD9BD52}"/>
              </a:ext>
            </a:extLst>
          </p:cNvPr>
          <p:cNvSpPr/>
          <p:nvPr/>
        </p:nvSpPr>
        <p:spPr>
          <a:xfrm>
            <a:off x="901385" y="5174416"/>
            <a:ext cx="10481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Téměř 25% domácností hradí z </a:t>
            </a:r>
            <a:r>
              <a:rPr lang="cs-CZ" sz="2400" dirty="0" err="1"/>
              <a:t>remitencí</a:t>
            </a:r>
            <a:r>
              <a:rPr lang="cs-CZ" sz="2400" dirty="0"/>
              <a:t> jídlo, oblečení, léky a jiné základní potřeby</a:t>
            </a:r>
            <a:r>
              <a:rPr lang="en-US" sz="1600" dirty="0"/>
              <a:t>.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3065656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4F1204A-9FA9-4133-AB3C-0E8FAFFF89E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5312841" y="534717"/>
            <a:ext cx="2046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/>
              <a:t>VLIV MIGRACE</a:t>
            </a:r>
            <a:endParaRPr lang="en-GB" sz="2400" b="1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589" y="4345776"/>
            <a:ext cx="3767411" cy="250375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359699"/>
            <a:ext cx="3794349" cy="2521661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9698"/>
            <a:ext cx="3794352" cy="2521663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508000" y="1418612"/>
            <a:ext cx="48048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189" indent="-457189">
              <a:buFont typeface="Wingdings" panose="05000000000000000000" pitchFamily="2" charset="2"/>
              <a:buChar char="§"/>
            </a:pPr>
            <a:r>
              <a:rPr lang="cs-CZ" sz="2800" dirty="0"/>
              <a:t>Vzdělání dětí a domácí práce</a:t>
            </a:r>
          </a:p>
          <a:p>
            <a:pPr marL="457189" indent="-457189">
              <a:buFont typeface="Wingdings" panose="05000000000000000000" pitchFamily="2" charset="2"/>
              <a:buChar char="§"/>
            </a:pPr>
            <a:r>
              <a:rPr lang="cs-CZ" sz="2800" dirty="0"/>
              <a:t>Zdraví dětí a seniorů</a:t>
            </a:r>
            <a:endParaRPr lang="en-GB" sz="2800" dirty="0"/>
          </a:p>
          <a:p>
            <a:pPr marL="457189" indent="-457189">
              <a:buFont typeface="Wingdings" panose="05000000000000000000" pitchFamily="2" charset="2"/>
              <a:buChar char="§"/>
            </a:pPr>
            <a:r>
              <a:rPr lang="cs-CZ" sz="2800" dirty="0"/>
              <a:t>Zemědělství</a:t>
            </a:r>
            <a:endParaRPr lang="en-GB" sz="2800" dirty="0"/>
          </a:p>
        </p:txBody>
      </p:sp>
      <p:sp>
        <p:nvSpPr>
          <p:cNvPr id="19" name="Rectangle 32"/>
          <p:cNvSpPr/>
          <p:nvPr/>
        </p:nvSpPr>
        <p:spPr>
          <a:xfrm rot="5400000">
            <a:off x="6963174" y="5388122"/>
            <a:ext cx="2494631" cy="4281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090">
              <a:defRPr/>
            </a:pPr>
            <a:endParaRPr lang="en-US" sz="2400">
              <a:solidFill>
                <a:schemeClr val="accent3"/>
              </a:solidFill>
            </a:endParaRPr>
          </a:p>
        </p:txBody>
      </p:sp>
      <p:sp>
        <p:nvSpPr>
          <p:cNvPr id="20" name="Rectangle 32"/>
          <p:cNvSpPr/>
          <p:nvPr/>
        </p:nvSpPr>
        <p:spPr>
          <a:xfrm rot="5400000">
            <a:off x="2759079" y="5373241"/>
            <a:ext cx="2526455" cy="489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090">
              <a:defRPr/>
            </a:pPr>
            <a:endParaRPr lang="en-US" sz="24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98953"/>
      </p:ext>
    </p:extLst>
  </p:cSld>
  <p:clrMapOvr>
    <a:masterClrMapping/>
  </p:clrMapOvr>
  <p:transition spd="slow" advTm="10000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4108ADE-08D5-49CC-AF1B-36CE547C68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43425" cy="68580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C854FB61-6E25-4ED0-8DCD-9411F70BAE0D}"/>
              </a:ext>
            </a:extLst>
          </p:cNvPr>
          <p:cNvSpPr/>
          <p:nvPr/>
        </p:nvSpPr>
        <p:spPr>
          <a:xfrm>
            <a:off x="4825259" y="1570814"/>
            <a:ext cx="7117985" cy="1487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buFont typeface="Wingdings" panose="05000000000000000000" pitchFamily="2" charset="2"/>
              <a:buChar char="§"/>
            </a:pPr>
            <a:r>
              <a:rPr lang="cs-CZ" sz="2400" dirty="0"/>
              <a:t>V průměru</a:t>
            </a:r>
            <a:r>
              <a:rPr lang="en-US" sz="2400" dirty="0"/>
              <a:t>, </a:t>
            </a:r>
            <a:r>
              <a:rPr lang="cs-CZ" sz="2400" dirty="0"/>
              <a:t>každá pátá rodina s dítětem má minimálně jednoho člena domácnosti, který pracuje v zahraničí </a:t>
            </a:r>
            <a:r>
              <a:rPr lang="en-US" sz="1100" dirty="0"/>
              <a:t>(MLSPF, 2010 and UNICEF, 2014).</a:t>
            </a:r>
            <a:endParaRPr lang="en-US" sz="1867" dirty="0"/>
          </a:p>
          <a:p>
            <a:pPr marL="457189" indent="-457189">
              <a:buFont typeface="Wingdings" panose="05000000000000000000" pitchFamily="2" charset="2"/>
              <a:buChar char="§"/>
            </a:pPr>
            <a:endParaRPr lang="cs-CZ" sz="1867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64640D3-B280-45CF-A8F9-BFF93B238A12}"/>
              </a:ext>
            </a:extLst>
          </p:cNvPr>
          <p:cNvSpPr/>
          <p:nvPr/>
        </p:nvSpPr>
        <p:spPr>
          <a:xfrm>
            <a:off x="4825259" y="3147675"/>
            <a:ext cx="71549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buFont typeface="Wingdings" panose="05000000000000000000" pitchFamily="2" charset="2"/>
              <a:buChar char="§"/>
            </a:pPr>
            <a:r>
              <a:rPr lang="cs-CZ" sz="2400" dirty="0"/>
              <a:t>Okolo </a:t>
            </a:r>
            <a:r>
              <a:rPr lang="en-US" sz="2400" dirty="0"/>
              <a:t>177,000 </a:t>
            </a:r>
            <a:r>
              <a:rPr lang="cs-CZ" sz="2400" dirty="0"/>
              <a:t>dětí má jednoho z rodičů v zahraničí</a:t>
            </a:r>
            <a:r>
              <a:rPr lang="en-US" sz="2400" dirty="0"/>
              <a:t>, </a:t>
            </a:r>
            <a:r>
              <a:rPr lang="cs-CZ" sz="2400" dirty="0"/>
              <a:t>a cca </a:t>
            </a:r>
            <a:r>
              <a:rPr lang="en-US" sz="2400" dirty="0"/>
              <a:t>22,000 </a:t>
            </a:r>
            <a:r>
              <a:rPr lang="cs-CZ" sz="2400" dirty="0"/>
              <a:t>dětí má oba rodiče v zahraničí</a:t>
            </a:r>
            <a:r>
              <a:rPr lang="en-US" sz="2400" dirty="0"/>
              <a:t>. </a:t>
            </a:r>
          </a:p>
          <a:p>
            <a:pPr marL="457189" indent="-457189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457189" indent="-457189">
              <a:buFont typeface="Wingdings" panose="05000000000000000000" pitchFamily="2" charset="2"/>
              <a:buChar char="§"/>
            </a:pPr>
            <a:r>
              <a:rPr lang="cs-CZ" sz="2400" dirty="0"/>
              <a:t>Většina těchto dětí pochází z venkovských oblastí </a:t>
            </a:r>
            <a:r>
              <a:rPr lang="en-US" sz="2400" dirty="0"/>
              <a:t>(80%) </a:t>
            </a:r>
            <a:r>
              <a:rPr lang="en-US" sz="1600" dirty="0"/>
              <a:t>(UNICEF/ CBS AXA, 2007).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779833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2E59BDD-4249-4019-87AD-844410E57449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8543635" cy="6858000"/>
            <a:chOff x="8310592" y="3919548"/>
            <a:chExt cx="2186585" cy="2160000"/>
          </a:xfrm>
          <a:solidFill>
            <a:schemeClr val="tx1">
              <a:lumMod val="10000"/>
              <a:lumOff val="90000"/>
            </a:schemeClr>
          </a:solidFill>
        </p:grpSpPr>
        <p:sp>
          <p:nvSpPr>
            <p:cNvPr id="11" name="Rectangle 29">
              <a:extLst>
                <a:ext uri="{FF2B5EF4-FFF2-40B4-BE49-F238E27FC236}">
                  <a16:creationId xmlns:a16="http://schemas.microsoft.com/office/drawing/2014/main" id="{EBF0EA6A-58DA-43B8-9965-648AAD474522}"/>
                </a:ext>
              </a:extLst>
            </p:cNvPr>
            <p:cNvSpPr/>
            <p:nvPr/>
          </p:nvSpPr>
          <p:spPr>
            <a:xfrm>
              <a:off x="8310592" y="3919548"/>
              <a:ext cx="2186585" cy="21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17">
                <a:defRPr/>
              </a:pPr>
              <a:endParaRPr lang="id-ID" sz="2000"/>
            </a:p>
          </p:txBody>
        </p:sp>
        <p:sp>
          <p:nvSpPr>
            <p:cNvPr id="12" name="Text Placeholder 32">
              <a:extLst>
                <a:ext uri="{FF2B5EF4-FFF2-40B4-BE49-F238E27FC236}">
                  <a16:creationId xmlns:a16="http://schemas.microsoft.com/office/drawing/2014/main" id="{BA68116C-095B-4A01-8EB7-D7F0C508095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604070" y="4174865"/>
              <a:ext cx="1637923" cy="170199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685783">
                <a:lnSpc>
                  <a:spcPct val="150000"/>
                </a:lnSpc>
                <a:spcBef>
                  <a:spcPts val="751"/>
                </a:spcBef>
                <a:defRPr/>
              </a:pPr>
              <a:endParaRPr lang="en-US" sz="2000" dirty="0">
                <a:solidFill>
                  <a:schemeClr val="bg1"/>
                </a:solidFill>
                <a:latin typeface="Lato Light"/>
              </a:endParaRPr>
            </a:p>
          </p:txBody>
        </p:sp>
      </p:grpSp>
      <p:sp>
        <p:nvSpPr>
          <p:cNvPr id="7" name="TextovéPole 6">
            <a:extLst>
              <a:ext uri="{FF2B5EF4-FFF2-40B4-BE49-F238E27FC236}">
                <a16:creationId xmlns:a16="http://schemas.microsoft.com/office/drawing/2014/main" id="{E1C43FDA-3913-4DBA-980C-0D24D27C9A13}"/>
              </a:ext>
            </a:extLst>
          </p:cNvPr>
          <p:cNvSpPr txBox="1"/>
          <p:nvPr/>
        </p:nvSpPr>
        <p:spPr>
          <a:xfrm>
            <a:off x="264659" y="1166842"/>
            <a:ext cx="801431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Podněsterská moldavská republika, zkráceným názvem Podněstří</a:t>
            </a:r>
            <a:r>
              <a:rPr lang="az-Cyrl-AZ" sz="2400" dirty="0"/>
              <a:t>, </a:t>
            </a:r>
            <a:r>
              <a:rPr lang="cs-CZ" sz="2400" dirty="0"/>
              <a:t>je de iure integrální součástí Moldavska, ale de facto nezávislý stát ve východní Evropě podporovaný Ruskem.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Mezinárodně stát uznaly jen Náhorní Karabach, Jižní </a:t>
            </a:r>
            <a:r>
              <a:rPr lang="cs-CZ" sz="2400" dirty="0" err="1"/>
              <a:t>Osetie</a:t>
            </a:r>
            <a:r>
              <a:rPr lang="cs-CZ" sz="2400" dirty="0"/>
              <a:t> a Abcházie, přičemž postavení těchto území je taktéž sporné.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 Jde o úzký pruh území podél řeky Dněstr, které se s výjimkou dvou malých předmostí nachází celé na jeho levém břehu. </a:t>
            </a:r>
          </a:p>
        </p:txBody>
      </p:sp>
      <p:pic>
        <p:nvPicPr>
          <p:cNvPr id="4098" name="Picture 2" descr="Proruské Podněstří je zemí seniorů. Pro Rusko je pojistkou, že se Moldavsko  nepřiblíží Západu | Svět | Lidovky.cz">
            <a:extLst>
              <a:ext uri="{FF2B5EF4-FFF2-40B4-BE49-F238E27FC236}">
                <a16:creationId xmlns:a16="http://schemas.microsoft.com/office/drawing/2014/main" id="{CA34259B-0219-420D-A213-B844A39F0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77" y="978085"/>
            <a:ext cx="2621736" cy="396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text 1">
            <a:extLst>
              <a:ext uri="{FF2B5EF4-FFF2-40B4-BE49-F238E27FC236}">
                <a16:creationId xmlns:a16="http://schemas.microsoft.com/office/drawing/2014/main" id="{CB215897-B2A6-450A-A448-B5F2E65D637E}"/>
              </a:ext>
            </a:extLst>
          </p:cNvPr>
          <p:cNvSpPr txBox="1">
            <a:spLocks/>
          </p:cNvSpPr>
          <p:nvPr/>
        </p:nvSpPr>
        <p:spPr>
          <a:xfrm>
            <a:off x="2541691" y="442898"/>
            <a:ext cx="10905239" cy="3046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0" spc="151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>
                <a:solidFill>
                  <a:schemeClr val="tx1"/>
                </a:solidFill>
                <a:latin typeface="Gill Sans MT" panose="020B0502020104020203" pitchFamily="34" charset="-18"/>
              </a:rPr>
              <a:t>PODNĚSTŘÍ	</a:t>
            </a:r>
          </a:p>
        </p:txBody>
      </p:sp>
      <p:pic>
        <p:nvPicPr>
          <p:cNvPr id="13" name="Picture 2" descr="znak Podněsterska">
            <a:extLst>
              <a:ext uri="{FF2B5EF4-FFF2-40B4-BE49-F238E27FC236}">
                <a16:creationId xmlns:a16="http://schemas.microsoft.com/office/drawing/2014/main" id="{5B81DB21-3A01-4C35-A90D-262076094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040" y="203575"/>
            <a:ext cx="8572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vlajka Podněsterska">
            <a:extLst>
              <a:ext uri="{FF2B5EF4-FFF2-40B4-BE49-F238E27FC236}">
                <a16:creationId xmlns:a16="http://schemas.microsoft.com/office/drawing/2014/main" id="{9215C3BB-7D8C-43E3-AC67-1153E20AD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25" y="417237"/>
            <a:ext cx="1143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2218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3">
            <a:extLst>
              <a:ext uri="{FF2B5EF4-FFF2-40B4-BE49-F238E27FC236}">
                <a16:creationId xmlns:a16="http://schemas.microsoft.com/office/drawing/2014/main" id="{84282060-CCE8-421C-A558-0D31783B7F90}"/>
              </a:ext>
            </a:extLst>
          </p:cNvPr>
          <p:cNvSpPr>
            <a:spLocks noEditPoints="1"/>
          </p:cNvSpPr>
          <p:nvPr/>
        </p:nvSpPr>
        <p:spPr bwMode="auto">
          <a:xfrm>
            <a:off x="8977692" y="2545959"/>
            <a:ext cx="264691" cy="397036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9" name="Oval 23">
            <a:extLst>
              <a:ext uri="{FF2B5EF4-FFF2-40B4-BE49-F238E27FC236}">
                <a16:creationId xmlns:a16="http://schemas.microsoft.com/office/drawing/2014/main" id="{165C78A5-9018-476D-872A-FB5A8166C44A}"/>
              </a:ext>
            </a:extLst>
          </p:cNvPr>
          <p:cNvSpPr/>
          <p:nvPr/>
        </p:nvSpPr>
        <p:spPr>
          <a:xfrm>
            <a:off x="5631368" y="2002333"/>
            <a:ext cx="776497" cy="720652"/>
          </a:xfrm>
          <a:prstGeom prst="ellipse">
            <a:avLst/>
          </a:prstGeom>
          <a:noFill/>
          <a:ln w="28575">
            <a:solidFill>
              <a:schemeClr val="bg2">
                <a:lumMod val="85000"/>
              </a:schemeClr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133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29</a:t>
            </a:r>
            <a:r>
              <a:rPr lang="en-US" sz="2133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%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616B8DA-03C6-40E1-82F2-5CA7715F71EF}"/>
              </a:ext>
            </a:extLst>
          </p:cNvPr>
          <p:cNvSpPr/>
          <p:nvPr/>
        </p:nvSpPr>
        <p:spPr>
          <a:xfrm>
            <a:off x="8334456" y="2002333"/>
            <a:ext cx="736159" cy="742144"/>
          </a:xfrm>
          <a:prstGeom prst="ellipse">
            <a:avLst/>
          </a:prstGeom>
          <a:noFill/>
          <a:ln w="28575">
            <a:solidFill>
              <a:schemeClr val="bg2">
                <a:lumMod val="85000"/>
              </a:schemeClr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133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7</a:t>
            </a:r>
            <a:r>
              <a:rPr lang="en-US" sz="2133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%</a:t>
            </a: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00A63341-A0E7-482C-8B62-2E81EE279DCD}"/>
              </a:ext>
            </a:extLst>
          </p:cNvPr>
          <p:cNvSpPr/>
          <p:nvPr/>
        </p:nvSpPr>
        <p:spPr>
          <a:xfrm>
            <a:off x="11149297" y="2049434"/>
            <a:ext cx="735793" cy="742144"/>
          </a:xfrm>
          <a:prstGeom prst="ellipse">
            <a:avLst/>
          </a:prstGeom>
          <a:noFill/>
          <a:ln w="28575">
            <a:solidFill>
              <a:schemeClr val="bg2">
                <a:lumMod val="85000"/>
              </a:schemeClr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133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25</a:t>
            </a:r>
            <a:r>
              <a:rPr lang="en-US" sz="2133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%</a:t>
            </a:r>
          </a:p>
        </p:txBody>
      </p:sp>
      <p:graphicFrame>
        <p:nvGraphicFramePr>
          <p:cNvPr id="13" name="Chart 16">
            <a:extLst>
              <a:ext uri="{FF2B5EF4-FFF2-40B4-BE49-F238E27FC236}">
                <a16:creationId xmlns:a16="http://schemas.microsoft.com/office/drawing/2014/main" id="{8B4EF415-1F0F-4F87-8F74-3F625C353E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7848103"/>
              </p:ext>
            </p:extLst>
          </p:nvPr>
        </p:nvGraphicFramePr>
        <p:xfrm>
          <a:off x="4209896" y="2592581"/>
          <a:ext cx="2389416" cy="1717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9">
            <a:extLst>
              <a:ext uri="{FF2B5EF4-FFF2-40B4-BE49-F238E27FC236}">
                <a16:creationId xmlns:a16="http://schemas.microsoft.com/office/drawing/2014/main" id="{5B38947E-A3BB-4DE1-91B1-6851679C1B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9358818"/>
              </p:ext>
            </p:extLst>
          </p:nvPr>
        </p:nvGraphicFramePr>
        <p:xfrm>
          <a:off x="7050062" y="2592581"/>
          <a:ext cx="2343827" cy="175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1">
            <a:extLst>
              <a:ext uri="{FF2B5EF4-FFF2-40B4-BE49-F238E27FC236}">
                <a16:creationId xmlns:a16="http://schemas.microsoft.com/office/drawing/2014/main" id="{0DB6EC84-425A-4ACC-B5BB-17E4EBA2DE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4300910"/>
              </p:ext>
            </p:extLst>
          </p:nvPr>
        </p:nvGraphicFramePr>
        <p:xfrm>
          <a:off x="9694352" y="2609944"/>
          <a:ext cx="2311400" cy="175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angle 25">
            <a:extLst>
              <a:ext uri="{FF2B5EF4-FFF2-40B4-BE49-F238E27FC236}">
                <a16:creationId xmlns:a16="http://schemas.microsoft.com/office/drawing/2014/main" id="{03891E52-4620-4B3E-96C1-34F7EFA26431}"/>
              </a:ext>
            </a:extLst>
          </p:cNvPr>
          <p:cNvSpPr/>
          <p:nvPr/>
        </p:nvSpPr>
        <p:spPr>
          <a:xfrm>
            <a:off x="3837951" y="4323811"/>
            <a:ext cx="2906989" cy="3282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133" dirty="0"/>
              <a:t>Oba rodiče migrovali</a:t>
            </a:r>
            <a:endParaRPr lang="en-US" sz="2133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F395DD99-2B6B-4A74-ACB7-18EA06ED969B}"/>
              </a:ext>
            </a:extLst>
          </p:cNvPr>
          <p:cNvSpPr/>
          <p:nvPr/>
        </p:nvSpPr>
        <p:spPr>
          <a:xfrm>
            <a:off x="6724196" y="4301324"/>
            <a:ext cx="2870612" cy="3282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133" dirty="0"/>
              <a:t>Pouze matka migrovala</a:t>
            </a:r>
            <a:endParaRPr lang="en-US" sz="2133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6817F7D3-343F-446C-8AAC-851C4203A865}"/>
              </a:ext>
            </a:extLst>
          </p:cNvPr>
          <p:cNvSpPr/>
          <p:nvPr/>
        </p:nvSpPr>
        <p:spPr>
          <a:xfrm>
            <a:off x="9255665" y="4337715"/>
            <a:ext cx="3225388" cy="3282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133" dirty="0"/>
              <a:t>Otec migroval</a:t>
            </a:r>
            <a:endParaRPr lang="en-US" sz="2133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B3769CD-750C-4443-81E3-4172F9883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638" y="1570814"/>
            <a:ext cx="2545442" cy="383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386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35E698F2-2CA1-4C40-82F1-33F17672661F}"/>
              </a:ext>
            </a:extLst>
          </p:cNvPr>
          <p:cNvSpPr/>
          <p:nvPr/>
        </p:nvSpPr>
        <p:spPr>
          <a:xfrm>
            <a:off x="4010035" y="2260823"/>
            <a:ext cx="702806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cs-CZ" sz="2400" dirty="0">
                <a:ea typeface="Times New Roman" pitchFamily="18" charset="0"/>
                <a:cs typeface="Arial" pitchFamily="34" charset="0"/>
              </a:rPr>
              <a:t>Téměř 80% studentů chce odjet do zahraničí</a:t>
            </a:r>
            <a:endParaRPr lang="cs-CZ" sz="2400" dirty="0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658F1EF6-8362-4FE7-9DDD-B88FD64F2486}"/>
              </a:ext>
            </a:extLst>
          </p:cNvPr>
          <p:cNvSpPr/>
          <p:nvPr/>
        </p:nvSpPr>
        <p:spPr>
          <a:xfrm>
            <a:off x="4010036" y="4148801"/>
            <a:ext cx="702807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cs-CZ" sz="2400" dirty="0">
                <a:ea typeface="Times New Roman" pitchFamily="18" charset="0"/>
                <a:cs typeface="Arial" pitchFamily="34" charset="0"/>
              </a:rPr>
              <a:t>36% studentů má zkušenost s prací v zahraničí</a:t>
            </a:r>
            <a:endParaRPr lang="cs-CZ" sz="2400" dirty="0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6FB76CFE-4761-4771-A2C2-2CFB5B5B1345}"/>
              </a:ext>
            </a:extLst>
          </p:cNvPr>
          <p:cNvSpPr/>
          <p:nvPr/>
        </p:nvSpPr>
        <p:spPr>
          <a:xfrm>
            <a:off x="4010036" y="3020146"/>
            <a:ext cx="7028078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cs-CZ" sz="2400" dirty="0"/>
              <a:t>Téměř </a:t>
            </a:r>
            <a:r>
              <a:rPr lang="en-US" sz="2400" dirty="0"/>
              <a:t>61% </a:t>
            </a:r>
            <a:r>
              <a:rPr lang="cs-CZ" sz="2400" dirty="0"/>
              <a:t>studentů má zkušenost s migrací někoho z domácnosti</a:t>
            </a:r>
          </a:p>
        </p:txBody>
      </p:sp>
      <p:pic>
        <p:nvPicPr>
          <p:cNvPr id="17410" name="Picture 2" descr="Na obrázku může být: 2 lidé">
            <a:extLst>
              <a:ext uri="{FF2B5EF4-FFF2-40B4-BE49-F238E27FC236}">
                <a16:creationId xmlns:a16="http://schemas.microsoft.com/office/drawing/2014/main" id="{D380AD60-7949-4FF1-9039-2334CE89D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19" y="1507000"/>
            <a:ext cx="2550574" cy="383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699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4"/>
          </p:nvPr>
        </p:nvSpPr>
        <p:spPr>
          <a:xfrm>
            <a:off x="689597" y="712898"/>
            <a:ext cx="10905239" cy="304623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chemeClr val="tx1"/>
                </a:solidFill>
                <a:latin typeface="+mn-lt"/>
              </a:rPr>
              <a:t>VZDĚLÁNÍ A BRAIN DRAIN</a:t>
            </a:r>
            <a:endParaRPr lang="en-GB" sz="3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Chart 16"/>
          <p:cNvGraphicFramePr/>
          <p:nvPr>
            <p:extLst>
              <p:ext uri="{D42A27DB-BD31-4B8C-83A1-F6EECF244321}">
                <p14:modId xmlns:p14="http://schemas.microsoft.com/office/powerpoint/2010/main" val="539855527"/>
              </p:ext>
            </p:extLst>
          </p:nvPr>
        </p:nvGraphicFramePr>
        <p:xfrm>
          <a:off x="1111203" y="1626294"/>
          <a:ext cx="2373221" cy="2773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23"/>
          <p:cNvSpPr/>
          <p:nvPr/>
        </p:nvSpPr>
        <p:spPr>
          <a:xfrm>
            <a:off x="1785522" y="2545792"/>
            <a:ext cx="1152127" cy="84068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2952323" rtl="0" eaLnBrk="1" latinLnBrk="0" hangingPunct="1">
              <a:defRPr sz="5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476162" algn="l" defTabSz="2952323" rtl="0" eaLnBrk="1" latinLnBrk="0" hangingPunct="1">
              <a:defRPr sz="5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952323" algn="l" defTabSz="2952323" rtl="0" eaLnBrk="1" latinLnBrk="0" hangingPunct="1">
              <a:defRPr sz="5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4428485" algn="l" defTabSz="2952323" rtl="0" eaLnBrk="1" latinLnBrk="0" hangingPunct="1">
              <a:defRPr sz="5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5904647" algn="l" defTabSz="2952323" rtl="0" eaLnBrk="1" latinLnBrk="0" hangingPunct="1">
              <a:defRPr sz="5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7380808" algn="l" defTabSz="2952323" rtl="0" eaLnBrk="1" latinLnBrk="0" hangingPunct="1">
              <a:defRPr sz="5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8856970" algn="l" defTabSz="2952323" rtl="0" eaLnBrk="1" latinLnBrk="0" hangingPunct="1">
              <a:defRPr sz="5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0333131" algn="l" defTabSz="2952323" rtl="0" eaLnBrk="1" latinLnBrk="0" hangingPunct="1">
              <a:defRPr sz="5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1809293" algn="l" defTabSz="2952323" rtl="0" eaLnBrk="1" latinLnBrk="0" hangingPunct="1">
              <a:defRPr sz="5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67" b="1" dirty="0">
                <a:solidFill>
                  <a:schemeClr val="tx1"/>
                </a:solidFill>
              </a:rPr>
              <a:t>80 %</a:t>
            </a:r>
          </a:p>
        </p:txBody>
      </p:sp>
      <p:graphicFrame>
        <p:nvGraphicFramePr>
          <p:cNvPr id="8" name="Chart 9"/>
          <p:cNvGraphicFramePr/>
          <p:nvPr>
            <p:extLst>
              <p:ext uri="{D42A27DB-BD31-4B8C-83A1-F6EECF244321}">
                <p14:modId xmlns:p14="http://schemas.microsoft.com/office/powerpoint/2010/main" val="835804996"/>
              </p:ext>
            </p:extLst>
          </p:nvPr>
        </p:nvGraphicFramePr>
        <p:xfrm>
          <a:off x="4518661" y="1635313"/>
          <a:ext cx="2497905" cy="2549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Oval 10"/>
          <p:cNvSpPr/>
          <p:nvPr/>
        </p:nvSpPr>
        <p:spPr>
          <a:xfrm>
            <a:off x="5408719" y="2547425"/>
            <a:ext cx="1352743" cy="84068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2952323" rtl="0" eaLnBrk="1" latinLnBrk="0" hangingPunct="1">
              <a:defRPr sz="5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476162" algn="l" defTabSz="2952323" rtl="0" eaLnBrk="1" latinLnBrk="0" hangingPunct="1">
              <a:defRPr sz="5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952323" algn="l" defTabSz="2952323" rtl="0" eaLnBrk="1" latinLnBrk="0" hangingPunct="1">
              <a:defRPr sz="5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4428485" algn="l" defTabSz="2952323" rtl="0" eaLnBrk="1" latinLnBrk="0" hangingPunct="1">
              <a:defRPr sz="5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5904647" algn="l" defTabSz="2952323" rtl="0" eaLnBrk="1" latinLnBrk="0" hangingPunct="1">
              <a:defRPr sz="5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7380808" algn="l" defTabSz="2952323" rtl="0" eaLnBrk="1" latinLnBrk="0" hangingPunct="1">
              <a:defRPr sz="5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8856970" algn="l" defTabSz="2952323" rtl="0" eaLnBrk="1" latinLnBrk="0" hangingPunct="1">
              <a:defRPr sz="5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0333131" algn="l" defTabSz="2952323" rtl="0" eaLnBrk="1" latinLnBrk="0" hangingPunct="1">
              <a:defRPr sz="5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1809293" algn="l" defTabSz="2952323" rtl="0" eaLnBrk="1" latinLnBrk="0" hangingPunct="1">
              <a:defRPr sz="5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67" b="1" dirty="0">
                <a:solidFill>
                  <a:schemeClr val="tx1"/>
                </a:solidFill>
              </a:rPr>
              <a:t>52 %</a:t>
            </a:r>
          </a:p>
        </p:txBody>
      </p:sp>
      <p:graphicFrame>
        <p:nvGraphicFramePr>
          <p:cNvPr id="10" name="Chart 11"/>
          <p:cNvGraphicFramePr/>
          <p:nvPr>
            <p:extLst>
              <p:ext uri="{D42A27DB-BD31-4B8C-83A1-F6EECF244321}">
                <p14:modId xmlns:p14="http://schemas.microsoft.com/office/powerpoint/2010/main" val="4025128252"/>
              </p:ext>
            </p:extLst>
          </p:nvPr>
        </p:nvGraphicFramePr>
        <p:xfrm>
          <a:off x="8393284" y="1519719"/>
          <a:ext cx="2423339" cy="2908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Oval 13"/>
          <p:cNvSpPr/>
          <p:nvPr/>
        </p:nvSpPr>
        <p:spPr>
          <a:xfrm>
            <a:off x="9102196" y="2582250"/>
            <a:ext cx="1169104" cy="84068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2952323" rtl="0" eaLnBrk="1" latinLnBrk="0" hangingPunct="1">
              <a:defRPr sz="5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476162" algn="l" defTabSz="2952323" rtl="0" eaLnBrk="1" latinLnBrk="0" hangingPunct="1">
              <a:defRPr sz="5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952323" algn="l" defTabSz="2952323" rtl="0" eaLnBrk="1" latinLnBrk="0" hangingPunct="1">
              <a:defRPr sz="5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4428485" algn="l" defTabSz="2952323" rtl="0" eaLnBrk="1" latinLnBrk="0" hangingPunct="1">
              <a:defRPr sz="5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5904647" algn="l" defTabSz="2952323" rtl="0" eaLnBrk="1" latinLnBrk="0" hangingPunct="1">
              <a:defRPr sz="5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7380808" algn="l" defTabSz="2952323" rtl="0" eaLnBrk="1" latinLnBrk="0" hangingPunct="1">
              <a:defRPr sz="5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8856970" algn="l" defTabSz="2952323" rtl="0" eaLnBrk="1" latinLnBrk="0" hangingPunct="1">
              <a:defRPr sz="5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0333131" algn="l" defTabSz="2952323" rtl="0" eaLnBrk="1" latinLnBrk="0" hangingPunct="1">
              <a:defRPr sz="5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1809293" algn="l" defTabSz="2952323" rtl="0" eaLnBrk="1" latinLnBrk="0" hangingPunct="1">
              <a:defRPr sz="5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67" b="1" dirty="0">
                <a:solidFill>
                  <a:schemeClr val="tx1"/>
                </a:solidFill>
              </a:rPr>
              <a:t>28 %</a:t>
            </a:r>
          </a:p>
        </p:txBody>
      </p:sp>
      <p:sp>
        <p:nvSpPr>
          <p:cNvPr id="12" name="Rectangle 25"/>
          <p:cNvSpPr/>
          <p:nvPr/>
        </p:nvSpPr>
        <p:spPr>
          <a:xfrm>
            <a:off x="799058" y="4231970"/>
            <a:ext cx="2997513" cy="3178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2952323" rtl="0" eaLnBrk="1" latinLnBrk="0" hangingPunct="1">
              <a:defRPr sz="5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476162" algn="l" defTabSz="2952323" rtl="0" eaLnBrk="1" latinLnBrk="0" hangingPunct="1">
              <a:defRPr sz="5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2952323" algn="l" defTabSz="2952323" rtl="0" eaLnBrk="1" latinLnBrk="0" hangingPunct="1">
              <a:defRPr sz="5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4428485" algn="l" defTabSz="2952323" rtl="0" eaLnBrk="1" latinLnBrk="0" hangingPunct="1">
              <a:defRPr sz="5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5904647" algn="l" defTabSz="2952323" rtl="0" eaLnBrk="1" latinLnBrk="0" hangingPunct="1">
              <a:defRPr sz="5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7380808" algn="l" defTabSz="2952323" rtl="0" eaLnBrk="1" latinLnBrk="0" hangingPunct="1">
              <a:defRPr sz="5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8856970" algn="l" defTabSz="2952323" rtl="0" eaLnBrk="1" latinLnBrk="0" hangingPunct="1">
              <a:defRPr sz="5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0333131" algn="l" defTabSz="2952323" rtl="0" eaLnBrk="1" latinLnBrk="0" hangingPunct="1">
              <a:defRPr sz="5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1809293" algn="l" defTabSz="2952323" rtl="0" eaLnBrk="1" latinLnBrk="0" hangingPunct="1">
              <a:defRPr sz="5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867" b="1" dirty="0"/>
              <a:t>Chce migrovat v budoucnu</a:t>
            </a:r>
            <a:endParaRPr lang="en-US" sz="1867" dirty="0"/>
          </a:p>
        </p:txBody>
      </p:sp>
      <p:sp>
        <p:nvSpPr>
          <p:cNvPr id="13" name="Rectangle 22"/>
          <p:cNvSpPr/>
          <p:nvPr/>
        </p:nvSpPr>
        <p:spPr>
          <a:xfrm>
            <a:off x="4414404" y="4212030"/>
            <a:ext cx="3175708" cy="3178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2952323" rtl="0" eaLnBrk="1" latinLnBrk="0" hangingPunct="1">
              <a:defRPr sz="5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476162" algn="l" defTabSz="2952323" rtl="0" eaLnBrk="1" latinLnBrk="0" hangingPunct="1">
              <a:defRPr sz="5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2952323" algn="l" defTabSz="2952323" rtl="0" eaLnBrk="1" latinLnBrk="0" hangingPunct="1">
              <a:defRPr sz="5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4428485" algn="l" defTabSz="2952323" rtl="0" eaLnBrk="1" latinLnBrk="0" hangingPunct="1">
              <a:defRPr sz="5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5904647" algn="l" defTabSz="2952323" rtl="0" eaLnBrk="1" latinLnBrk="0" hangingPunct="1">
              <a:defRPr sz="5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7380808" algn="l" defTabSz="2952323" rtl="0" eaLnBrk="1" latinLnBrk="0" hangingPunct="1">
              <a:defRPr sz="5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8856970" algn="l" defTabSz="2952323" rtl="0" eaLnBrk="1" latinLnBrk="0" hangingPunct="1">
              <a:defRPr sz="5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0333131" algn="l" defTabSz="2952323" rtl="0" eaLnBrk="1" latinLnBrk="0" hangingPunct="1">
              <a:defRPr sz="5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1809293" algn="l" defTabSz="2952323" rtl="0" eaLnBrk="1" latinLnBrk="0" hangingPunct="1">
              <a:defRPr sz="5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867" b="1" dirty="0"/>
              <a:t>Z venkovských oblastí</a:t>
            </a:r>
            <a:endParaRPr lang="en-US" sz="1867" dirty="0"/>
          </a:p>
        </p:txBody>
      </p:sp>
      <p:sp>
        <p:nvSpPr>
          <p:cNvPr id="14" name="Rectangle 24"/>
          <p:cNvSpPr/>
          <p:nvPr/>
        </p:nvSpPr>
        <p:spPr>
          <a:xfrm>
            <a:off x="8096015" y="4227312"/>
            <a:ext cx="3181465" cy="287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2952323" rtl="0" eaLnBrk="1" latinLnBrk="0" hangingPunct="1">
              <a:defRPr sz="5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76162" algn="l" defTabSz="2952323" rtl="0" eaLnBrk="1" latinLnBrk="0" hangingPunct="1">
              <a:defRPr sz="5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52323" algn="l" defTabSz="2952323" rtl="0" eaLnBrk="1" latinLnBrk="0" hangingPunct="1">
              <a:defRPr sz="5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28485" algn="l" defTabSz="2952323" rtl="0" eaLnBrk="1" latinLnBrk="0" hangingPunct="1">
              <a:defRPr sz="5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04647" algn="l" defTabSz="2952323" rtl="0" eaLnBrk="1" latinLnBrk="0" hangingPunct="1">
              <a:defRPr sz="5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80808" algn="l" defTabSz="2952323" rtl="0" eaLnBrk="1" latinLnBrk="0" hangingPunct="1">
              <a:defRPr sz="5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856970" algn="l" defTabSz="2952323" rtl="0" eaLnBrk="1" latinLnBrk="0" hangingPunct="1">
              <a:defRPr sz="5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333131" algn="l" defTabSz="2952323" rtl="0" eaLnBrk="1" latinLnBrk="0" hangingPunct="1">
              <a:defRPr sz="5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809293" algn="l" defTabSz="2952323" rtl="0" eaLnBrk="1" latinLnBrk="0" hangingPunct="1">
              <a:defRPr sz="5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867" b="1" dirty="0"/>
              <a:t>Z městských oblastí</a:t>
            </a:r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497797502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Graphic spid="8" grpId="0">
        <p:bldAsOne/>
      </p:bldGraphic>
      <p:bldP spid="9" grpId="0"/>
      <p:bldGraphic spid="10" grpId="0">
        <p:bldAsOne/>
      </p:bldGraphic>
      <p:bldP spid="11" grpId="0"/>
      <p:bldP spid="12" grpId="0"/>
      <p:bldP spid="13" grpId="0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465419" y="1221010"/>
            <a:ext cx="6940044" cy="566763"/>
            <a:chOff x="848392" y="1731709"/>
            <a:chExt cx="3038502" cy="425073"/>
          </a:xfrm>
        </p:grpSpPr>
        <p:sp>
          <p:nvSpPr>
            <p:cNvPr id="12" name="TextBox 11"/>
            <p:cNvSpPr txBox="1"/>
            <p:nvPr/>
          </p:nvSpPr>
          <p:spPr>
            <a:xfrm>
              <a:off x="848392" y="1731709"/>
              <a:ext cx="1870626" cy="27699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cs-CZ" sz="2400" b="1" dirty="0">
                  <a:solidFill>
                    <a:schemeClr val="bg1"/>
                  </a:solidFill>
                </a:rPr>
                <a:t> </a:t>
              </a:r>
              <a:r>
                <a:rPr lang="cs-CZ" sz="2133" b="1" dirty="0">
                  <a:solidFill>
                    <a:schemeClr val="bg1"/>
                  </a:solidFill>
                </a:rPr>
                <a:t>ZEMĚDĚLSTVÍ</a:t>
              </a:r>
              <a:endParaRPr lang="en-US" sz="2133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36971" y="1968317"/>
              <a:ext cx="2649923" cy="188465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 defTabSz="1219170">
                <a:spcBef>
                  <a:spcPct val="20000"/>
                </a:spcBef>
                <a:defRPr/>
              </a:pPr>
              <a:endParaRPr lang="en-US" sz="1333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442378" y="4284167"/>
            <a:ext cx="4390416" cy="862895"/>
            <a:chOff x="1305397" y="2916637"/>
            <a:chExt cx="2917752" cy="647171"/>
          </a:xfrm>
        </p:grpSpPr>
        <p:sp>
          <p:nvSpPr>
            <p:cNvPr id="16" name="TextBox 15"/>
            <p:cNvSpPr txBox="1"/>
            <p:nvPr/>
          </p:nvSpPr>
          <p:spPr>
            <a:xfrm>
              <a:off x="1305397" y="2916637"/>
              <a:ext cx="2875349" cy="27699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cs-CZ" sz="2400" b="1" dirty="0">
                  <a:solidFill>
                    <a:schemeClr val="bg1"/>
                  </a:solidFill>
                </a:rPr>
                <a:t> </a:t>
              </a:r>
              <a:r>
                <a:rPr lang="cs-CZ" sz="2133" b="1" dirty="0">
                  <a:solidFill>
                    <a:schemeClr val="bg1"/>
                  </a:solidFill>
                </a:rPr>
                <a:t>PÉČE O SOUROZENCE</a:t>
              </a:r>
              <a:endParaRPr lang="en-US" sz="2133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25102" y="3283009"/>
              <a:ext cx="2898047" cy="280799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 defTabSz="1219170">
                <a:spcBef>
                  <a:spcPct val="20000"/>
                </a:spcBef>
                <a:defRPr/>
              </a:pPr>
              <a:r>
                <a:rPr lang="en-US" sz="2133" dirty="0"/>
                <a:t>20 % </a:t>
              </a:r>
              <a:r>
                <a:rPr lang="cs-CZ" sz="2133" dirty="0"/>
                <a:t>studentů se stará o sourozence</a:t>
              </a:r>
              <a:endParaRPr lang="en-US" sz="2133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6"/>
          <p:cNvGrpSpPr/>
          <p:nvPr/>
        </p:nvGrpSpPr>
        <p:grpSpPr>
          <a:xfrm>
            <a:off x="465419" y="2710216"/>
            <a:ext cx="4343260" cy="1124313"/>
            <a:chOff x="1260131" y="3855153"/>
            <a:chExt cx="2653962" cy="843234"/>
          </a:xfrm>
        </p:grpSpPr>
        <p:sp>
          <p:nvSpPr>
            <p:cNvPr id="20" name="TextBox 19"/>
            <p:cNvSpPr txBox="1"/>
            <p:nvPr/>
          </p:nvSpPr>
          <p:spPr>
            <a:xfrm>
              <a:off x="1260131" y="3855153"/>
              <a:ext cx="2629710" cy="24617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cs-CZ" sz="2133" b="1" dirty="0">
                  <a:solidFill>
                    <a:schemeClr val="bg1"/>
                  </a:solidFill>
                </a:rPr>
                <a:t>  DOMÁCÍ PRÁCE</a:t>
              </a:r>
              <a:endParaRPr lang="en-US" sz="2133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64170" y="4171416"/>
              <a:ext cx="2649923" cy="526971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 defTabSz="1219170">
                <a:spcBef>
                  <a:spcPct val="20000"/>
                </a:spcBef>
                <a:defRPr/>
              </a:pPr>
              <a:r>
                <a:rPr lang="en-US" sz="2133" dirty="0"/>
                <a:t>90% </a:t>
              </a:r>
              <a:r>
                <a:rPr lang="cs-CZ" sz="2133" dirty="0"/>
                <a:t>studentů pomáhalo s domácími pracemi</a:t>
              </a:r>
              <a:endParaRPr lang="en-US" sz="2133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Obdélník 14"/>
          <p:cNvSpPr/>
          <p:nvPr/>
        </p:nvSpPr>
        <p:spPr>
          <a:xfrm>
            <a:off x="335318" y="1640007"/>
            <a:ext cx="6325962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133" dirty="0"/>
              <a:t>45% studentů pomáhalo v zemědělství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407" y="1221010"/>
            <a:ext cx="2053387" cy="309945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922" y="2874330"/>
            <a:ext cx="2316204" cy="3114107"/>
          </a:xfrm>
          <a:prstGeom prst="rect">
            <a:avLst/>
          </a:prstGeom>
        </p:spPr>
      </p:pic>
      <p:pic>
        <p:nvPicPr>
          <p:cNvPr id="62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922" y="869563"/>
            <a:ext cx="2321335" cy="170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ástupný symbol pro text 1">
            <a:extLst>
              <a:ext uri="{FF2B5EF4-FFF2-40B4-BE49-F238E27FC236}">
                <a16:creationId xmlns:a16="http://schemas.microsoft.com/office/drawing/2014/main" id="{24C8049C-E5D0-4D4E-9993-CA8163D21595}"/>
              </a:ext>
            </a:extLst>
          </p:cNvPr>
          <p:cNvSpPr txBox="1">
            <a:spLocks/>
          </p:cNvSpPr>
          <p:nvPr/>
        </p:nvSpPr>
        <p:spPr>
          <a:xfrm>
            <a:off x="643380" y="272378"/>
            <a:ext cx="10905239" cy="3046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3200" b="1" cap="all" dirty="0"/>
              <a:t>Domácí práce</a:t>
            </a:r>
            <a:endParaRPr lang="en-GB" sz="3200" b="1" cap="all" dirty="0"/>
          </a:p>
        </p:txBody>
      </p:sp>
    </p:spTree>
    <p:extLst>
      <p:ext uri="{BB962C8B-B14F-4D97-AF65-F5344CB8AC3E}">
        <p14:creationId xmlns:p14="http://schemas.microsoft.com/office/powerpoint/2010/main" val="3583907440"/>
      </p:ext>
    </p:extLst>
  </p:cSld>
  <p:clrMapOvr>
    <a:masterClrMapping/>
  </p:clrMapOvr>
  <p:transition spd="slow" advTm="10000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4"/>
          </p:nvPr>
        </p:nvSpPr>
        <p:spPr>
          <a:xfrm>
            <a:off x="-178982" y="540509"/>
            <a:ext cx="10905239" cy="304623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chemeClr val="tx1"/>
                </a:solidFill>
                <a:latin typeface="+mn-lt"/>
              </a:rPr>
              <a:t>ZDRAVÍ</a:t>
            </a:r>
            <a:endParaRPr lang="en-GB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4F1204A-9FA9-4133-AB3C-0E8FAFFF89EE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203200" y="1047413"/>
            <a:ext cx="7620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/>
          </a:p>
          <a:p>
            <a:pPr marL="457189" indent="-457189">
              <a:buFont typeface="Wingdings" panose="05000000000000000000" pitchFamily="2" charset="2"/>
              <a:buChar char="§"/>
            </a:pPr>
            <a:r>
              <a:rPr lang="cs-CZ" sz="2400" dirty="0"/>
              <a:t>Děti žijící v domácnostech s migranty konzumují jídlo častěji denně a více druhů potravin </a:t>
            </a:r>
            <a:r>
              <a:rPr lang="en-GB" sz="2400" dirty="0"/>
              <a:t>(</a:t>
            </a:r>
            <a:r>
              <a:rPr lang="cs-CZ" sz="2400" dirty="0"/>
              <a:t>maso</a:t>
            </a:r>
            <a:r>
              <a:rPr lang="en-GB" sz="2400" dirty="0"/>
              <a:t>, </a:t>
            </a:r>
            <a:r>
              <a:rPr lang="cs-CZ" sz="2400" dirty="0"/>
              <a:t>mléčné produkty a zeleninu</a:t>
            </a:r>
            <a:r>
              <a:rPr lang="en-GB" sz="2400" dirty="0"/>
              <a:t>)</a:t>
            </a:r>
          </a:p>
          <a:p>
            <a:pPr marL="457189" indent="-457189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457189" indent="-457189">
              <a:buFont typeface="Wingdings" panose="05000000000000000000" pitchFamily="2" charset="2"/>
              <a:buChar char="§"/>
            </a:pPr>
            <a:r>
              <a:rPr lang="cs-CZ" sz="2400" dirty="0"/>
              <a:t>Horší péče rodičů o své děti </a:t>
            </a:r>
            <a:r>
              <a:rPr lang="en-GB" sz="2400" dirty="0"/>
              <a:t>– </a:t>
            </a:r>
            <a:r>
              <a:rPr lang="cs-CZ" sz="2400" dirty="0"/>
              <a:t>deprese, osamělost </a:t>
            </a:r>
            <a:r>
              <a:rPr lang="en-GB" sz="1600" dirty="0"/>
              <a:t>(</a:t>
            </a:r>
            <a:r>
              <a:rPr lang="en-GB" sz="1600" dirty="0" err="1"/>
              <a:t>Cheianu</a:t>
            </a:r>
            <a:r>
              <a:rPr lang="en-GB" sz="1600" dirty="0"/>
              <a:t>-Andrei et al., 2011; Salah, 2008; UNICEF, 2006). </a:t>
            </a:r>
          </a:p>
          <a:p>
            <a:pPr marL="457189" indent="-457189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457189" indent="-457189">
              <a:buFont typeface="Wingdings" panose="05000000000000000000" pitchFamily="2" charset="2"/>
              <a:buChar char="§"/>
            </a:pPr>
            <a:r>
              <a:rPr lang="cs-CZ" sz="2400" dirty="0"/>
              <a:t>Nákup léků, zlepšení zdravotní péče</a:t>
            </a:r>
            <a:endParaRPr lang="en-GB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1047412"/>
            <a:ext cx="3226235" cy="455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47208"/>
      </p:ext>
    </p:extLst>
  </p:cSld>
  <p:clrMapOvr>
    <a:masterClrMapping/>
  </p:clrMapOvr>
  <p:transition spd="slow" advTm="10000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4"/>
          </p:nvPr>
        </p:nvSpPr>
        <p:spPr>
          <a:xfrm>
            <a:off x="-635125" y="334474"/>
            <a:ext cx="10905239" cy="304623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chemeClr val="tx1"/>
                </a:solidFill>
                <a:latin typeface="+mn-lt"/>
              </a:rPr>
              <a:t>ZEMĚDĚLSTVÍ</a:t>
            </a:r>
            <a:endParaRPr lang="en-GB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4F1204A-9FA9-4133-AB3C-0E8FAFFF89EE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5" name="Shape 8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35425" y="303266"/>
            <a:ext cx="2743199" cy="1449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72" y="3836652"/>
            <a:ext cx="2706040" cy="152079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424" y="2019945"/>
            <a:ext cx="2722805" cy="1530217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9535424" y="1"/>
            <a:ext cx="2699888" cy="3802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9" name="Obdélník 8"/>
          <p:cNvSpPr/>
          <p:nvPr/>
        </p:nvSpPr>
        <p:spPr>
          <a:xfrm>
            <a:off x="9535425" y="3516868"/>
            <a:ext cx="2696811" cy="319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91" y="5331157"/>
            <a:ext cx="2716803" cy="1526844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0" y="1191733"/>
            <a:ext cx="931178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buFont typeface="Wingdings" panose="05000000000000000000" pitchFamily="2" charset="2"/>
              <a:buChar char="§"/>
            </a:pPr>
            <a:r>
              <a:rPr lang="en-GB" sz="2400" dirty="0" err="1">
                <a:ea typeface="Times New Roman" panose="02020603050405020304" pitchFamily="18" charset="0"/>
              </a:rPr>
              <a:t>Domácnosti</a:t>
            </a:r>
            <a:r>
              <a:rPr lang="en-GB" sz="2400" dirty="0"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</a:rPr>
              <a:t>migrantů</a:t>
            </a:r>
            <a:r>
              <a:rPr lang="en-GB" sz="2400" dirty="0"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</a:rPr>
              <a:t>investují</a:t>
            </a:r>
            <a:r>
              <a:rPr lang="en-GB" sz="2400" dirty="0"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</a:rPr>
              <a:t>méně</a:t>
            </a:r>
            <a:r>
              <a:rPr lang="en-GB" sz="2400" dirty="0">
                <a:ea typeface="Times New Roman" panose="02020603050405020304" pitchFamily="18" charset="0"/>
              </a:rPr>
              <a:t> do </a:t>
            </a:r>
            <a:r>
              <a:rPr lang="cs-CZ" sz="2400" dirty="0">
                <a:ea typeface="Times New Roman" panose="02020603050405020304" pitchFamily="18" charset="0"/>
              </a:rPr>
              <a:t>zemědělské techniky a zemědělských vstupů</a:t>
            </a:r>
            <a:r>
              <a:rPr lang="en-GB" sz="2400" dirty="0">
                <a:ea typeface="Times New Roman" panose="02020603050405020304" pitchFamily="18" charset="0"/>
              </a:rPr>
              <a:t>.</a:t>
            </a:r>
            <a:endParaRPr lang="cs-CZ" sz="2400" dirty="0">
              <a:ea typeface="Times New Roman" panose="02020603050405020304" pitchFamily="18" charset="0"/>
            </a:endParaRPr>
          </a:p>
          <a:p>
            <a:pPr marL="457189" indent="-457189">
              <a:buFont typeface="Wingdings" panose="05000000000000000000" pitchFamily="2" charset="2"/>
              <a:buChar char="§"/>
            </a:pPr>
            <a:endParaRPr lang="cs-CZ" sz="2400" dirty="0">
              <a:ea typeface="Times New Roman" panose="02020603050405020304" pitchFamily="18" charset="0"/>
            </a:endParaRPr>
          </a:p>
          <a:p>
            <a:pPr marL="457189" indent="-457189">
              <a:buFont typeface="Wingdings" panose="05000000000000000000" pitchFamily="2" charset="2"/>
              <a:buChar char="§"/>
            </a:pPr>
            <a:r>
              <a:rPr lang="cs-CZ" sz="2400" dirty="0">
                <a:ea typeface="Times New Roman" panose="02020603050405020304" pitchFamily="18" charset="0"/>
              </a:rPr>
              <a:t>Přenos škůdců z neobdělávaných pozemků</a:t>
            </a:r>
            <a:endParaRPr lang="en-GB" sz="2400" dirty="0">
              <a:ea typeface="Times New Roman" panose="02020603050405020304" pitchFamily="18" charset="0"/>
            </a:endParaRPr>
          </a:p>
          <a:p>
            <a:pPr marL="457189" indent="-457189">
              <a:buFont typeface="Wingdings" panose="05000000000000000000" pitchFamily="2" charset="2"/>
              <a:buChar char="§"/>
            </a:pPr>
            <a:endParaRPr lang="en-GB" sz="2400" dirty="0">
              <a:ea typeface="Times New Roman" panose="02020603050405020304" pitchFamily="18" charset="0"/>
            </a:endParaRPr>
          </a:p>
          <a:p>
            <a:pPr marL="457189" indent="-457189">
              <a:buFont typeface="Wingdings" panose="05000000000000000000" pitchFamily="2" charset="2"/>
              <a:buChar char="§"/>
            </a:pPr>
            <a:r>
              <a:rPr lang="en-GB" sz="2400" dirty="0" err="1">
                <a:ea typeface="Times New Roman" panose="02020603050405020304" pitchFamily="18" charset="0"/>
              </a:rPr>
              <a:t>Domácnosti</a:t>
            </a:r>
            <a:r>
              <a:rPr lang="cs-CZ" sz="2400" dirty="0"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</a:rPr>
              <a:t>využívají</a:t>
            </a:r>
            <a:r>
              <a:rPr lang="en-GB" sz="2400" dirty="0"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</a:rPr>
              <a:t>remitenc</a:t>
            </a:r>
            <a:r>
              <a:rPr lang="cs-CZ" sz="2400" dirty="0">
                <a:ea typeface="Times New Roman" panose="02020603050405020304" pitchFamily="18" charset="0"/>
              </a:rPr>
              <a:t>e spíše</a:t>
            </a:r>
            <a:r>
              <a:rPr lang="en-GB" sz="2400" dirty="0">
                <a:ea typeface="Times New Roman" panose="02020603050405020304" pitchFamily="18" charset="0"/>
              </a:rPr>
              <a:t> k </a:t>
            </a:r>
            <a:r>
              <a:rPr lang="en-GB" sz="2400" dirty="0" err="1">
                <a:ea typeface="Times New Roman" panose="02020603050405020304" pitchFamily="18" charset="0"/>
              </a:rPr>
              <a:t>odchodu</a:t>
            </a:r>
            <a:r>
              <a:rPr lang="en-GB" sz="2400" dirty="0"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</a:rPr>
              <a:t>ze</a:t>
            </a:r>
            <a:r>
              <a:rPr lang="en-GB" sz="2400" dirty="0"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</a:rPr>
              <a:t>zemědělství</a:t>
            </a:r>
            <a:r>
              <a:rPr lang="en-GB" sz="2400" dirty="0">
                <a:ea typeface="Times New Roman" panose="02020603050405020304" pitchFamily="18" charset="0"/>
              </a:rPr>
              <a:t> </a:t>
            </a:r>
            <a:r>
              <a:rPr lang="cs-CZ" sz="2400" dirty="0">
                <a:ea typeface="Times New Roman" panose="02020603050405020304" pitchFamily="18" charset="0"/>
              </a:rPr>
              <a:t>(p</a:t>
            </a:r>
            <a:r>
              <a:rPr lang="en-GB" sz="2400" dirty="0" err="1">
                <a:ea typeface="Times New Roman" panose="02020603050405020304" pitchFamily="18" charset="0"/>
              </a:rPr>
              <a:t>ronajím</a:t>
            </a:r>
            <a:r>
              <a:rPr lang="cs-CZ" sz="2400" dirty="0" err="1">
                <a:ea typeface="Times New Roman" panose="02020603050405020304" pitchFamily="18" charset="0"/>
              </a:rPr>
              <a:t>ají</a:t>
            </a:r>
            <a:r>
              <a:rPr lang="en-GB" sz="2400" dirty="0"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</a:rPr>
              <a:t>část</a:t>
            </a:r>
            <a:r>
              <a:rPr lang="en-GB" sz="2400" dirty="0"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</a:rPr>
              <a:t>své</a:t>
            </a:r>
            <a:r>
              <a:rPr lang="en-GB" sz="2400" dirty="0"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</a:rPr>
              <a:t>půdy</a:t>
            </a:r>
            <a:r>
              <a:rPr lang="cs-CZ" sz="2400" dirty="0">
                <a:ea typeface="Times New Roman" panose="02020603050405020304" pitchFamily="18" charset="0"/>
              </a:rPr>
              <a:t>).</a:t>
            </a:r>
          </a:p>
          <a:p>
            <a:pPr marL="457189" indent="-457189">
              <a:buFont typeface="Wingdings" panose="05000000000000000000" pitchFamily="2" charset="2"/>
              <a:buChar char="§"/>
            </a:pPr>
            <a:endParaRPr lang="cs-CZ" sz="2400" dirty="0">
              <a:ea typeface="Times New Roman" panose="02020603050405020304" pitchFamily="18" charset="0"/>
            </a:endParaRPr>
          </a:p>
          <a:p>
            <a:pPr marL="457189" indent="-457189">
              <a:buFont typeface="Wingdings" panose="05000000000000000000" pitchFamily="2" charset="2"/>
              <a:buChar char="§"/>
            </a:pPr>
            <a:r>
              <a:rPr lang="cs-CZ" sz="2400" dirty="0">
                <a:ea typeface="Times New Roman" panose="02020603050405020304" pitchFamily="18" charset="0"/>
              </a:rPr>
              <a:t>Pronájem pozemků za nízké ceny velkým korporacím</a:t>
            </a:r>
          </a:p>
          <a:p>
            <a:pPr marL="457189" indent="-457189">
              <a:buFont typeface="Wingdings" panose="05000000000000000000" pitchFamily="2" charset="2"/>
              <a:buChar char="§"/>
            </a:pPr>
            <a:endParaRPr lang="cs-CZ" sz="2400" dirty="0">
              <a:ea typeface="Times New Roman" panose="02020603050405020304" pitchFamily="18" charset="0"/>
            </a:endParaRPr>
          </a:p>
          <a:p>
            <a:pPr marL="457189" indent="-457189">
              <a:buFont typeface="Wingdings" panose="05000000000000000000" pitchFamily="2" charset="2"/>
              <a:buChar char="§"/>
            </a:pPr>
            <a:r>
              <a:rPr lang="cs-CZ" sz="2400" dirty="0">
                <a:ea typeface="Times New Roman" panose="02020603050405020304" pitchFamily="18" charset="0"/>
              </a:rPr>
              <a:t>Děti a senioři – více povinností (práce na poli, domácí práce)</a:t>
            </a:r>
          </a:p>
          <a:p>
            <a:pPr marL="457189" indent="-457189"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457189" indent="-457189">
              <a:buFont typeface="Wingdings" panose="05000000000000000000" pitchFamily="2" charset="2"/>
              <a:buChar char="§"/>
            </a:pPr>
            <a:endParaRPr lang="en-GB" sz="1100" dirty="0"/>
          </a:p>
        </p:txBody>
      </p:sp>
      <p:sp>
        <p:nvSpPr>
          <p:cNvPr id="12" name="Obdélník 11"/>
          <p:cNvSpPr/>
          <p:nvPr/>
        </p:nvSpPr>
        <p:spPr>
          <a:xfrm>
            <a:off x="9543883" y="1753118"/>
            <a:ext cx="2696811" cy="319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14" name="Obdélník 13"/>
          <p:cNvSpPr/>
          <p:nvPr/>
        </p:nvSpPr>
        <p:spPr>
          <a:xfrm>
            <a:off x="9535425" y="-36555"/>
            <a:ext cx="2696811" cy="5559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3090609152"/>
      </p:ext>
    </p:extLst>
  </p:cSld>
  <p:clrMapOvr>
    <a:masterClrMapping/>
  </p:clrMapOvr>
  <p:transition spd="slow" advTm="10000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18"/>
          <p:cNvSpPr>
            <a:spLocks noChangeArrowheads="1"/>
          </p:cNvSpPr>
          <p:nvPr/>
        </p:nvSpPr>
        <p:spPr bwMode="auto">
          <a:xfrm>
            <a:off x="1177205" y="5389565"/>
            <a:ext cx="4443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Entypo"/>
                <a:ea typeface="Entypo"/>
                <a:cs typeface="Entypo"/>
              </a:rPr>
              <a:t></a:t>
            </a:r>
            <a:endParaRPr lang="en-US" sz="4000">
              <a:solidFill>
                <a:schemeClr val="bg1"/>
              </a:solidFill>
              <a:latin typeface="Roboto ligh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" y="2286000"/>
            <a:ext cx="2441575" cy="22860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 defTabSz="914317">
              <a:defRPr/>
            </a:pPr>
            <a:endParaRPr lang="en-US" sz="2400"/>
          </a:p>
        </p:txBody>
      </p:sp>
      <p:sp>
        <p:nvSpPr>
          <p:cNvPr id="27" name="Rectangle 26"/>
          <p:cNvSpPr/>
          <p:nvPr/>
        </p:nvSpPr>
        <p:spPr>
          <a:xfrm>
            <a:off x="3871914" y="-11113"/>
            <a:ext cx="2441575" cy="22860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317">
              <a:defRPr/>
            </a:pPr>
            <a:endParaRPr lang="en-US" sz="2400"/>
          </a:p>
        </p:txBody>
      </p:sp>
      <p:sp>
        <p:nvSpPr>
          <p:cNvPr id="28" name="Text Placeholder 32"/>
          <p:cNvSpPr txBox="1">
            <a:spLocks/>
          </p:cNvSpPr>
          <p:nvPr/>
        </p:nvSpPr>
        <p:spPr>
          <a:xfrm>
            <a:off x="5321300" y="3198814"/>
            <a:ext cx="1563688" cy="64928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  <a:defRPr/>
            </a:pPr>
            <a:r>
              <a:rPr lang="en-US" sz="1067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29" name="Text Placeholder 33"/>
          <p:cNvSpPr txBox="1">
            <a:spLocks/>
          </p:cNvSpPr>
          <p:nvPr/>
        </p:nvSpPr>
        <p:spPr>
          <a:xfrm>
            <a:off x="5321300" y="2924175"/>
            <a:ext cx="1563688" cy="319088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en-AU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7657" name="Zástupný symbol pro 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3" r="14493"/>
          <a:stretch>
            <a:fillRect/>
          </a:stretch>
        </p:blipFill>
        <p:spPr bwMode="auto">
          <a:xfrm>
            <a:off x="0" y="0"/>
            <a:ext cx="1887539" cy="176688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Zástupný symbol pro 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3" r="14493"/>
          <a:stretch>
            <a:fillRect/>
          </a:stretch>
        </p:blipFill>
        <p:spPr bwMode="auto">
          <a:xfrm>
            <a:off x="382587" y="3838507"/>
            <a:ext cx="2033588" cy="1905000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Zástupný symbol pro 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3" r="14493"/>
          <a:stretch>
            <a:fillRect/>
          </a:stretch>
        </p:blipFill>
        <p:spPr bwMode="auto">
          <a:xfrm>
            <a:off x="2641601" y="1375570"/>
            <a:ext cx="1922463" cy="1798637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3" name="TextovéPole 1"/>
          <p:cNvSpPr txBox="1">
            <a:spLocks noChangeArrowheads="1"/>
          </p:cNvSpPr>
          <p:nvPr/>
        </p:nvSpPr>
        <p:spPr bwMode="auto">
          <a:xfrm>
            <a:off x="3347824" y="3609182"/>
            <a:ext cx="59640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600" dirty="0"/>
              <a:t>DĚKUJI ZA POZORNOST!!</a:t>
            </a:r>
            <a:endParaRPr lang="en-GB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5963113"/>
      </p:ext>
    </p:extLst>
  </p:cSld>
  <p:clrMapOvr>
    <a:masterClrMapping/>
  </p:clrMapOvr>
  <p:transition spd="slow" advTm="10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2E59BDD-4249-4019-87AD-844410E57449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8543635" cy="6858000"/>
            <a:chOff x="8310592" y="3919548"/>
            <a:chExt cx="2186585" cy="2160000"/>
          </a:xfrm>
          <a:solidFill>
            <a:schemeClr val="tx1">
              <a:lumMod val="10000"/>
              <a:lumOff val="90000"/>
            </a:schemeClr>
          </a:solidFill>
        </p:grpSpPr>
        <p:sp>
          <p:nvSpPr>
            <p:cNvPr id="11" name="Rectangle 29">
              <a:extLst>
                <a:ext uri="{FF2B5EF4-FFF2-40B4-BE49-F238E27FC236}">
                  <a16:creationId xmlns:a16="http://schemas.microsoft.com/office/drawing/2014/main" id="{EBF0EA6A-58DA-43B8-9965-648AAD474522}"/>
                </a:ext>
              </a:extLst>
            </p:cNvPr>
            <p:cNvSpPr/>
            <p:nvPr/>
          </p:nvSpPr>
          <p:spPr>
            <a:xfrm>
              <a:off x="8310592" y="3919548"/>
              <a:ext cx="2186585" cy="21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17">
                <a:defRPr/>
              </a:pPr>
              <a:endParaRPr lang="id-ID" sz="2000"/>
            </a:p>
          </p:txBody>
        </p:sp>
        <p:sp>
          <p:nvSpPr>
            <p:cNvPr id="12" name="Text Placeholder 32">
              <a:extLst>
                <a:ext uri="{FF2B5EF4-FFF2-40B4-BE49-F238E27FC236}">
                  <a16:creationId xmlns:a16="http://schemas.microsoft.com/office/drawing/2014/main" id="{BA68116C-095B-4A01-8EB7-D7F0C508095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604070" y="4174865"/>
              <a:ext cx="1637923" cy="170199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685783">
                <a:lnSpc>
                  <a:spcPct val="150000"/>
                </a:lnSpc>
                <a:spcBef>
                  <a:spcPts val="751"/>
                </a:spcBef>
                <a:defRPr/>
              </a:pPr>
              <a:endParaRPr lang="en-US" sz="2000" dirty="0">
                <a:solidFill>
                  <a:schemeClr val="bg1"/>
                </a:solidFill>
                <a:latin typeface="Lato Light"/>
              </a:endParaRPr>
            </a:p>
          </p:txBody>
        </p:sp>
      </p:grpSp>
      <p:pic>
        <p:nvPicPr>
          <p:cNvPr id="4098" name="Picture 2" descr="Proruské Podněstří je zemí seniorů. Pro Rusko je pojistkou, že se Moldavsko  nepřiblíží Západu | Svět | Lidovky.cz">
            <a:extLst>
              <a:ext uri="{FF2B5EF4-FFF2-40B4-BE49-F238E27FC236}">
                <a16:creationId xmlns:a16="http://schemas.microsoft.com/office/drawing/2014/main" id="{CA34259B-0219-420D-A213-B844A39F0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77" y="978085"/>
            <a:ext cx="2621736" cy="396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text 1">
            <a:extLst>
              <a:ext uri="{FF2B5EF4-FFF2-40B4-BE49-F238E27FC236}">
                <a16:creationId xmlns:a16="http://schemas.microsoft.com/office/drawing/2014/main" id="{CB215897-B2A6-450A-A448-B5F2E65D637E}"/>
              </a:ext>
            </a:extLst>
          </p:cNvPr>
          <p:cNvSpPr txBox="1">
            <a:spLocks/>
          </p:cNvSpPr>
          <p:nvPr/>
        </p:nvSpPr>
        <p:spPr>
          <a:xfrm>
            <a:off x="2340969" y="431110"/>
            <a:ext cx="10905239" cy="3046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0" spc="151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>
                <a:solidFill>
                  <a:schemeClr val="tx1"/>
                </a:solidFill>
                <a:latin typeface="Gill Sans MT" panose="020B0502020104020203" pitchFamily="34" charset="-18"/>
              </a:rPr>
              <a:t>PODNĚSTŘÍ	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659A52D-92CD-4C05-B4E3-BCA54A6FBA11}"/>
              </a:ext>
            </a:extLst>
          </p:cNvPr>
          <p:cNvSpPr txBox="1"/>
          <p:nvPr/>
        </p:nvSpPr>
        <p:spPr>
          <a:xfrm>
            <a:off x="561778" y="928324"/>
            <a:ext cx="742007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V roce 1992 proběhla krátká válka mezi moldavskou armádou a podněsterskými ozbrojenými silami, podpořenými 14. ruskou armádou, umístěnou v Podněstří.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Válka skončila na mrtvém bodě, protože moldavská armáda nebyla dost silná na to, aby přemohla podněsterské ozbrojené síly.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0" i="0" dirty="0">
                <a:solidFill>
                  <a:srgbClr val="000000"/>
                </a:solidFill>
                <a:effectLst/>
              </a:rPr>
              <a:t>Po pětiměsíčních bojích, které si vyžádaly podle různých odhadů 700 až 1500 obětí, byla v červenci 1992 uzavřena mírová dohoda.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0" i="0" dirty="0">
                <a:solidFill>
                  <a:srgbClr val="000000"/>
                </a:solidFill>
                <a:effectLst/>
              </a:rPr>
              <a:t>Rusko od té doby v zemi udržuje vojenský sbor o 1500 mužích, který označuje za mírovou misi.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0" i="0" dirty="0">
                <a:solidFill>
                  <a:srgbClr val="000000"/>
                </a:solidFill>
                <a:effectLst/>
              </a:rPr>
              <a:t>V roce 2017 moldavský ústavní soud rozhodl, že přítomnost ruských vojsk v Podněstří je v rozporu s neutrálním statusem země.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58433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2E59BDD-4249-4019-87AD-844410E57449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8543635" cy="6858000"/>
            <a:chOff x="8310592" y="3919548"/>
            <a:chExt cx="2186585" cy="2160000"/>
          </a:xfrm>
          <a:solidFill>
            <a:schemeClr val="tx1">
              <a:lumMod val="10000"/>
              <a:lumOff val="90000"/>
            </a:schemeClr>
          </a:solidFill>
        </p:grpSpPr>
        <p:sp>
          <p:nvSpPr>
            <p:cNvPr id="11" name="Rectangle 29">
              <a:extLst>
                <a:ext uri="{FF2B5EF4-FFF2-40B4-BE49-F238E27FC236}">
                  <a16:creationId xmlns:a16="http://schemas.microsoft.com/office/drawing/2014/main" id="{EBF0EA6A-58DA-43B8-9965-648AAD474522}"/>
                </a:ext>
              </a:extLst>
            </p:cNvPr>
            <p:cNvSpPr/>
            <p:nvPr/>
          </p:nvSpPr>
          <p:spPr>
            <a:xfrm>
              <a:off x="8310592" y="3919548"/>
              <a:ext cx="2186585" cy="21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17">
                <a:defRPr/>
              </a:pPr>
              <a:endParaRPr lang="id-ID" sz="2000"/>
            </a:p>
          </p:txBody>
        </p:sp>
        <p:sp>
          <p:nvSpPr>
            <p:cNvPr id="12" name="Text Placeholder 32">
              <a:extLst>
                <a:ext uri="{FF2B5EF4-FFF2-40B4-BE49-F238E27FC236}">
                  <a16:creationId xmlns:a16="http://schemas.microsoft.com/office/drawing/2014/main" id="{BA68116C-095B-4A01-8EB7-D7F0C508095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604070" y="4174865"/>
              <a:ext cx="1637923" cy="170199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685783">
                <a:lnSpc>
                  <a:spcPct val="150000"/>
                </a:lnSpc>
                <a:spcBef>
                  <a:spcPts val="751"/>
                </a:spcBef>
                <a:defRPr/>
              </a:pPr>
              <a:endParaRPr lang="en-US" sz="2000" dirty="0">
                <a:solidFill>
                  <a:schemeClr val="bg1"/>
                </a:solidFill>
                <a:latin typeface="Lato Light"/>
              </a:endParaRPr>
            </a:p>
          </p:txBody>
        </p:sp>
      </p:grpSp>
      <p:pic>
        <p:nvPicPr>
          <p:cNvPr id="4098" name="Picture 2" descr="Proruské Podněstří je zemí seniorů. Pro Rusko je pojistkou, že se Moldavsko  nepřiblíží Západu | Svět | Lidovky.cz">
            <a:extLst>
              <a:ext uri="{FF2B5EF4-FFF2-40B4-BE49-F238E27FC236}">
                <a16:creationId xmlns:a16="http://schemas.microsoft.com/office/drawing/2014/main" id="{CA34259B-0219-420D-A213-B844A39F0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77" y="978085"/>
            <a:ext cx="2621736" cy="396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text 1">
            <a:extLst>
              <a:ext uri="{FF2B5EF4-FFF2-40B4-BE49-F238E27FC236}">
                <a16:creationId xmlns:a16="http://schemas.microsoft.com/office/drawing/2014/main" id="{CB215897-B2A6-450A-A448-B5F2E65D637E}"/>
              </a:ext>
            </a:extLst>
          </p:cNvPr>
          <p:cNvSpPr txBox="1">
            <a:spLocks/>
          </p:cNvSpPr>
          <p:nvPr/>
        </p:nvSpPr>
        <p:spPr>
          <a:xfrm>
            <a:off x="2340969" y="431110"/>
            <a:ext cx="10905239" cy="3046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0" spc="151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>
                <a:solidFill>
                  <a:schemeClr val="tx1"/>
                </a:solidFill>
                <a:latin typeface="Gill Sans MT" panose="020B0502020104020203" pitchFamily="34" charset="-18"/>
              </a:rPr>
              <a:t>PODNĚSTŘÍ	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659A52D-92CD-4C05-B4E3-BCA54A6FBA11}"/>
              </a:ext>
            </a:extLst>
          </p:cNvPr>
          <p:cNvSpPr txBox="1"/>
          <p:nvPr/>
        </p:nvSpPr>
        <p:spPr>
          <a:xfrm>
            <a:off x="497286" y="1253928"/>
            <a:ext cx="742007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/>
              <a:t>Podněstersko</a:t>
            </a:r>
            <a:r>
              <a:rPr lang="cs-CZ" sz="2400" dirty="0"/>
              <a:t> zabírá asi jednu osminu území Moldavska, žije zde přes 500 000 obyvatel.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0" i="0" dirty="0">
                <a:effectLst/>
              </a:rPr>
              <a:t>V hlavním městě Podněstří </a:t>
            </a:r>
            <a:r>
              <a:rPr lang="cs-CZ" sz="2400" b="0" i="0" dirty="0" err="1">
                <a:effectLst/>
              </a:rPr>
              <a:t>Tiraspolu</a:t>
            </a:r>
            <a:r>
              <a:rPr lang="cs-CZ" sz="2400" b="0" i="0" dirty="0">
                <a:effectLst/>
              </a:rPr>
              <a:t> de facto existuje nezávislý útvar, disponující všemi znaky státu, s vlastní zákonodárnou, soudní a výkonnou mocí. Podněstří má vlastní měnu i armádu, která se snaží být zárukou nedotknutelnosti podněsterského území.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400" b="0" i="0" dirty="0">
              <a:effectLst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0" i="0" dirty="0">
                <a:effectLst/>
              </a:rPr>
              <a:t>Úřední řečí v Podněstří je rumunština (moldavština), psaná ale na rozdíl od Moldavska cyrilicí.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36589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2E59BDD-4249-4019-87AD-844410E57449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8543635" cy="6858000"/>
            <a:chOff x="8310592" y="3919548"/>
            <a:chExt cx="2186585" cy="2160000"/>
          </a:xfrm>
          <a:solidFill>
            <a:schemeClr val="tx1">
              <a:lumMod val="10000"/>
              <a:lumOff val="90000"/>
            </a:schemeClr>
          </a:solidFill>
        </p:grpSpPr>
        <p:sp>
          <p:nvSpPr>
            <p:cNvPr id="11" name="Rectangle 29">
              <a:extLst>
                <a:ext uri="{FF2B5EF4-FFF2-40B4-BE49-F238E27FC236}">
                  <a16:creationId xmlns:a16="http://schemas.microsoft.com/office/drawing/2014/main" id="{EBF0EA6A-58DA-43B8-9965-648AAD474522}"/>
                </a:ext>
              </a:extLst>
            </p:cNvPr>
            <p:cNvSpPr/>
            <p:nvPr/>
          </p:nvSpPr>
          <p:spPr>
            <a:xfrm>
              <a:off x="8310592" y="3919548"/>
              <a:ext cx="2186585" cy="21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17">
                <a:defRPr/>
              </a:pPr>
              <a:endParaRPr lang="id-ID" sz="2000"/>
            </a:p>
          </p:txBody>
        </p:sp>
        <p:sp>
          <p:nvSpPr>
            <p:cNvPr id="12" name="Text Placeholder 32">
              <a:extLst>
                <a:ext uri="{FF2B5EF4-FFF2-40B4-BE49-F238E27FC236}">
                  <a16:creationId xmlns:a16="http://schemas.microsoft.com/office/drawing/2014/main" id="{BA68116C-095B-4A01-8EB7-D7F0C508095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604070" y="4174865"/>
              <a:ext cx="1637923" cy="170199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685783">
                <a:lnSpc>
                  <a:spcPct val="150000"/>
                </a:lnSpc>
                <a:spcBef>
                  <a:spcPts val="751"/>
                </a:spcBef>
                <a:defRPr/>
              </a:pPr>
              <a:endParaRPr lang="en-US" sz="2000" dirty="0">
                <a:solidFill>
                  <a:schemeClr val="bg1"/>
                </a:solidFill>
                <a:latin typeface="Lato Light"/>
              </a:endParaRPr>
            </a:p>
          </p:txBody>
        </p:sp>
      </p:grp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659A52D-92CD-4C05-B4E3-BCA54A6FBA11}"/>
              </a:ext>
            </a:extLst>
          </p:cNvPr>
          <p:cNvSpPr txBox="1"/>
          <p:nvPr/>
        </p:nvSpPr>
        <p:spPr>
          <a:xfrm>
            <a:off x="497286" y="1253928"/>
            <a:ext cx="742007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Soustřeďuje se v něm obchod se zbraněmi (mj. ruská 14. armáda zanechala v zemi skoro 40 000 tun munice), které se v této oblasti i vyrábějí a často proudí přes Oděsu do Abcházie a Jižní </a:t>
            </a:r>
            <a:r>
              <a:rPr lang="cs-CZ" sz="2400" dirty="0" err="1"/>
              <a:t>Osetie</a:t>
            </a:r>
            <a:r>
              <a:rPr lang="cs-CZ" sz="2400" dirty="0"/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Kromě obchodu se zbraněmi profituje </a:t>
            </a:r>
            <a:r>
              <a:rPr lang="cs-CZ" sz="2400" dirty="0" err="1"/>
              <a:t>tiraspolská</a:t>
            </a:r>
            <a:r>
              <a:rPr lang="cs-CZ" sz="2400" dirty="0"/>
              <a:t> vláda také z pašování ropy, alkoholu a tabáku z a do okolních zemí.</a:t>
            </a:r>
          </a:p>
        </p:txBody>
      </p:sp>
      <p:pic>
        <p:nvPicPr>
          <p:cNvPr id="6" name="Picture 2" descr="Proruské Podněstří je zemí seniorů. Pro Rusko je pojistkou, že se Moldavsko  nepřiblíží Západu | Svět | Lidovky.cz">
            <a:extLst>
              <a:ext uri="{FF2B5EF4-FFF2-40B4-BE49-F238E27FC236}">
                <a16:creationId xmlns:a16="http://schemas.microsoft.com/office/drawing/2014/main" id="{8FE86B19-9459-4A20-B7EF-0882C45B4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77" y="978085"/>
            <a:ext cx="2621736" cy="396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text 1">
            <a:extLst>
              <a:ext uri="{FF2B5EF4-FFF2-40B4-BE49-F238E27FC236}">
                <a16:creationId xmlns:a16="http://schemas.microsoft.com/office/drawing/2014/main" id="{4B9EF936-3063-4B02-8673-725BAC2E6172}"/>
              </a:ext>
            </a:extLst>
          </p:cNvPr>
          <p:cNvSpPr txBox="1">
            <a:spLocks/>
          </p:cNvSpPr>
          <p:nvPr/>
        </p:nvSpPr>
        <p:spPr>
          <a:xfrm>
            <a:off x="2340969" y="431110"/>
            <a:ext cx="10905239" cy="3046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0" spc="151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>
                <a:solidFill>
                  <a:schemeClr val="tx1"/>
                </a:solidFill>
                <a:latin typeface="Gill Sans MT" panose="020B0502020104020203" pitchFamily="34" charset="-18"/>
              </a:rPr>
              <a:t>PODNĚSTŘÍ	</a:t>
            </a:r>
          </a:p>
        </p:txBody>
      </p:sp>
    </p:spTree>
    <p:extLst>
      <p:ext uri="{BB962C8B-B14F-4D97-AF65-F5344CB8AC3E}">
        <p14:creationId xmlns:p14="http://schemas.microsoft.com/office/powerpoint/2010/main" val="3424311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>
            <a:extLst>
              <a:ext uri="{FF2B5EF4-FFF2-40B4-BE49-F238E27FC236}">
                <a16:creationId xmlns:a16="http://schemas.microsoft.com/office/drawing/2014/main" id="{24261A57-DA7B-4113-BC51-32FD15B6E5BD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6611815" cy="6858000"/>
            <a:chOff x="8310592" y="3919548"/>
            <a:chExt cx="2186585" cy="2160000"/>
          </a:xfrm>
          <a:solidFill>
            <a:schemeClr val="tx1">
              <a:lumMod val="10000"/>
              <a:lumOff val="90000"/>
            </a:schemeClr>
          </a:solidFill>
        </p:grpSpPr>
        <p:sp>
          <p:nvSpPr>
            <p:cNvPr id="5" name="Rectangle 29">
              <a:extLst>
                <a:ext uri="{FF2B5EF4-FFF2-40B4-BE49-F238E27FC236}">
                  <a16:creationId xmlns:a16="http://schemas.microsoft.com/office/drawing/2014/main" id="{17407B6E-F1A2-4D30-B4DB-9A0130421852}"/>
                </a:ext>
              </a:extLst>
            </p:cNvPr>
            <p:cNvSpPr/>
            <p:nvPr/>
          </p:nvSpPr>
          <p:spPr>
            <a:xfrm>
              <a:off x="8310592" y="3919548"/>
              <a:ext cx="2186585" cy="21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17">
                <a:defRPr/>
              </a:pPr>
              <a:endParaRPr lang="id-ID" sz="2000"/>
            </a:p>
          </p:txBody>
        </p:sp>
        <p:sp>
          <p:nvSpPr>
            <p:cNvPr id="6" name="Text Placeholder 32">
              <a:extLst>
                <a:ext uri="{FF2B5EF4-FFF2-40B4-BE49-F238E27FC236}">
                  <a16:creationId xmlns:a16="http://schemas.microsoft.com/office/drawing/2014/main" id="{205B8511-A0AB-41D4-8DF3-7D010AEDEC2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604070" y="4174865"/>
              <a:ext cx="1637923" cy="170199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685783">
                <a:lnSpc>
                  <a:spcPct val="150000"/>
                </a:lnSpc>
                <a:spcBef>
                  <a:spcPts val="751"/>
                </a:spcBef>
                <a:defRPr/>
              </a:pPr>
              <a:endParaRPr lang="en-US" sz="2000" dirty="0">
                <a:solidFill>
                  <a:schemeClr val="bg1"/>
                </a:solidFill>
                <a:latin typeface="Lato Light"/>
              </a:endParaRPr>
            </a:p>
          </p:txBody>
        </p:sp>
      </p:grpSp>
      <p:pic>
        <p:nvPicPr>
          <p:cNvPr id="7" name="Obrázek 6">
            <a:extLst>
              <a:ext uri="{FF2B5EF4-FFF2-40B4-BE49-F238E27FC236}">
                <a16:creationId xmlns:a16="http://schemas.microsoft.com/office/drawing/2014/main" id="{FEFEEDAA-110E-4BB3-91FF-62F1EF27A8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91" t="16711" r="30554" b="22675"/>
          <a:stretch/>
        </p:blipFill>
        <p:spPr>
          <a:xfrm>
            <a:off x="99939" y="288368"/>
            <a:ext cx="6411937" cy="6013406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811A77CD-F152-4726-9850-81548DC41A8B}"/>
              </a:ext>
            </a:extLst>
          </p:cNvPr>
          <p:cNvSpPr/>
          <p:nvPr/>
        </p:nvSpPr>
        <p:spPr>
          <a:xfrm>
            <a:off x="887422" y="0"/>
            <a:ext cx="5062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Přehled</a:t>
            </a:r>
            <a:r>
              <a:rPr lang="en-US" b="1" dirty="0"/>
              <a:t> </a:t>
            </a:r>
            <a:r>
              <a:rPr lang="en-US" b="1" dirty="0" err="1"/>
              <a:t>událostí</a:t>
            </a:r>
            <a:r>
              <a:rPr lang="en-US" b="1" dirty="0"/>
              <a:t> </a:t>
            </a:r>
            <a:r>
              <a:rPr lang="en-US" b="1" dirty="0" err="1"/>
              <a:t>vedoucích</a:t>
            </a:r>
            <a:r>
              <a:rPr lang="en-US" b="1" dirty="0"/>
              <a:t> k </a:t>
            </a:r>
            <a:r>
              <a:rPr lang="en-US" b="1" dirty="0" err="1"/>
              <a:t>chudobě</a:t>
            </a:r>
            <a:r>
              <a:rPr lang="en-US" b="1" dirty="0"/>
              <a:t> v </a:t>
            </a:r>
            <a:r>
              <a:rPr lang="en-US" b="1" dirty="0" err="1"/>
              <a:t>Moldavsku</a:t>
            </a:r>
            <a:endParaRPr lang="cs-CZ" dirty="0"/>
          </a:p>
        </p:txBody>
      </p:sp>
      <p:pic>
        <p:nvPicPr>
          <p:cNvPr id="10" name="Obrázek 9" descr="Obsah obrázku strom, exteriér, země, obloha&#10;&#10;Popis byl vytvořen automaticky">
            <a:extLst>
              <a:ext uri="{FF2B5EF4-FFF2-40B4-BE49-F238E27FC236}">
                <a16:creationId xmlns:a16="http://schemas.microsoft.com/office/drawing/2014/main" id="{16DDCF4B-F1A6-4BC0-8566-93569E050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634" y="288368"/>
            <a:ext cx="4613008" cy="614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86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823A2705-1CCB-4628-A6C9-42E0F4BC408B}"/>
              </a:ext>
            </a:extLst>
          </p:cNvPr>
          <p:cNvGrpSpPr>
            <a:grpSpLocks/>
          </p:cNvGrpSpPr>
          <p:nvPr/>
        </p:nvGrpSpPr>
        <p:grpSpPr bwMode="auto">
          <a:xfrm>
            <a:off x="6443318" y="17222"/>
            <a:ext cx="5748682" cy="6840778"/>
            <a:chOff x="8310592" y="3919548"/>
            <a:chExt cx="2186585" cy="2160000"/>
          </a:xfrm>
          <a:solidFill>
            <a:schemeClr val="tx1">
              <a:lumMod val="10000"/>
              <a:lumOff val="90000"/>
            </a:schemeClr>
          </a:solidFill>
        </p:grpSpPr>
        <p:sp>
          <p:nvSpPr>
            <p:cNvPr id="8" name="Rectangle 29">
              <a:extLst>
                <a:ext uri="{FF2B5EF4-FFF2-40B4-BE49-F238E27FC236}">
                  <a16:creationId xmlns:a16="http://schemas.microsoft.com/office/drawing/2014/main" id="{2A1B9C16-5C6C-4E59-844A-5C06AA6DC1AC}"/>
                </a:ext>
              </a:extLst>
            </p:cNvPr>
            <p:cNvSpPr/>
            <p:nvPr/>
          </p:nvSpPr>
          <p:spPr>
            <a:xfrm>
              <a:off x="8310592" y="3919548"/>
              <a:ext cx="2186585" cy="21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17">
                <a:defRPr/>
              </a:pPr>
              <a:endParaRPr lang="id-ID" sz="2000"/>
            </a:p>
          </p:txBody>
        </p:sp>
        <p:sp>
          <p:nvSpPr>
            <p:cNvPr id="9" name="Text Placeholder 32">
              <a:extLst>
                <a:ext uri="{FF2B5EF4-FFF2-40B4-BE49-F238E27FC236}">
                  <a16:creationId xmlns:a16="http://schemas.microsoft.com/office/drawing/2014/main" id="{F86CD70D-788F-4D52-B0D3-ABAF021C045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604070" y="4174865"/>
              <a:ext cx="1637923" cy="170199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685783">
                <a:lnSpc>
                  <a:spcPct val="150000"/>
                </a:lnSpc>
                <a:spcBef>
                  <a:spcPts val="751"/>
                </a:spcBef>
                <a:defRPr/>
              </a:pPr>
              <a:endParaRPr lang="en-US" sz="2000" dirty="0">
                <a:solidFill>
                  <a:schemeClr val="bg1"/>
                </a:solidFill>
                <a:latin typeface="Lato Light"/>
              </a:endParaRPr>
            </a:p>
          </p:txBody>
        </p:sp>
      </p:grpSp>
      <p:sp>
        <p:nvSpPr>
          <p:cNvPr id="5" name="Zástupný symbol pro text 1">
            <a:extLst>
              <a:ext uri="{FF2B5EF4-FFF2-40B4-BE49-F238E27FC236}">
                <a16:creationId xmlns:a16="http://schemas.microsoft.com/office/drawing/2014/main" id="{684AF510-BA00-4370-A027-2C424397E9A9}"/>
              </a:ext>
            </a:extLst>
          </p:cNvPr>
          <p:cNvSpPr txBox="1">
            <a:spLocks/>
          </p:cNvSpPr>
          <p:nvPr/>
        </p:nvSpPr>
        <p:spPr>
          <a:xfrm>
            <a:off x="1269998" y="248942"/>
            <a:ext cx="8643436" cy="439240"/>
          </a:xfrm>
          <a:prstGeom prst="rect">
            <a:avLst/>
          </a:prstGeom>
        </p:spPr>
        <p:txBody>
          <a:bodyPr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>
                <a:solidFill>
                  <a:schemeClr val="tx1"/>
                </a:solidFill>
              </a:rPr>
              <a:t>Vybrané problémy v Moldavské republice - extrémní sucha</a:t>
            </a:r>
            <a:endParaRPr lang="cs-CZ" sz="2667" b="1" dirty="0">
              <a:solidFill>
                <a:schemeClr val="tx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4C8471F-D77D-46BD-9CD4-402978A02C2D}"/>
              </a:ext>
            </a:extLst>
          </p:cNvPr>
          <p:cNvSpPr txBox="1"/>
          <p:nvPr/>
        </p:nvSpPr>
        <p:spPr>
          <a:xfrm>
            <a:off x="570474" y="1149917"/>
            <a:ext cx="524943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i="0" dirty="0">
                <a:effectLst/>
              </a:rPr>
              <a:t>v </a:t>
            </a:r>
            <a:r>
              <a:rPr lang="en-US" sz="2400" b="0" i="0" dirty="0" err="1">
                <a:effectLst/>
              </a:rPr>
              <a:t>letech</a:t>
            </a:r>
            <a:r>
              <a:rPr lang="en-US" sz="2400" b="0" i="0" dirty="0">
                <a:effectLst/>
              </a:rPr>
              <a:t> 2007 </a:t>
            </a:r>
            <a:r>
              <a:rPr lang="en-US" sz="2400" b="0" i="0" dirty="0" err="1">
                <a:effectLst/>
              </a:rPr>
              <a:t>klesla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produkce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pšenice</a:t>
            </a:r>
            <a:r>
              <a:rPr lang="en-US" sz="2400" b="0" i="0" dirty="0">
                <a:effectLst/>
              </a:rPr>
              <a:t> o 50 %, </a:t>
            </a:r>
            <a:r>
              <a:rPr lang="en-US" sz="2400" b="0" i="0" dirty="0" err="1">
                <a:effectLst/>
              </a:rPr>
              <a:t>kukuřice</a:t>
            </a:r>
            <a:r>
              <a:rPr lang="en-US" sz="2400" b="0" i="0" dirty="0">
                <a:effectLst/>
              </a:rPr>
              <a:t> o 67 %, </a:t>
            </a:r>
            <a:r>
              <a:rPr lang="en-US" sz="2400" b="0" i="0" dirty="0" err="1">
                <a:effectLst/>
              </a:rPr>
              <a:t>slunečnice</a:t>
            </a:r>
            <a:r>
              <a:rPr lang="en-US" sz="2400" b="0" i="0" dirty="0">
                <a:effectLst/>
              </a:rPr>
              <a:t> o 54 % a </a:t>
            </a:r>
            <a:r>
              <a:rPr lang="en-US" sz="2400" b="0" i="0" dirty="0" err="1">
                <a:effectLst/>
              </a:rPr>
              <a:t>cukrové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řepy</a:t>
            </a:r>
            <a:r>
              <a:rPr lang="en-US" sz="2400" b="0" i="0" dirty="0">
                <a:effectLst/>
              </a:rPr>
              <a:t> o 23 %</a:t>
            </a: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i="0" dirty="0">
                <a:effectLst/>
              </a:rPr>
              <a:t>v </a:t>
            </a:r>
            <a:r>
              <a:rPr lang="en-US" sz="2400" b="0" i="0" dirty="0" err="1">
                <a:effectLst/>
              </a:rPr>
              <a:t>letech</a:t>
            </a:r>
            <a:r>
              <a:rPr lang="en-US" sz="2400" b="0" i="0" dirty="0">
                <a:effectLst/>
              </a:rPr>
              <a:t> 2012 </a:t>
            </a:r>
            <a:r>
              <a:rPr lang="en-US" sz="2400" b="0" i="0" dirty="0" err="1">
                <a:effectLst/>
              </a:rPr>
              <a:t>klesla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produkce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pšenice</a:t>
            </a:r>
            <a:r>
              <a:rPr lang="en-US" sz="2400" b="0" i="0" dirty="0">
                <a:effectLst/>
              </a:rPr>
              <a:t> o 38 %, </a:t>
            </a:r>
            <a:r>
              <a:rPr lang="en-US" sz="2400" b="0" i="0" dirty="0" err="1">
                <a:effectLst/>
              </a:rPr>
              <a:t>kukuřice</a:t>
            </a:r>
            <a:r>
              <a:rPr lang="en-US" sz="2400" b="0" i="0" dirty="0">
                <a:effectLst/>
              </a:rPr>
              <a:t> o 46 %, </a:t>
            </a:r>
            <a:r>
              <a:rPr lang="en-US" sz="2400" b="0" i="0" dirty="0" err="1">
                <a:effectLst/>
              </a:rPr>
              <a:t>slunečnice</a:t>
            </a:r>
            <a:r>
              <a:rPr lang="en-US" sz="2400" b="0" i="0" dirty="0">
                <a:effectLst/>
              </a:rPr>
              <a:t> o 27 % a </a:t>
            </a:r>
            <a:r>
              <a:rPr lang="en-US" sz="2400" b="0" i="0" dirty="0" err="1">
                <a:effectLst/>
              </a:rPr>
              <a:t>cukrové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řepy</a:t>
            </a:r>
            <a:r>
              <a:rPr lang="en-US" sz="2400" b="0" i="0" dirty="0">
                <a:effectLst/>
              </a:rPr>
              <a:t> o 23 %</a:t>
            </a:r>
            <a:endParaRPr lang="cs-CZ" sz="2400" b="0" i="0" dirty="0">
              <a:effectLst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b="0" i="0" dirty="0">
              <a:effectLst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i="0" dirty="0">
                <a:effectLst/>
              </a:rPr>
              <a:t>V </a:t>
            </a:r>
            <a:r>
              <a:rPr lang="en-US" sz="2400" b="0" i="0" dirty="0" err="1">
                <a:effectLst/>
              </a:rPr>
              <a:t>roce</a:t>
            </a:r>
            <a:r>
              <a:rPr lang="en-US" sz="2400" b="0" i="0" dirty="0">
                <a:effectLst/>
              </a:rPr>
              <a:t> 2020 </a:t>
            </a:r>
            <a:r>
              <a:rPr lang="en-US" sz="2400" b="0" i="0" dirty="0" err="1">
                <a:effectLst/>
              </a:rPr>
              <a:t>postihlo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Moldavsko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jedno</a:t>
            </a:r>
            <a:r>
              <a:rPr lang="en-US" sz="2400" b="0" i="0" dirty="0">
                <a:effectLst/>
              </a:rPr>
              <a:t> z </a:t>
            </a:r>
            <a:r>
              <a:rPr lang="en-US" sz="2400" b="0" i="0" dirty="0" err="1">
                <a:effectLst/>
              </a:rPr>
              <a:t>nejsilnějších</a:t>
            </a:r>
            <a:r>
              <a:rPr lang="en-US" sz="2400" b="0" i="0" dirty="0">
                <a:effectLst/>
              </a:rPr>
              <a:t> such za </a:t>
            </a:r>
            <a:r>
              <a:rPr lang="en-US" sz="2400" b="0" i="0" dirty="0" err="1">
                <a:effectLst/>
              </a:rPr>
              <a:t>posledních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dvacet</a:t>
            </a:r>
            <a:r>
              <a:rPr lang="en-US" sz="2400" b="0" i="0" dirty="0">
                <a:effectLst/>
              </a:rPr>
              <a:t> let, </a:t>
            </a:r>
            <a:r>
              <a:rPr lang="en-US" sz="2400" b="0" i="0" dirty="0" err="1">
                <a:effectLst/>
              </a:rPr>
              <a:t>které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způsobilo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pokles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zemědělské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produkce</a:t>
            </a:r>
            <a:r>
              <a:rPr lang="en-US" sz="2400" b="0" i="0" dirty="0">
                <a:effectLst/>
              </a:rPr>
              <a:t> o </a:t>
            </a:r>
            <a:r>
              <a:rPr lang="en-US" sz="2400" b="0" i="0" dirty="0" err="1">
                <a:effectLst/>
              </a:rPr>
              <a:t>téměř</a:t>
            </a:r>
            <a:r>
              <a:rPr lang="en-US" sz="2400" b="0" i="0" dirty="0">
                <a:effectLst/>
              </a:rPr>
              <a:t> 30 % s </a:t>
            </a:r>
            <a:r>
              <a:rPr lang="en-US" sz="2400" b="0" i="0" dirty="0" err="1">
                <a:effectLst/>
              </a:rPr>
              <a:t>významnými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vedlejšími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dopady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na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celé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moldavské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hospodářství</a:t>
            </a:r>
            <a:r>
              <a:rPr lang="en-US" sz="2400" b="0" i="0" dirty="0">
                <a:effectLst/>
              </a:rPr>
              <a:t>.</a:t>
            </a:r>
            <a:endParaRPr lang="cs-CZ" sz="2400" dirty="0"/>
          </a:p>
        </p:txBody>
      </p:sp>
      <p:pic>
        <p:nvPicPr>
          <p:cNvPr id="14338" name="Picture 2" descr="Moldova faces famine">
            <a:extLst>
              <a:ext uri="{FF2B5EF4-FFF2-40B4-BE49-F238E27FC236}">
                <a16:creationId xmlns:a16="http://schemas.microsoft.com/office/drawing/2014/main" id="{C8274071-A07B-473D-80F1-3AB588FA9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712" y="1798381"/>
            <a:ext cx="4913894" cy="327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4097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1.3|1.1|1.4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1380</TotalTime>
  <Words>2373</Words>
  <Application>Microsoft Office PowerPoint</Application>
  <PresentationFormat>Širokoúhlá obrazovka</PresentationFormat>
  <Paragraphs>259</Paragraphs>
  <Slides>46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16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63" baseType="lpstr">
      <vt:lpstr>Arial</vt:lpstr>
      <vt:lpstr>Calibri</vt:lpstr>
      <vt:lpstr>Calibri Light</vt:lpstr>
      <vt:lpstr>Entypo</vt:lpstr>
      <vt:lpstr>Gill Sans MT</vt:lpstr>
      <vt:lpstr>Lato</vt:lpstr>
      <vt:lpstr>Lato Light</vt:lpstr>
      <vt:lpstr>PT Sans</vt:lpstr>
      <vt:lpstr>Roboto Black</vt:lpstr>
      <vt:lpstr>Roboto light</vt:lpstr>
      <vt:lpstr>Roboto light</vt:lpstr>
      <vt:lpstr>Roboto Medium</vt:lpstr>
      <vt:lpstr>Times New Roman</vt:lpstr>
      <vt:lpstr>Tinos</vt:lpstr>
      <vt:lpstr>Wingdings</vt:lpstr>
      <vt:lpstr>Wingdings 2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Pilařová Tereza</dc:creator>
  <cp:lastModifiedBy>Pilařová Tereza</cp:lastModifiedBy>
  <cp:revision>30</cp:revision>
  <dcterms:created xsi:type="dcterms:W3CDTF">2019-10-29T09:31:19Z</dcterms:created>
  <dcterms:modified xsi:type="dcterms:W3CDTF">2022-04-05T05:53:46Z</dcterms:modified>
</cp:coreProperties>
</file>