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321" r:id="rId5"/>
    <p:sldId id="322" r:id="rId6"/>
    <p:sldId id="323" r:id="rId7"/>
    <p:sldId id="320" r:id="rId8"/>
    <p:sldId id="324" r:id="rId9"/>
    <p:sldId id="325" r:id="rId10"/>
    <p:sldId id="326" r:id="rId11"/>
    <p:sldId id="328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335" r:id="rId21"/>
    <p:sldId id="338" r:id="rId22"/>
    <p:sldId id="339" r:id="rId23"/>
    <p:sldId id="337" r:id="rId24"/>
    <p:sldId id="340" r:id="rId25"/>
    <p:sldId id="26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F2F8D-ED97-4BD3-AD87-3EDFF20E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5CC951-70C8-4D3B-88B5-EEEA90F4E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932E49-7E6C-44C7-A6E0-C4069FFA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6AF030-D562-4BCA-B135-2D7DDDBB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F95228-277C-46BA-B4F2-DAD95922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6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FCE2F-3560-49BF-8361-D36AF7B7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4DFA5E-B54E-444C-9566-BA7DBDB27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359D9-800C-436B-8D20-112C72A6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98C0B-52B1-440A-A4AF-1C0D0145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18748A-A613-4EDE-9CA2-3B77F2B3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2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C13EC2-7D5C-43E1-89D6-BB3E64606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7FB7DC-5A51-4B92-B083-7493E85E1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CD01E2-870D-4DF2-AC11-2F5E7024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627840-1CDA-4BF6-AA9E-5EAFC1B7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B059B-5D29-427D-B2EF-C154015D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75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85E9C-3664-4954-AD79-E210C48A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AB3B8-86DF-4CCE-8847-DAC180C9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4C8EF1-5525-43DE-942A-3CB01D47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10DDC-CCE7-43E3-976C-1FDFB81E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D3EEE-3434-48B6-889F-0CB8F374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3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6861C-6EAE-45A6-8C18-65E7D4E5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E9D4A6-CD55-42F1-A200-9FE12E30F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49F47-B512-4082-BBB0-3EC59020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653A4-E593-4F7E-8395-D4779B31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6810E-96EF-45C5-8A83-CE009A86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83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5B0E5-D3FD-4285-8EF5-B6A6630F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DA9D8-C6F9-4280-A71B-C2BB13B72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E2565B-2886-4EF1-85AE-5D99DADC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D36E1E-68D3-452A-BB3B-7525C615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1C436-0B2A-4F43-8C0F-C85C470B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3ABB61-6882-4DF5-A915-DB870D3B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BAA2F-FE54-4F1A-9F3C-7FDA35BD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0CEB62-027E-4327-A301-2C32C4FE4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14F915-02A8-4F5D-AAFE-027699BEE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3BBE66-230E-41BB-8E40-11C9907DC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8812FD-2A09-483C-BC99-4CD072CD1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E3F328-94F0-4779-99E1-B67EE48C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2F1B46-8FEA-467C-9AF0-3E755EEA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F22140-2B18-470A-AADD-9792BC7C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25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CAA27-0B67-4971-BCBF-FA66327D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A215A2-06DA-4F29-8F37-295BC3B1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924EE-1DF7-40B2-8A46-635EE398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58B9AD-5558-4C4E-A784-401E7353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6C7B0D-BE11-4761-A331-64805398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C2AAC9-1F95-4C1A-9CF8-5E25059C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00439-0C27-48BB-BDF5-FB768BD8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41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32D98-F542-4D7D-A117-1B031AAC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94CFF-4682-46E3-AA72-02AFD135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B9D7B3-4E10-4CC9-B429-3C4B9180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AE2177-5540-49AD-85D6-8AEA31B6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ED25E5-8161-4989-A76B-42111DE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06379-72DF-47F3-A8C0-CFC3C38C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65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D58B8-B1D2-496A-8922-94034E93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FCAFE6-6FBF-4CBA-BD82-FC8A4A439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6F7E79-2382-4B06-AB43-D3E7F1E45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16DBD2-CE83-46B9-BDCE-C8E73EF4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6AC9F8-6A81-4B95-989D-D8471012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0A2759-4D09-4113-ADEC-BF1C3283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9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790395-6405-4D4E-92C4-1CA60FD9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019E01-B7BF-4607-9418-6E3BE34D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602D10-E624-48A7-B798-261805BA9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2B09-E99E-4BF0-90E2-5844838A964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BC9F6B-3548-40EF-A0EA-D46BA9FE0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0ACF32-C2E4-4A27-871F-F23EADEDF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4D74-644E-4F3D-BFF1-55A322BD66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2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87B48E02-5373-41AC-BD29-5F314DECEA6F}"/>
              </a:ext>
            </a:extLst>
          </p:cNvPr>
          <p:cNvSpPr/>
          <p:nvPr/>
        </p:nvSpPr>
        <p:spPr>
          <a:xfrm>
            <a:off x="0" y="1350408"/>
            <a:ext cx="12192000" cy="249554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3A28F2-5BD6-485E-84F7-F8FA86004F5D}"/>
              </a:ext>
            </a:extLst>
          </p:cNvPr>
          <p:cNvSpPr txBox="1"/>
          <p:nvPr/>
        </p:nvSpPr>
        <p:spPr>
          <a:xfrm>
            <a:off x="2524125" y="4355067"/>
            <a:ext cx="57030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2400" b="1" i="0" dirty="0">
                <a:solidFill>
                  <a:srgbClr val="EB6408"/>
                </a:solidFill>
                <a:effectLst/>
              </a:rPr>
              <a:t>RNDr. </a:t>
            </a:r>
            <a:r>
              <a:rPr lang="en-US" sz="2400" b="1" i="0" dirty="0">
                <a:solidFill>
                  <a:srgbClr val="EB6408"/>
                </a:solidFill>
                <a:effectLst/>
              </a:rPr>
              <a:t>Ji</a:t>
            </a:r>
            <a:r>
              <a:rPr lang="cs-CZ" sz="2400" b="1" i="0" dirty="0">
                <a:solidFill>
                  <a:srgbClr val="EB6408"/>
                </a:solidFill>
                <a:effectLst/>
              </a:rPr>
              <a:t>ří Černý, PhD</a:t>
            </a:r>
          </a:p>
          <a:p>
            <a:pPr algn="r"/>
            <a:endParaRPr lang="cs-CZ" dirty="0">
              <a:solidFill>
                <a:srgbClr val="EB6408"/>
              </a:solidFill>
            </a:endParaRPr>
          </a:p>
          <a:p>
            <a:pPr algn="r"/>
            <a:r>
              <a:rPr lang="en-US" dirty="0">
                <a:solidFill>
                  <a:srgbClr val="EB6408"/>
                </a:solidFill>
              </a:rPr>
              <a:t>Centrum </a:t>
            </a:r>
            <a:r>
              <a:rPr lang="en-US" dirty="0" err="1">
                <a:solidFill>
                  <a:srgbClr val="EB6408"/>
                </a:solidFill>
              </a:rPr>
              <a:t>infekčních</a:t>
            </a:r>
            <a:r>
              <a:rPr lang="en-US" dirty="0">
                <a:solidFill>
                  <a:srgbClr val="EB6408"/>
                </a:solidFill>
              </a:rPr>
              <a:t> </a:t>
            </a:r>
            <a:r>
              <a:rPr lang="en-US" dirty="0" err="1">
                <a:solidFill>
                  <a:srgbClr val="EB6408"/>
                </a:solidFill>
              </a:rPr>
              <a:t>nemocí</a:t>
            </a:r>
            <a:r>
              <a:rPr lang="en-US" dirty="0">
                <a:solidFill>
                  <a:srgbClr val="EB6408"/>
                </a:solidFill>
              </a:rPr>
              <a:t> </a:t>
            </a:r>
            <a:r>
              <a:rPr lang="en-US" dirty="0" err="1">
                <a:solidFill>
                  <a:srgbClr val="EB6408"/>
                </a:solidFill>
              </a:rPr>
              <a:t>zvířat</a:t>
            </a:r>
            <a:endParaRPr lang="en-US" dirty="0">
              <a:solidFill>
                <a:srgbClr val="EB6408"/>
              </a:solidFill>
            </a:endParaRPr>
          </a:p>
          <a:p>
            <a:pPr algn="r"/>
            <a:r>
              <a:rPr lang="en-US" dirty="0" err="1">
                <a:solidFill>
                  <a:srgbClr val="EB6408"/>
                </a:solidFill>
              </a:rPr>
              <a:t>Fakulta</a:t>
            </a:r>
            <a:r>
              <a:rPr lang="en-US" dirty="0">
                <a:solidFill>
                  <a:srgbClr val="EB6408"/>
                </a:solidFill>
              </a:rPr>
              <a:t> </a:t>
            </a:r>
            <a:r>
              <a:rPr lang="en-US" dirty="0" err="1">
                <a:solidFill>
                  <a:srgbClr val="EB6408"/>
                </a:solidFill>
              </a:rPr>
              <a:t>tropického</a:t>
            </a:r>
            <a:r>
              <a:rPr lang="en-US" dirty="0">
                <a:solidFill>
                  <a:srgbClr val="EB6408"/>
                </a:solidFill>
              </a:rPr>
              <a:t> </a:t>
            </a:r>
            <a:r>
              <a:rPr lang="en-US" dirty="0" err="1">
                <a:solidFill>
                  <a:srgbClr val="EB6408"/>
                </a:solidFill>
              </a:rPr>
              <a:t>zemědělství</a:t>
            </a:r>
            <a:endParaRPr lang="en-US" dirty="0">
              <a:solidFill>
                <a:srgbClr val="EB6408"/>
              </a:solidFill>
            </a:endParaRPr>
          </a:p>
          <a:p>
            <a:pPr algn="r"/>
            <a:r>
              <a:rPr lang="en-US" dirty="0" err="1">
                <a:solidFill>
                  <a:srgbClr val="EB6408"/>
                </a:solidFill>
              </a:rPr>
              <a:t>Česká</a:t>
            </a:r>
            <a:r>
              <a:rPr lang="en-US" dirty="0">
                <a:solidFill>
                  <a:srgbClr val="EB6408"/>
                </a:solidFill>
              </a:rPr>
              <a:t> </a:t>
            </a:r>
            <a:r>
              <a:rPr lang="en-US" dirty="0" err="1">
                <a:solidFill>
                  <a:srgbClr val="EB6408"/>
                </a:solidFill>
              </a:rPr>
              <a:t>zemědělská</a:t>
            </a:r>
            <a:r>
              <a:rPr lang="en-US" dirty="0">
                <a:solidFill>
                  <a:srgbClr val="EB6408"/>
                </a:solidFill>
              </a:rPr>
              <a:t> </a:t>
            </a:r>
            <a:r>
              <a:rPr lang="en-US" dirty="0" err="1">
                <a:solidFill>
                  <a:srgbClr val="EB6408"/>
                </a:solidFill>
              </a:rPr>
              <a:t>univerzita</a:t>
            </a:r>
            <a:r>
              <a:rPr lang="en-US" dirty="0">
                <a:solidFill>
                  <a:srgbClr val="EB6408"/>
                </a:solidFill>
              </a:rPr>
              <a:t> Praha</a:t>
            </a:r>
          </a:p>
          <a:p>
            <a:pPr algn="r"/>
            <a:endParaRPr lang="cs-CZ" b="0" i="0" dirty="0">
              <a:solidFill>
                <a:srgbClr val="EB6408"/>
              </a:solidFill>
              <a:effectLst/>
            </a:endParaRPr>
          </a:p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jiricerny@ftz.czu.cz</a:t>
            </a:r>
            <a:endParaRPr lang="cs-CZ" dirty="0">
              <a:solidFill>
                <a:srgbClr val="EB6408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8A10A8-676D-49D6-9B48-8B68AF45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219" y="4355067"/>
            <a:ext cx="3678885" cy="21236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71B2DCF-BB64-4B33-A07A-E941B4F5CDE4}"/>
              </a:ext>
            </a:extLst>
          </p:cNvPr>
          <p:cNvSpPr txBox="1"/>
          <p:nvPr/>
        </p:nvSpPr>
        <p:spPr>
          <a:xfrm>
            <a:off x="419101" y="1894947"/>
            <a:ext cx="113823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8800" b="1" i="0" dirty="0">
                <a:solidFill>
                  <a:schemeClr val="bg1"/>
                </a:solidFill>
                <a:effectLst/>
              </a:rPr>
              <a:t>O původu SARS-CoV-2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Uměle vyrobený virus?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742788"/>
            <a:ext cx="117895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gain-of-function</a:t>
            </a:r>
            <a:r>
              <a:rPr lang="cs-CZ" sz="2800" dirty="0"/>
              <a:t> experimenty na </a:t>
            </a:r>
            <a:r>
              <a:rPr lang="cs-CZ" sz="2800" dirty="0" err="1"/>
              <a:t>koronavirech</a:t>
            </a:r>
            <a:r>
              <a:rPr lang="cs-CZ" sz="2800" dirty="0"/>
              <a:t> ve </a:t>
            </a:r>
            <a:r>
              <a:rPr lang="cs-CZ" sz="2800" dirty="0" err="1"/>
              <a:t>Wuchanu</a:t>
            </a:r>
            <a:r>
              <a:rPr lang="cs-CZ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sekvence experimentálních virů nejsou blízce příbuzné SARS-CoV-2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FB5099-5A6D-43AE-A9D3-E97604AD6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430773"/>
            <a:ext cx="8115300" cy="42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3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Únik z laboratoře?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742788"/>
            <a:ext cx="11789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 err="1">
                <a:sym typeface="Wingdings" panose="05000000000000000000" pitchFamily="2" charset="2"/>
              </a:rPr>
              <a:t>Hanlonova</a:t>
            </a:r>
            <a:r>
              <a:rPr lang="cs-CZ" sz="2800" dirty="0">
                <a:sym typeface="Wingdings" panose="05000000000000000000" pitchFamily="2" charset="2"/>
              </a:rPr>
              <a:t> břitva: „Události, které se dají vysvětlit lidskou hloupostí, leností 	</a:t>
            </a:r>
            <a:r>
              <a:rPr lang="cs-CZ" sz="2800" dirty="0" err="1">
                <a:sym typeface="Wingdings" panose="05000000000000000000" pitchFamily="2" charset="2"/>
              </a:rPr>
              <a:t>nedo</a:t>
            </a:r>
            <a:r>
              <a:rPr lang="cs-CZ" sz="2800" dirty="0">
                <a:sym typeface="Wingdings" panose="05000000000000000000" pitchFamily="2" charset="2"/>
              </a:rPr>
              <a:t> nekompetencí není třeba vysvětlovat zlým úmyslem.“</a:t>
            </a:r>
          </a:p>
          <a:p>
            <a:pPr marL="457200" indent="-457200">
              <a:buFont typeface="Wingdings" panose="05000000000000000000" pitchFamily="2" charset="2"/>
              <a:buChar char="ß"/>
            </a:pP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ve </a:t>
            </a:r>
            <a:r>
              <a:rPr lang="cs-CZ" sz="2800" dirty="0" err="1">
                <a:sym typeface="Wingdings" panose="05000000000000000000" pitchFamily="2" charset="2"/>
              </a:rPr>
              <a:t>Wuchanském</a:t>
            </a:r>
            <a:r>
              <a:rPr lang="cs-CZ" sz="2800" dirty="0">
                <a:sym typeface="Wingdings" panose="05000000000000000000" pitchFamily="2" charset="2"/>
              </a:rPr>
              <a:t> institutu virologie byly zkoumány přirozeně se vyskytující </a:t>
            </a:r>
            <a:r>
              <a:rPr lang="cs-CZ" sz="2800" dirty="0" err="1">
                <a:sym typeface="Wingdings" panose="05000000000000000000" pitchFamily="2" charset="2"/>
              </a:rPr>
              <a:t>koronaviry</a:t>
            </a: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blízce příbuzný SARS-CoV-2 (ale ne přímí předek), virus RaTG13, byl popsán ve vzorcích </a:t>
            </a:r>
            <a:r>
              <a:rPr lang="cs-CZ" sz="2800" dirty="0" err="1">
                <a:sym typeface="Wingdings" panose="05000000000000000000" pitchFamily="2" charset="2"/>
              </a:rPr>
              <a:t>Wuchanského</a:t>
            </a:r>
            <a:r>
              <a:rPr lang="cs-CZ" sz="2800" dirty="0">
                <a:sym typeface="Wingdings" panose="05000000000000000000" pitchFamily="2" charset="2"/>
              </a:rPr>
              <a:t> institutu virologie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restrikce ze strany Číny komplikují (znemožňují) vyšetřování přímo na místě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5813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Únik z laboratoře?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4" y="742788"/>
            <a:ext cx="5722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>
                <a:sym typeface="Wingdings" panose="05000000000000000000" pitchFamily="2" charset="2"/>
              </a:rPr>
              <a:t>Vyšetřování WHO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14. 1. – 10. 2. 2021 – tým WHO „vyšetřuje“ přímo v Číně okolnosti začátku pandemie nemoci COVID-19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závěr komise: „Nejpravděpodobnější je přirozený původ SARS-CoV-2 a jeho následný přenos na lidi ze zvířecího rezervoáru, únik z laboratoře ale nelze vyloučit.“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399946-D674-4084-BF43-EE9A2743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412" y="672675"/>
            <a:ext cx="6288502" cy="56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6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Proč si myslíme, že nejpravděpodobnější je přirozený </a:t>
            </a:r>
            <a:r>
              <a:rPr lang="cs-CZ" sz="2800" dirty="0" err="1">
                <a:solidFill>
                  <a:schemeClr val="bg1"/>
                </a:solidFill>
              </a:rPr>
              <a:t>vzik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4" y="742788"/>
            <a:ext cx="5722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>
                <a:sym typeface="Wingdings" panose="05000000000000000000" pitchFamily="2" charset="2"/>
              </a:rPr>
              <a:t>většina ostatních známých </a:t>
            </a:r>
            <a:r>
              <a:rPr lang="cs-CZ" sz="2800" dirty="0" err="1">
                <a:sym typeface="Wingdings" panose="05000000000000000000" pitchFamily="2" charset="2"/>
              </a:rPr>
              <a:t>koronavirů</a:t>
            </a:r>
            <a:r>
              <a:rPr lang="cs-CZ" sz="2800" dirty="0">
                <a:sym typeface="Wingdings" panose="05000000000000000000" pitchFamily="2" charset="2"/>
              </a:rPr>
              <a:t> vznikla přirozeně ze zvířecího virus</a:t>
            </a:r>
            <a:endParaRPr lang="cs-CZ" sz="2800" dirty="0"/>
          </a:p>
        </p:txBody>
      </p:sp>
      <p:pic>
        <p:nvPicPr>
          <p:cNvPr id="10242" name="Picture 2" descr="figure 2">
            <a:extLst>
              <a:ext uri="{FF2B5EF4-FFF2-40B4-BE49-F238E27FC236}">
                <a16:creationId xmlns:a16="http://schemas.microsoft.com/office/drawing/2014/main" id="{7D2A419E-2656-4DBC-8648-1C87E67B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754695"/>
            <a:ext cx="3875484" cy="52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F325C14-E71E-4AFF-8DDC-3DBFC658B503}"/>
              </a:ext>
            </a:extLst>
          </p:cNvPr>
          <p:cNvSpPr txBox="1"/>
          <p:nvPr/>
        </p:nvSpPr>
        <p:spPr>
          <a:xfrm>
            <a:off x="7305676" y="6012417"/>
            <a:ext cx="4886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-apple-system"/>
              </a:rPr>
              <a:t>Cui et al, </a:t>
            </a:r>
            <a:r>
              <a:rPr lang="cs-CZ" dirty="0" err="1">
                <a:effectLst/>
                <a:latin typeface="-apple-system"/>
              </a:rPr>
              <a:t>Nature</a:t>
            </a:r>
            <a:r>
              <a:rPr lang="cs-CZ" dirty="0">
                <a:effectLst/>
                <a:latin typeface="-apple-system"/>
              </a:rPr>
              <a:t> </a:t>
            </a:r>
            <a:r>
              <a:rPr lang="cs-CZ" dirty="0" err="1">
                <a:effectLst/>
                <a:latin typeface="-apple-system"/>
              </a:rPr>
              <a:t>Reviews</a:t>
            </a:r>
            <a:r>
              <a:rPr lang="cs-CZ" dirty="0">
                <a:effectLst/>
                <a:latin typeface="-apple-system"/>
              </a:rPr>
              <a:t> </a:t>
            </a:r>
            <a:r>
              <a:rPr lang="cs-CZ" dirty="0" err="1">
                <a:effectLst/>
                <a:latin typeface="-apple-system"/>
              </a:rPr>
              <a:t>Microbiology</a:t>
            </a:r>
            <a:r>
              <a:rPr lang="cs-CZ" dirty="0">
                <a:effectLst/>
                <a:latin typeface="-apple-system"/>
              </a:rPr>
              <a:t>,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92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Proč si myslíme, že nejpravděpodobnější je přirozený </a:t>
            </a:r>
            <a:r>
              <a:rPr lang="cs-CZ" sz="2800" dirty="0" err="1">
                <a:solidFill>
                  <a:schemeClr val="bg1"/>
                </a:solidFill>
              </a:rPr>
              <a:t>vzik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828513"/>
            <a:ext cx="1032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>
                <a:sym typeface="Wingdings" panose="05000000000000000000" pitchFamily="2" charset="2"/>
              </a:rPr>
              <a:t>vznik rekombinantních  variant je u </a:t>
            </a:r>
            <a:r>
              <a:rPr lang="cs-CZ" sz="2800" dirty="0" err="1">
                <a:sym typeface="Wingdings" panose="05000000000000000000" pitchFamily="2" charset="2"/>
              </a:rPr>
              <a:t>koronavirů</a:t>
            </a:r>
            <a:r>
              <a:rPr lang="cs-CZ" sz="2800" dirty="0">
                <a:sym typeface="Wingdings" panose="05000000000000000000" pitchFamily="2" charset="2"/>
              </a:rPr>
              <a:t> poměrně běžný</a:t>
            </a:r>
            <a:endParaRPr lang="cs-CZ" sz="2800" dirty="0"/>
          </a:p>
        </p:txBody>
      </p:sp>
      <p:pic>
        <p:nvPicPr>
          <p:cNvPr id="14338" name="Picture 2" descr="figure 1">
            <a:extLst>
              <a:ext uri="{FF2B5EF4-FFF2-40B4-BE49-F238E27FC236}">
                <a16:creationId xmlns:a16="http://schemas.microsoft.com/office/drawing/2014/main" id="{BC3826CC-05E5-4AA6-916B-327A1BBA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0" y="1477820"/>
            <a:ext cx="9528046" cy="44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A45D52-A180-403B-8525-EFA1C141E769}"/>
              </a:ext>
            </a:extLst>
          </p:cNvPr>
          <p:cNvSpPr txBox="1"/>
          <p:nvPr/>
        </p:nvSpPr>
        <p:spPr>
          <a:xfrm>
            <a:off x="7734797" y="6012417"/>
            <a:ext cx="356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effectLst/>
                <a:latin typeface="-apple-system"/>
              </a:rPr>
              <a:t>Pollett</a:t>
            </a:r>
            <a:r>
              <a:rPr lang="cs-CZ" dirty="0">
                <a:effectLst/>
                <a:latin typeface="-apple-system"/>
              </a:rPr>
              <a:t> et al, </a:t>
            </a:r>
            <a:r>
              <a:rPr lang="cs-CZ" dirty="0" err="1">
                <a:effectLst/>
                <a:latin typeface="-apple-system"/>
              </a:rPr>
              <a:t>Scientific</a:t>
            </a:r>
            <a:r>
              <a:rPr lang="cs-CZ" dirty="0">
                <a:effectLst/>
                <a:latin typeface="-apple-system"/>
              </a:rPr>
              <a:t> </a:t>
            </a:r>
            <a:r>
              <a:rPr lang="cs-CZ" dirty="0" err="1">
                <a:effectLst/>
                <a:latin typeface="-apple-system"/>
              </a:rPr>
              <a:t>Reports</a:t>
            </a:r>
            <a:r>
              <a:rPr lang="cs-CZ" dirty="0">
                <a:effectLst/>
                <a:latin typeface="-apple-system"/>
              </a:rPr>
              <a:t>,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62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Proč si myslíme, že nejpravděpodobnější je přirozený </a:t>
            </a:r>
            <a:r>
              <a:rPr lang="cs-CZ" sz="2800" dirty="0" err="1">
                <a:solidFill>
                  <a:schemeClr val="bg1"/>
                </a:solidFill>
              </a:rPr>
              <a:t>vzik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828513"/>
            <a:ext cx="10322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>
                <a:sym typeface="Wingdings" panose="05000000000000000000" pitchFamily="2" charset="2"/>
              </a:rPr>
              <a:t>štěpné místo v proteinu S vzniklo několikrát nezávisle u různých </a:t>
            </a:r>
            <a:r>
              <a:rPr lang="cs-CZ" sz="2800" dirty="0" err="1">
                <a:sym typeface="Wingdings" panose="05000000000000000000" pitchFamily="2" charset="2"/>
              </a:rPr>
              <a:t>koronavirů</a:t>
            </a:r>
            <a:r>
              <a:rPr lang="cs-CZ" sz="2800" dirty="0">
                <a:sym typeface="Wingdings" panose="05000000000000000000" pitchFamily="2" charset="2"/>
              </a:rPr>
              <a:t> (ale i u chřipky)</a:t>
            </a:r>
            <a:endParaRPr lang="cs-CZ" sz="2800" dirty="0"/>
          </a:p>
        </p:txBody>
      </p:sp>
      <p:pic>
        <p:nvPicPr>
          <p:cNvPr id="15362" name="Picture 2" descr="Furin cleavage sites naturally occur in coronaviruses - ScienceDirect">
            <a:extLst>
              <a:ext uri="{FF2B5EF4-FFF2-40B4-BE49-F238E27FC236}">
                <a16:creationId xmlns:a16="http://schemas.microsoft.com/office/drawing/2014/main" id="{9CDA15DA-6A6A-451E-B175-3E2BCE61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62" y="2219324"/>
            <a:ext cx="8227552" cy="33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A77FAC-8235-4EAC-9045-55293297D51F}"/>
              </a:ext>
            </a:extLst>
          </p:cNvPr>
          <p:cNvSpPr txBox="1"/>
          <p:nvPr/>
        </p:nvSpPr>
        <p:spPr>
          <a:xfrm>
            <a:off x="6667997" y="5621892"/>
            <a:ext cx="356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effectLst/>
                <a:latin typeface="-apple-system"/>
              </a:rPr>
              <a:t>Wu</a:t>
            </a:r>
            <a:r>
              <a:rPr lang="cs-CZ" dirty="0">
                <a:effectLst/>
                <a:latin typeface="-apple-system"/>
              </a:rPr>
              <a:t> et al, Stem Cell </a:t>
            </a:r>
            <a:r>
              <a:rPr lang="cs-CZ" dirty="0" err="1">
                <a:effectLst/>
                <a:latin typeface="-apple-system"/>
              </a:rPr>
              <a:t>Research</a:t>
            </a:r>
            <a:r>
              <a:rPr lang="cs-CZ" dirty="0">
                <a:effectLst/>
                <a:latin typeface="-apple-system"/>
              </a:rPr>
              <a:t>,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44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Proč si myslíme, že nejpravděpodobnější je přirozený </a:t>
            </a:r>
            <a:r>
              <a:rPr lang="cs-CZ" sz="2800" dirty="0" err="1">
                <a:solidFill>
                  <a:schemeClr val="bg1"/>
                </a:solidFill>
              </a:rPr>
              <a:t>vzik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828513"/>
            <a:ext cx="5264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>
                <a:sym typeface="Wingdings" panose="05000000000000000000" pitchFamily="2" charset="2"/>
              </a:rPr>
              <a:t>blízce příbuzné </a:t>
            </a:r>
            <a:r>
              <a:rPr lang="cs-CZ" sz="2800" dirty="0" err="1">
                <a:sym typeface="Wingdings" panose="05000000000000000000" pitchFamily="2" charset="2"/>
              </a:rPr>
              <a:t>koronaviry</a:t>
            </a:r>
            <a:r>
              <a:rPr lang="cs-CZ" sz="2800" dirty="0">
                <a:sym typeface="Wingdings" panose="05000000000000000000" pitchFamily="2" charset="2"/>
              </a:rPr>
              <a:t> se běžně vyskytují u vrápenců v Laosu (kmeny BANAL)</a:t>
            </a:r>
            <a:endParaRPr lang="cs-CZ" sz="2800" dirty="0"/>
          </a:p>
        </p:txBody>
      </p:sp>
      <p:pic>
        <p:nvPicPr>
          <p:cNvPr id="16386" name="Picture 2" descr="figure 1">
            <a:extLst>
              <a:ext uri="{FF2B5EF4-FFF2-40B4-BE49-F238E27FC236}">
                <a16:creationId xmlns:a16="http://schemas.microsoft.com/office/drawing/2014/main" id="{4DE3519E-2E07-4B0F-B65B-68C3B101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05" y="828513"/>
            <a:ext cx="6028370" cy="50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AB1787-8F84-45B2-B306-44D47AB0C6E5}"/>
              </a:ext>
            </a:extLst>
          </p:cNvPr>
          <p:cNvSpPr txBox="1"/>
          <p:nvPr/>
        </p:nvSpPr>
        <p:spPr>
          <a:xfrm>
            <a:off x="7259484" y="5928850"/>
            <a:ext cx="356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latin typeface="-apple-system"/>
              </a:rPr>
              <a:t>Temmam</a:t>
            </a:r>
            <a:r>
              <a:rPr lang="cs-CZ" dirty="0">
                <a:effectLst/>
                <a:latin typeface="-apple-system"/>
              </a:rPr>
              <a:t> et al, </a:t>
            </a:r>
            <a:r>
              <a:rPr lang="cs-CZ" dirty="0" err="1">
                <a:effectLst/>
                <a:latin typeface="-apple-system"/>
              </a:rPr>
              <a:t>Nature</a:t>
            </a:r>
            <a:r>
              <a:rPr lang="cs-CZ" dirty="0">
                <a:effectLst/>
                <a:latin typeface="-apple-system"/>
              </a:rPr>
              <a:t>,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09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828513"/>
            <a:ext cx="117800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17. 11. 2019 – retrospektivně první potvrzení pacient infikovaný SARS-CoV-2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reporty o výskytu SARS-CoV-2 v Evropě a USA v roce 2019 se nepodařilo potvrdit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údajně byli hospitalizováni 4 pracovníci </a:t>
            </a:r>
            <a:r>
              <a:rPr lang="cs-CZ" sz="2800" dirty="0" err="1">
                <a:sym typeface="Wingdings" panose="05000000000000000000" pitchFamily="2" charset="2"/>
              </a:rPr>
              <a:t>Wuhanského</a:t>
            </a:r>
            <a:r>
              <a:rPr lang="cs-CZ" sz="2800" dirty="0">
                <a:sym typeface="Wingdings" panose="05000000000000000000" pitchFamily="2" charset="2"/>
              </a:rPr>
              <a:t> virologického institutu s onemocněním podobným COVID, nepodařilo se potvrdit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1. 12. 2019 – druhý potvrzená případ nákazy, nemá spojení s </a:t>
            </a:r>
            <a:r>
              <a:rPr lang="cs-CZ" sz="2800" dirty="0" err="1">
                <a:sym typeface="Wingdings" panose="05000000000000000000" pitchFamily="2" charset="2"/>
              </a:rPr>
              <a:t>Huanan</a:t>
            </a:r>
            <a:r>
              <a:rPr lang="cs-CZ" sz="2800" dirty="0">
                <a:sym typeface="Wingdings" panose="05000000000000000000" pitchFamily="2" charset="2"/>
              </a:rPr>
              <a:t> </a:t>
            </a:r>
            <a:r>
              <a:rPr lang="cs-CZ" sz="2800" dirty="0" err="1">
                <a:sym typeface="Wingdings" panose="05000000000000000000" pitchFamily="2" charset="2"/>
              </a:rPr>
              <a:t>Seafood</a:t>
            </a:r>
            <a:r>
              <a:rPr lang="cs-CZ" sz="2800" dirty="0">
                <a:sym typeface="Wingdings" panose="05000000000000000000" pitchFamily="2" charset="2"/>
              </a:rPr>
              <a:t> Wholesale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10. 12. 2019 – třetí, čtvrtý a pátý pacient, jen jeden má spojení s </a:t>
            </a:r>
            <a:r>
              <a:rPr lang="cs-CZ" sz="2800" dirty="0" err="1"/>
              <a:t>Huanan</a:t>
            </a:r>
            <a:r>
              <a:rPr lang="cs-CZ" sz="2800" dirty="0"/>
              <a:t> </a:t>
            </a:r>
            <a:r>
              <a:rPr lang="cs-CZ" sz="2800" dirty="0" err="1"/>
              <a:t>Seafood</a:t>
            </a:r>
            <a:r>
              <a:rPr lang="cs-CZ" sz="2800" dirty="0"/>
              <a:t> Wholesale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15. 12. 2019 – další dva pacienti, oba mají spojení s </a:t>
            </a:r>
            <a:r>
              <a:rPr lang="cs-CZ" sz="2800" dirty="0" err="1"/>
              <a:t>Huanan</a:t>
            </a:r>
            <a:r>
              <a:rPr lang="cs-CZ" sz="2800" dirty="0"/>
              <a:t> </a:t>
            </a:r>
            <a:r>
              <a:rPr lang="cs-CZ" sz="2800" dirty="0" err="1"/>
              <a:t>Seafood</a:t>
            </a:r>
            <a:r>
              <a:rPr lang="cs-CZ" sz="2800" dirty="0"/>
              <a:t> Wholesale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5287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3" y="828513"/>
            <a:ext cx="117800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17. 11. 2019 – retrospektivně první potvrzení pacient infikovaný SARS-CoV-2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reporty o výskytu SARS-CoV-2 v Evropě a USA v roce 2019 se nepodařilo potvrdit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údajně byli hospitalizováni 4 pracovníci </a:t>
            </a:r>
            <a:r>
              <a:rPr lang="cs-CZ" sz="2800" dirty="0" err="1">
                <a:sym typeface="Wingdings" panose="05000000000000000000" pitchFamily="2" charset="2"/>
              </a:rPr>
              <a:t>Wuhanského</a:t>
            </a:r>
            <a:r>
              <a:rPr lang="cs-CZ" sz="2800" dirty="0">
                <a:sym typeface="Wingdings" panose="05000000000000000000" pitchFamily="2" charset="2"/>
              </a:rPr>
              <a:t> virologického institutu s onemocněním podobným COVID, nepodařilo se potvrdit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1. 12. 2019 – druhý potvrzená případ nákazy, nemá spojení s </a:t>
            </a:r>
            <a:r>
              <a:rPr lang="cs-CZ" sz="2800" dirty="0" err="1">
                <a:sym typeface="Wingdings" panose="05000000000000000000" pitchFamily="2" charset="2"/>
              </a:rPr>
              <a:t>Huanan</a:t>
            </a:r>
            <a:r>
              <a:rPr lang="cs-CZ" sz="2800" dirty="0">
                <a:sym typeface="Wingdings" panose="05000000000000000000" pitchFamily="2" charset="2"/>
              </a:rPr>
              <a:t> </a:t>
            </a:r>
            <a:r>
              <a:rPr lang="cs-CZ" sz="2800" dirty="0" err="1">
                <a:sym typeface="Wingdings" panose="05000000000000000000" pitchFamily="2" charset="2"/>
              </a:rPr>
              <a:t>Seafood</a:t>
            </a:r>
            <a:r>
              <a:rPr lang="cs-CZ" sz="2800" dirty="0">
                <a:sym typeface="Wingdings" panose="05000000000000000000" pitchFamily="2" charset="2"/>
              </a:rPr>
              <a:t> Wholesale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10. 12. 2019 – třetí, čtvrtý a pátý pacient, jen jeden má spojení s </a:t>
            </a:r>
            <a:r>
              <a:rPr lang="cs-CZ" sz="2800" dirty="0" err="1"/>
              <a:t>Huanan</a:t>
            </a:r>
            <a:r>
              <a:rPr lang="cs-CZ" sz="2800" dirty="0"/>
              <a:t> </a:t>
            </a:r>
            <a:r>
              <a:rPr lang="cs-CZ" sz="2800" dirty="0" err="1"/>
              <a:t>Seafood</a:t>
            </a:r>
            <a:r>
              <a:rPr lang="cs-CZ" sz="2800" dirty="0"/>
              <a:t> Wholesale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15. 12. 2019 – další dva pacienti, oba mají spojení s </a:t>
            </a:r>
            <a:r>
              <a:rPr lang="cs-CZ" sz="2800" dirty="0" err="1"/>
              <a:t>Huanan</a:t>
            </a:r>
            <a:r>
              <a:rPr lang="cs-CZ" sz="2800" dirty="0"/>
              <a:t> </a:t>
            </a:r>
            <a:r>
              <a:rPr lang="cs-CZ" sz="2800" dirty="0" err="1"/>
              <a:t>Seafood</a:t>
            </a:r>
            <a:r>
              <a:rPr lang="cs-CZ" sz="2800" dirty="0"/>
              <a:t> Wholesale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4558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1D7803-81E6-4A85-8A94-F616A057F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21" y="706993"/>
            <a:ext cx="9274958" cy="55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9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víme o tom, jak to začalo…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23764"/>
            <a:ext cx="80271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18. 12. 2019 – první pacient s neobvyklým zápalem plic v Ústřední nemocnici ve </a:t>
            </a:r>
            <a:r>
              <a:rPr lang="cs-CZ" sz="2800" dirty="0" err="1"/>
              <a:t>Wuchanu</a:t>
            </a:r>
            <a:r>
              <a:rPr lang="cs-CZ" sz="2800" dirty="0"/>
              <a:t> (vyšetřen </a:t>
            </a:r>
            <a:r>
              <a:rPr lang="cs-CZ" sz="2800" b="1" dirty="0"/>
              <a:t>Dr. </a:t>
            </a:r>
            <a:r>
              <a:rPr lang="cs-CZ" sz="2800" b="1" dirty="0" err="1"/>
              <a:t>Ai</a:t>
            </a:r>
            <a:r>
              <a:rPr lang="cs-CZ" sz="2800" b="1" dirty="0"/>
              <a:t> Fen</a:t>
            </a:r>
            <a:r>
              <a:rPr lang="cs-CZ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30. 12. 2019 – druhý pacient </a:t>
            </a:r>
            <a:r>
              <a:rPr lang="en-US" sz="2800" dirty="0">
                <a:sym typeface="Wingdings" panose="05000000000000000000" pitchFamily="2" charset="2"/>
              </a:rPr>
              <a:t></a:t>
            </a:r>
            <a:r>
              <a:rPr lang="cs-CZ" sz="2800" dirty="0"/>
              <a:t> laboratorní analýza odhalila </a:t>
            </a:r>
            <a:r>
              <a:rPr lang="cs-CZ" sz="2800" b="1" dirty="0"/>
              <a:t>SARS-</a:t>
            </a:r>
            <a:r>
              <a:rPr lang="cs-CZ" sz="2800" b="1" dirty="0" err="1"/>
              <a:t>CoV</a:t>
            </a:r>
            <a:r>
              <a:rPr lang="cs-CZ" sz="2800" dirty="0"/>
              <a:t>, </a:t>
            </a:r>
            <a:r>
              <a:rPr lang="cs-CZ" sz="2800" i="1" dirty="0" err="1"/>
              <a:t>Pseudomonas</a:t>
            </a:r>
            <a:r>
              <a:rPr lang="cs-CZ" sz="2800" i="1" dirty="0"/>
              <a:t> aeruginosa</a:t>
            </a:r>
            <a:r>
              <a:rPr lang="cs-CZ" sz="2800" dirty="0"/>
              <a:t> a dalších 46 mikroorganizmů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Dr. </a:t>
            </a:r>
            <a:r>
              <a:rPr lang="cs-CZ" sz="2800" dirty="0" err="1"/>
              <a:t>Ai</a:t>
            </a:r>
            <a:r>
              <a:rPr lang="cs-CZ" sz="2800" dirty="0"/>
              <a:t> Fen sdílí varování pro kolegy ve </a:t>
            </a:r>
            <a:r>
              <a:rPr lang="cs-CZ" sz="2800" dirty="0" err="1"/>
              <a:t>Wuchanu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1. 1. 2020 - Dr. </a:t>
            </a:r>
            <a:r>
              <a:rPr lang="cs-CZ" sz="2800" dirty="0" err="1"/>
              <a:t>Ai</a:t>
            </a:r>
            <a:r>
              <a:rPr lang="cs-CZ" sz="2800" dirty="0"/>
              <a:t> Fen posílá oficiální varování úřadům</a:t>
            </a:r>
            <a:endParaRPr lang="en-US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7850DB-8019-4493-9901-58554229797E}"/>
              </a:ext>
            </a:extLst>
          </p:cNvPr>
          <p:cNvSpPr txBox="1"/>
          <p:nvPr/>
        </p:nvSpPr>
        <p:spPr>
          <a:xfrm>
            <a:off x="9878613" y="5966698"/>
            <a:ext cx="127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Ai</a:t>
            </a:r>
            <a:r>
              <a:rPr lang="cs-CZ" dirty="0"/>
              <a:t> Fen</a:t>
            </a:r>
            <a:endParaRPr lang="en-US" dirty="0"/>
          </a:p>
        </p:txBody>
      </p:sp>
      <p:pic>
        <p:nvPicPr>
          <p:cNvPr id="2050" name="Picture 2" descr="GALERIE: Mezi prvními varovala svět. Nyní wuchanská lékařka Ai Fen záhadně  zmizela | FOTO 3 | Reflex.cz">
            <a:extLst>
              <a:ext uri="{FF2B5EF4-FFF2-40B4-BE49-F238E27FC236}">
                <a16:creationId xmlns:a16="http://schemas.microsoft.com/office/drawing/2014/main" id="{75E9795D-A7FC-49FA-8341-6A5FD171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719466"/>
            <a:ext cx="3512345" cy="52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5B94166-FF9D-46E2-AF60-33B5B38A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69" y="672674"/>
            <a:ext cx="7493795" cy="55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3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EF00E98-4BA6-4994-8A6D-786EF446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1438275"/>
            <a:ext cx="111537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A59479-3F18-4A3C-918A-FECC8410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728336"/>
            <a:ext cx="7064181" cy="32499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18D383-0F8E-4812-A161-FBEAA2708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521" y="2053201"/>
            <a:ext cx="6288879" cy="42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se dělo v Číně koncem 2019?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09418E-E1A0-4A6C-821E-FBE81DDA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665966"/>
            <a:ext cx="10125075" cy="56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3" y="80636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 </a:t>
            </a:r>
            <a:r>
              <a:rPr lang="cs-CZ" sz="2800" dirty="0" err="1">
                <a:solidFill>
                  <a:schemeClr val="bg1"/>
                </a:solidFill>
              </a:rPr>
              <a:t>zapomatování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A95FEC-17C7-4F17-BEFF-1022085AEC66}"/>
              </a:ext>
            </a:extLst>
          </p:cNvPr>
          <p:cNvSpPr txBox="1"/>
          <p:nvPr/>
        </p:nvSpPr>
        <p:spPr>
          <a:xfrm>
            <a:off x="126203" y="1076163"/>
            <a:ext cx="11780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ym typeface="Wingdings" panose="05000000000000000000" pitchFamily="2" charset="2"/>
              </a:rPr>
              <a:t>SARS-CoV-2 se objevil ve </a:t>
            </a:r>
            <a:r>
              <a:rPr lang="cs-CZ" sz="2800" b="1" dirty="0" err="1">
                <a:sym typeface="Wingdings" panose="05000000000000000000" pitchFamily="2" charset="2"/>
              </a:rPr>
              <a:t>Wuchanu</a:t>
            </a:r>
            <a:r>
              <a:rPr lang="cs-CZ" sz="2800" b="1" dirty="0">
                <a:sym typeface="Wingdings" panose="05000000000000000000" pitchFamily="2" charset="2"/>
              </a:rPr>
              <a:t> koncem roku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existují 3 různé hypotézy původu, </a:t>
            </a:r>
            <a:r>
              <a:rPr lang="cs-CZ" sz="2800" b="1" dirty="0">
                <a:sym typeface="Wingdings" panose="05000000000000000000" pitchFamily="2" charset="2"/>
              </a:rPr>
              <a:t>nejpravděpodobnější je přenos viru ze zvířat na člověka</a:t>
            </a:r>
            <a:r>
              <a:rPr lang="cs-CZ" sz="2800" dirty="0">
                <a:sym typeface="Wingdings" panose="05000000000000000000" pitchFamily="2" charset="2"/>
              </a:rPr>
              <a:t> (ostatní by ale také měly být brány v potaz)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je důležité aby hypotézy byly podpořeny reálnými daty před tím, než začnou být brány jako fakt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hypotézy, které nejsou podpořeny daty by měly být brány jen jako teoretické možnosti </a:t>
            </a:r>
          </a:p>
        </p:txBody>
      </p:sp>
    </p:spTree>
    <p:extLst>
      <p:ext uri="{BB962C8B-B14F-4D97-AF65-F5344CB8AC3E}">
        <p14:creationId xmlns:p14="http://schemas.microsoft.com/office/powerpoint/2010/main" val="282930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9524"/>
            <a:ext cx="12192000" cy="1438275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1FD10EB-6EAC-4D7B-8AA3-22DC163AF05D}"/>
              </a:ext>
            </a:extLst>
          </p:cNvPr>
          <p:cNvSpPr txBox="1"/>
          <p:nvPr/>
        </p:nvSpPr>
        <p:spPr>
          <a:xfrm>
            <a:off x="147639" y="151872"/>
            <a:ext cx="118967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600" b="0" i="0" dirty="0">
                <a:solidFill>
                  <a:schemeClr val="bg1"/>
                </a:solidFill>
                <a:effectLst/>
              </a:rPr>
              <a:t>Děkuji za pozornost</a:t>
            </a:r>
            <a:r>
              <a:rPr lang="en-US" sz="6600" b="0" i="0" dirty="0">
                <a:solidFill>
                  <a:schemeClr val="bg1"/>
                </a:solidFill>
                <a:effectLst/>
              </a:rPr>
              <a:t>!!!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E684EC6-7479-444E-8D18-2521E92BE859}"/>
              </a:ext>
            </a:extLst>
          </p:cNvPr>
          <p:cNvSpPr txBox="1"/>
          <p:nvPr/>
        </p:nvSpPr>
        <p:spPr>
          <a:xfrm>
            <a:off x="295278" y="2844879"/>
            <a:ext cx="118967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8800" b="0" i="0" dirty="0">
                <a:solidFill>
                  <a:srgbClr val="EB6408"/>
                </a:solidFill>
                <a:effectLst/>
              </a:rPr>
              <a:t>Otázky</a:t>
            </a:r>
            <a:r>
              <a:rPr lang="en-US" sz="8800" b="0" i="0" dirty="0">
                <a:solidFill>
                  <a:srgbClr val="EB6408"/>
                </a:solidFill>
                <a:effectLst/>
              </a:rPr>
              <a:t>???</a:t>
            </a:r>
            <a:endParaRPr lang="en-US" sz="8800" dirty="0">
              <a:solidFill>
                <a:srgbClr val="EB6408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AE970B-8B87-4DDD-8C29-92A733C2560C}"/>
              </a:ext>
            </a:extLst>
          </p:cNvPr>
          <p:cNvSpPr txBox="1"/>
          <p:nvPr/>
        </p:nvSpPr>
        <p:spPr>
          <a:xfrm>
            <a:off x="2400300" y="5159495"/>
            <a:ext cx="5722145" cy="70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0" i="0" dirty="0">
                <a:solidFill>
                  <a:srgbClr val="EB6408"/>
                </a:solidFill>
                <a:effectLst/>
              </a:rPr>
              <a:t>jiricerny@ftz.czu.cz</a:t>
            </a:r>
            <a:endParaRPr lang="en-US" sz="3200" dirty="0">
              <a:solidFill>
                <a:srgbClr val="EB6408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1634FAB-29C0-432D-92B7-38B4A4F15F9E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E18070E-B862-481A-954C-DCB7073C6BF3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085DA8-3B4D-48E4-AEE4-BAA7AF8B2F38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7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víme o tom, jak to začalo…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23764"/>
            <a:ext cx="5560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30. 12. 2019, večer – varování Dr. </a:t>
            </a:r>
            <a:r>
              <a:rPr lang="cs-CZ" sz="2800" dirty="0" err="1"/>
              <a:t>Ai</a:t>
            </a:r>
            <a:r>
              <a:rPr lang="cs-CZ" sz="2800" dirty="0"/>
              <a:t> Fen rozšiřuje </a:t>
            </a:r>
            <a:r>
              <a:rPr lang="cs-CZ" sz="2800" b="1" dirty="0"/>
              <a:t>Dr. </a:t>
            </a:r>
            <a:r>
              <a:rPr lang="cs-CZ" sz="2800" b="1" dirty="0" err="1"/>
              <a:t>Li</a:t>
            </a:r>
            <a:r>
              <a:rPr lang="cs-CZ" sz="2800" b="1" dirty="0"/>
              <a:t> </a:t>
            </a:r>
            <a:r>
              <a:rPr lang="cs-CZ" sz="2800" b="1" dirty="0" err="1"/>
              <a:t>Wenliang</a:t>
            </a:r>
            <a:r>
              <a:rPr lang="cs-CZ" sz="2800" dirty="0"/>
              <a:t> v rámci skupiny svých spolužáků z medicíny na aplikaci </a:t>
            </a:r>
            <a:r>
              <a:rPr lang="cs-CZ" sz="2800" dirty="0" err="1"/>
              <a:t>WeChat</a:t>
            </a:r>
            <a:endParaRPr lang="en-US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7850DB-8019-4493-9901-58554229797E}"/>
              </a:ext>
            </a:extLst>
          </p:cNvPr>
          <p:cNvSpPr txBox="1"/>
          <p:nvPr/>
        </p:nvSpPr>
        <p:spPr>
          <a:xfrm>
            <a:off x="9878613" y="5966698"/>
            <a:ext cx="127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dirty="0" err="1"/>
              <a:t>Wenliang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9BC99A-350F-4264-B576-D9FD58E0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719465"/>
            <a:ext cx="3026571" cy="52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8E7A0B-5DB4-4DC1-8A56-D6FA271E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854" y="742949"/>
            <a:ext cx="3055673" cy="519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na to Čína?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23764"/>
            <a:ext cx="78271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2.1. 2020 – </a:t>
            </a:r>
            <a:r>
              <a:rPr lang="cs-CZ" sz="2800" dirty="0" err="1"/>
              <a:t>Cai</a:t>
            </a:r>
            <a:r>
              <a:rPr lang="cs-CZ" sz="2800" dirty="0"/>
              <a:t> </a:t>
            </a:r>
            <a:r>
              <a:rPr lang="cs-CZ" sz="2800" dirty="0" err="1"/>
              <a:t>Li</a:t>
            </a:r>
            <a:r>
              <a:rPr lang="cs-CZ" sz="2800" dirty="0"/>
              <a:t>, vedoucí komunistické strany v Ústřední nemocnici ve </a:t>
            </a:r>
            <a:r>
              <a:rPr lang="cs-CZ" sz="2800" dirty="0" err="1"/>
              <a:t>Wuchanu</a:t>
            </a:r>
            <a:r>
              <a:rPr lang="cs-CZ" sz="2800" dirty="0"/>
              <a:t>, vyzívá </a:t>
            </a:r>
            <a:r>
              <a:rPr lang="cs-CZ" sz="2800" dirty="0" err="1"/>
              <a:t>Ai</a:t>
            </a:r>
            <a:r>
              <a:rPr lang="cs-CZ" sz="2800" dirty="0"/>
              <a:t> Fen je vyzvána aby nešířila paniku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3. 1. 2020 – ústřední výbor komunistické strany ve </a:t>
            </a:r>
            <a:r>
              <a:rPr lang="cs-CZ" sz="2800" dirty="0" err="1"/>
              <a:t>Wuchanu</a:t>
            </a:r>
            <a:r>
              <a:rPr lang="cs-CZ" sz="2800" dirty="0"/>
              <a:t> začíná vyšetřovat </a:t>
            </a:r>
            <a:r>
              <a:rPr lang="cs-CZ" sz="2800" dirty="0" err="1"/>
              <a:t>Li</a:t>
            </a:r>
            <a:r>
              <a:rPr lang="cs-CZ" sz="2800" dirty="0"/>
              <a:t> </a:t>
            </a:r>
            <a:r>
              <a:rPr lang="cs-CZ" sz="2800" dirty="0" err="1"/>
              <a:t>Wenlianga</a:t>
            </a:r>
            <a:r>
              <a:rPr lang="cs-CZ" sz="2800" dirty="0"/>
              <a:t> a vydává mu písemný příkaz, aby odvolal svá tvrzení, </a:t>
            </a:r>
            <a:r>
              <a:rPr lang="cs-CZ" sz="2800" dirty="0" err="1"/>
              <a:t>Li</a:t>
            </a:r>
            <a:r>
              <a:rPr lang="cs-CZ" sz="2800" dirty="0"/>
              <a:t> </a:t>
            </a:r>
            <a:r>
              <a:rPr lang="cs-CZ" sz="2800" dirty="0" err="1"/>
              <a:t>Wenliang</a:t>
            </a:r>
            <a:r>
              <a:rPr lang="cs-CZ" sz="2800" dirty="0"/>
              <a:t> toto odvolání podepisuje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30. 1. 2020 – </a:t>
            </a:r>
            <a:r>
              <a:rPr lang="cs-CZ" sz="2800" dirty="0" err="1"/>
              <a:t>Li</a:t>
            </a:r>
            <a:r>
              <a:rPr lang="cs-CZ" sz="2800" dirty="0"/>
              <a:t> </a:t>
            </a:r>
            <a:r>
              <a:rPr lang="cs-CZ" sz="2800" dirty="0" err="1"/>
              <a:t>Wenliang</a:t>
            </a:r>
            <a:r>
              <a:rPr lang="cs-CZ" sz="2800" dirty="0"/>
              <a:t> popisuje jeho výslechy na policii ve </a:t>
            </a:r>
            <a:r>
              <a:rPr lang="cs-CZ" sz="2800" dirty="0" err="1"/>
              <a:t>Wuchanu</a:t>
            </a:r>
            <a:endParaRPr lang="en-US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7850DB-8019-4493-9901-58554229797E}"/>
              </a:ext>
            </a:extLst>
          </p:cNvPr>
          <p:cNvSpPr txBox="1"/>
          <p:nvPr/>
        </p:nvSpPr>
        <p:spPr>
          <a:xfrm>
            <a:off x="8596311" y="5952263"/>
            <a:ext cx="31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Omluvný dopis </a:t>
            </a:r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dirty="0" err="1"/>
              <a:t>Wenlianga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27D9402-A895-4CE7-9D99-4165A3C6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19465"/>
            <a:ext cx="3929063" cy="52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1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Jak to dopadlo s whiste </a:t>
            </a:r>
            <a:r>
              <a:rPr lang="cs-CZ" sz="2800" dirty="0" err="1">
                <a:solidFill>
                  <a:schemeClr val="bg1"/>
                </a:solidFill>
              </a:rPr>
              <a:t>blowery</a:t>
            </a:r>
            <a:r>
              <a:rPr lang="cs-CZ" sz="2800" dirty="0">
                <a:solidFill>
                  <a:schemeClr val="bg1"/>
                </a:solidFill>
              </a:rPr>
              <a:t>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23764"/>
            <a:ext cx="78271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8.1. 2020 – </a:t>
            </a:r>
            <a:r>
              <a:rPr lang="cs-CZ" sz="2800" dirty="0" err="1"/>
              <a:t>Li</a:t>
            </a:r>
            <a:r>
              <a:rPr lang="cs-CZ" sz="2800" dirty="0"/>
              <a:t> </a:t>
            </a:r>
            <a:r>
              <a:rPr lang="cs-CZ" sz="2800" dirty="0" err="1"/>
              <a:t>Wenlianga</a:t>
            </a:r>
            <a:r>
              <a:rPr lang="cs-CZ" sz="2800" dirty="0"/>
              <a:t> se nakazil SARS-CoV-2 během své práce v nemocnici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12. 1. 2020 – </a:t>
            </a:r>
            <a:r>
              <a:rPr lang="cs-CZ" sz="2800" dirty="0" err="1"/>
              <a:t>Li</a:t>
            </a:r>
            <a:r>
              <a:rPr lang="cs-CZ" sz="2800" dirty="0"/>
              <a:t> </a:t>
            </a:r>
            <a:r>
              <a:rPr lang="cs-CZ" sz="2800" dirty="0" err="1"/>
              <a:t>Wenliang</a:t>
            </a:r>
            <a:r>
              <a:rPr lang="cs-CZ" sz="2800" dirty="0"/>
              <a:t> je hospitalizován ne jednotce intenzivní péče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7. 2. 2020 – </a:t>
            </a:r>
            <a:r>
              <a:rPr lang="cs-CZ" sz="2800" dirty="0" err="1"/>
              <a:t>Li</a:t>
            </a:r>
            <a:r>
              <a:rPr lang="cs-CZ" sz="2800" dirty="0"/>
              <a:t> </a:t>
            </a:r>
            <a:r>
              <a:rPr lang="cs-CZ" sz="2800" dirty="0" err="1"/>
              <a:t>Wenliang</a:t>
            </a:r>
            <a:r>
              <a:rPr lang="cs-CZ" sz="2800" dirty="0"/>
              <a:t> umírá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Ai</a:t>
            </a:r>
            <a:r>
              <a:rPr lang="cs-CZ" sz="2800" dirty="0"/>
              <a:t> Fen pracuje dále s pacienty, v květnu 2020 podstupuje operaci šedého zákalu, která se nezdařila a nyní je téměř slepá</a:t>
            </a:r>
            <a:endParaRPr lang="en-US" sz="2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7850DB-8019-4493-9901-58554229797E}"/>
              </a:ext>
            </a:extLst>
          </p:cNvPr>
          <p:cNvSpPr txBox="1"/>
          <p:nvPr/>
        </p:nvSpPr>
        <p:spPr>
          <a:xfrm>
            <a:off x="8596311" y="5952263"/>
            <a:ext cx="31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dirty="0" err="1"/>
              <a:t>Wenlianga</a:t>
            </a:r>
            <a:endParaRPr lang="en-US" dirty="0"/>
          </a:p>
        </p:txBody>
      </p:sp>
      <p:pic>
        <p:nvPicPr>
          <p:cNvPr id="6146" name="Picture 2" descr="Lékař z Wu-chanu, který varoval před koronavirem, opravdu zemřel. Čínská  vláda záměrně mlžila, tvrdí zdroje BBC | Svět | Lidovky.cz">
            <a:extLst>
              <a:ext uri="{FF2B5EF4-FFF2-40B4-BE49-F238E27FC236}">
                <a16:creationId xmlns:a16="http://schemas.microsoft.com/office/drawing/2014/main" id="{0AA9155E-6AF2-46F0-99E1-9FCD73E4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10" y="694651"/>
            <a:ext cx="4039386" cy="51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4104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bylo dál?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23763"/>
            <a:ext cx="50077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1. 1. 2020 – uzavřen </a:t>
            </a:r>
            <a:r>
              <a:rPr lang="cs-CZ" sz="2800" dirty="0" err="1"/>
              <a:t>Huanan</a:t>
            </a:r>
            <a:r>
              <a:rPr lang="cs-CZ" sz="2800" dirty="0"/>
              <a:t> </a:t>
            </a:r>
            <a:r>
              <a:rPr lang="cs-CZ" sz="2800" dirty="0" err="1"/>
              <a:t>Seafood</a:t>
            </a:r>
            <a:r>
              <a:rPr lang="cs-CZ" sz="2800" dirty="0"/>
              <a:t> Market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13. 1. 2020 – první známý případ mimo Čínu (Thajsko)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1. 3. 2020 – první případy v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do dnes více než 500 000 000 infikovaných a 6 000 000 mrtvých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4D5B1D4-B80C-476F-B3F9-B0F638C6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09" y="711263"/>
            <a:ext cx="6719887" cy="3934375"/>
          </a:xfrm>
          <a:prstGeom prst="rect">
            <a:avLst/>
          </a:prstGeom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F2720EA-A3E1-495A-88CC-F5EA81195095}"/>
              </a:ext>
            </a:extLst>
          </p:cNvPr>
          <p:cNvGrpSpPr/>
          <p:nvPr/>
        </p:nvGrpSpPr>
        <p:grpSpPr>
          <a:xfrm>
            <a:off x="5345909" y="4645638"/>
            <a:ext cx="6719887" cy="1329649"/>
            <a:chOff x="5345909" y="4731363"/>
            <a:chExt cx="7215182" cy="1289405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67E18EB2-C9D9-43B9-8F3E-92383E3FE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5909" y="4731363"/>
              <a:ext cx="3607591" cy="1289405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2E16BBA4-D127-48FF-B994-F3C06478A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53500" y="4731363"/>
              <a:ext cx="3607591" cy="1289405"/>
            </a:xfrm>
            <a:prstGeom prst="rect">
              <a:avLst/>
            </a:prstGeom>
          </p:spPr>
        </p:pic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CFBE99A-0328-4549-ABF3-C218BBE157DE}"/>
              </a:ext>
            </a:extLst>
          </p:cNvPr>
          <p:cNvSpPr txBox="1"/>
          <p:nvPr/>
        </p:nvSpPr>
        <p:spPr>
          <a:xfrm>
            <a:off x="5495928" y="5962071"/>
            <a:ext cx="6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John </a:t>
            </a:r>
            <a:r>
              <a:rPr lang="cs-CZ" dirty="0" err="1"/>
              <a:t>Hopkins</a:t>
            </a:r>
            <a:r>
              <a:rPr lang="cs-CZ" dirty="0"/>
              <a:t> University, Coronavirus </a:t>
            </a:r>
            <a:r>
              <a:rPr lang="cs-CZ" dirty="0" err="1"/>
              <a:t>Resource</a:t>
            </a:r>
            <a:r>
              <a:rPr lang="cs-CZ" dirty="0"/>
              <a:t>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2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Co bylo před tím?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32891"/>
            <a:ext cx="11570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Proč je důležité zjistit původ SARS-CoV-2?</a:t>
            </a:r>
          </a:p>
          <a:p>
            <a:r>
              <a:rPr lang="cs-CZ" sz="2800" dirty="0"/>
              <a:t>	</a:t>
            </a:r>
            <a:r>
              <a:rPr lang="en-US" sz="2800" dirty="0">
                <a:sym typeface="Wingdings" panose="05000000000000000000" pitchFamily="2" charset="2"/>
              </a:rPr>
              <a:t> </a:t>
            </a:r>
            <a:r>
              <a:rPr lang="cs-CZ" sz="2800" dirty="0">
                <a:sym typeface="Wingdings" panose="05000000000000000000" pitchFamily="2" charset="2"/>
              </a:rPr>
              <a:t>odhalení původu může pomoci s prevencí dalších pandemií</a:t>
            </a:r>
          </a:p>
          <a:p>
            <a:endParaRPr lang="cs-CZ" sz="2800" dirty="0">
              <a:sym typeface="Wingdings" panose="05000000000000000000" pitchFamily="2" charset="2"/>
            </a:endParaRPr>
          </a:p>
          <a:p>
            <a:r>
              <a:rPr lang="cs-CZ" sz="2800" dirty="0">
                <a:sym typeface="Wingdings" panose="05000000000000000000" pitchFamily="2" charset="2"/>
              </a:rPr>
              <a:t>Teorie původu SARS-CoV-2:</a:t>
            </a:r>
          </a:p>
          <a:p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en-US" sz="2800" dirty="0">
                <a:sym typeface="Wingdings" panose="05000000000000000000" pitchFamily="2" charset="2"/>
              </a:rPr>
              <a:t> </a:t>
            </a:r>
            <a:r>
              <a:rPr lang="cs-CZ" sz="2800" b="1" dirty="0">
                <a:sym typeface="Wingdings" panose="05000000000000000000" pitchFamily="2" charset="2"/>
              </a:rPr>
              <a:t>z</a:t>
            </a:r>
            <a:r>
              <a:rPr lang="en-US" sz="2800" b="1" dirty="0" err="1">
                <a:sym typeface="Wingdings" panose="05000000000000000000" pitchFamily="2" charset="2"/>
              </a:rPr>
              <a:t>oo</a:t>
            </a:r>
            <a:r>
              <a:rPr lang="cs-CZ" sz="2800" b="1" dirty="0">
                <a:sym typeface="Wingdings" panose="05000000000000000000" pitchFamily="2" charset="2"/>
              </a:rPr>
              <a:t>no</a:t>
            </a:r>
            <a:r>
              <a:rPr lang="en-US" sz="2800" b="1" dirty="0">
                <a:sym typeface="Wingdings" panose="05000000000000000000" pitchFamily="2" charset="2"/>
              </a:rPr>
              <a:t>tick</a:t>
            </a:r>
            <a:r>
              <a:rPr lang="cs-CZ" sz="2800" b="1" dirty="0">
                <a:sym typeface="Wingdings" panose="05000000000000000000" pitchFamily="2" charset="2"/>
              </a:rPr>
              <a:t>ý přenos ze zvířete na člověka</a:t>
            </a:r>
          </a:p>
          <a:p>
            <a:r>
              <a:rPr lang="cs-CZ" sz="2800" dirty="0"/>
              <a:t>	</a:t>
            </a:r>
            <a:r>
              <a:rPr lang="en-US" sz="2800" dirty="0">
                <a:sym typeface="Wingdings" panose="05000000000000000000" pitchFamily="2" charset="2"/>
              </a:rPr>
              <a:t> </a:t>
            </a:r>
            <a:r>
              <a:rPr lang="cs-CZ" sz="2800" dirty="0">
                <a:sym typeface="Wingdings" panose="05000000000000000000" pitchFamily="2" charset="2"/>
              </a:rPr>
              <a:t>únik přirozeného viru z laboratoře</a:t>
            </a:r>
          </a:p>
          <a:p>
            <a:r>
              <a:rPr lang="cs-CZ" sz="2800" dirty="0">
                <a:sym typeface="Wingdings" panose="05000000000000000000" pitchFamily="2" charset="2"/>
              </a:rPr>
              <a:t>	</a:t>
            </a:r>
            <a:r>
              <a:rPr lang="en-US" sz="2800" dirty="0">
                <a:sym typeface="Wingdings" panose="05000000000000000000" pitchFamily="2" charset="2"/>
              </a:rPr>
              <a:t> </a:t>
            </a:r>
            <a:r>
              <a:rPr lang="cs-CZ" sz="2800" dirty="0">
                <a:sym typeface="Wingdings" panose="05000000000000000000" pitchFamily="2" charset="2"/>
              </a:rPr>
              <a:t>uměle zkonstruovaný virus (</a:t>
            </a:r>
            <a:r>
              <a:rPr lang="cs-CZ" sz="2800" dirty="0" err="1">
                <a:sym typeface="Wingdings" panose="05000000000000000000" pitchFamily="2" charset="2"/>
              </a:rPr>
              <a:t>gain-of-function</a:t>
            </a:r>
            <a:r>
              <a:rPr lang="cs-CZ" sz="2800" dirty="0">
                <a:sym typeface="Wingdings" panose="05000000000000000000" pitchFamily="2" charset="2"/>
              </a:rPr>
              <a:t> experimenty?, biologická 			zbraň?)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03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Jak pracuje věda?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4167E-D470-406F-8ECA-450243A0AEC2}"/>
              </a:ext>
            </a:extLst>
          </p:cNvPr>
          <p:cNvSpPr txBox="1"/>
          <p:nvPr/>
        </p:nvSpPr>
        <p:spPr>
          <a:xfrm>
            <a:off x="126204" y="932891"/>
            <a:ext cx="11570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>
                <a:sym typeface="Wingdings" panose="05000000000000000000" pitchFamily="2" charset="2"/>
              </a:rPr>
              <a:t>Karel Čapek: Povídky z jedné kapsy - Pád rodu Votických</a:t>
            </a:r>
          </a:p>
          <a:p>
            <a:pPr marL="457200" indent="-457200">
              <a:buFont typeface="Wingdings" panose="05000000000000000000" pitchFamily="2" charset="2"/>
              <a:buChar char="ß"/>
            </a:pPr>
            <a:endParaRPr lang="cs-CZ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ß"/>
            </a:pPr>
            <a:r>
              <a:rPr lang="cs-CZ" sz="2800" dirty="0" err="1">
                <a:sym typeface="Wingdings" panose="05000000000000000000" pitchFamily="2" charset="2"/>
              </a:rPr>
              <a:t>Occamova</a:t>
            </a:r>
            <a:r>
              <a:rPr lang="cs-CZ" sz="2800" dirty="0">
                <a:sym typeface="Wingdings" panose="05000000000000000000" pitchFamily="2" charset="2"/>
              </a:rPr>
              <a:t> břitva</a:t>
            </a:r>
            <a:endParaRPr lang="en-US" sz="2800" dirty="0"/>
          </a:p>
        </p:txBody>
      </p:sp>
      <p:pic>
        <p:nvPicPr>
          <p:cNvPr id="7170" name="Picture 2" descr="Applying Occam's Razor to your writing - Punchline">
            <a:extLst>
              <a:ext uri="{FF2B5EF4-FFF2-40B4-BE49-F238E27FC236}">
                <a16:creationId xmlns:a16="http://schemas.microsoft.com/office/drawing/2014/main" id="{BD81600D-FB68-484A-A81D-4241F883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38670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2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30E0963-5856-4237-8118-4D3B3621E58D}"/>
              </a:ext>
            </a:extLst>
          </p:cNvPr>
          <p:cNvSpPr/>
          <p:nvPr/>
        </p:nvSpPr>
        <p:spPr>
          <a:xfrm>
            <a:off x="0" y="0"/>
            <a:ext cx="12192000" cy="647700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D90322-24D7-4C7A-B7C4-DFE7FE9BA6E8}"/>
              </a:ext>
            </a:extLst>
          </p:cNvPr>
          <p:cNvSpPr/>
          <p:nvPr/>
        </p:nvSpPr>
        <p:spPr>
          <a:xfrm>
            <a:off x="0" y="6336030"/>
            <a:ext cx="12192000" cy="45719"/>
          </a:xfrm>
          <a:prstGeom prst="rect">
            <a:avLst/>
          </a:prstGeom>
          <a:solidFill>
            <a:srgbClr val="EB6408"/>
          </a:solidFill>
          <a:ln>
            <a:solidFill>
              <a:srgbClr val="EB6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129C69-BE78-40E1-933C-63ED9AA312BC}"/>
              </a:ext>
            </a:extLst>
          </p:cNvPr>
          <p:cNvSpPr txBox="1"/>
          <p:nvPr/>
        </p:nvSpPr>
        <p:spPr>
          <a:xfrm>
            <a:off x="6372225" y="6441042"/>
            <a:ext cx="5722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0" i="0" dirty="0">
                <a:solidFill>
                  <a:srgbClr val="EB6408"/>
                </a:solidFill>
                <a:effectLst/>
              </a:rPr>
              <a:t>Univerzita třetího věku</a:t>
            </a:r>
            <a:endParaRPr lang="en-US" dirty="0">
              <a:solidFill>
                <a:srgbClr val="EB6408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A6E1BD-3BB4-43E3-95B7-7AFCF594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69" y="-11669"/>
            <a:ext cx="1122031" cy="6476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C1A77-E3DD-41A0-87F1-322C9D761B12}"/>
              </a:ext>
            </a:extLst>
          </p:cNvPr>
          <p:cNvSpPr txBox="1"/>
          <p:nvPr/>
        </p:nvSpPr>
        <p:spPr>
          <a:xfrm>
            <a:off x="97630" y="64505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EB6408"/>
                </a:solidFill>
                <a:effectLst/>
              </a:rPr>
              <a:t>O původu SARS-CoV-2</a:t>
            </a:r>
            <a:endParaRPr lang="en-US" dirty="0">
              <a:solidFill>
                <a:srgbClr val="EB6408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C58DAFF-31CC-4104-AD96-AE087D2F53B8}"/>
              </a:ext>
            </a:extLst>
          </p:cNvPr>
          <p:cNvSpPr txBox="1"/>
          <p:nvPr/>
        </p:nvSpPr>
        <p:spPr>
          <a:xfrm>
            <a:off x="126204" y="71765"/>
            <a:ext cx="10808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Uměle vyrobený virus?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61AD784-2327-494A-8939-E2B994C2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719465"/>
            <a:ext cx="3678569" cy="52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4141D4-CCE4-4F83-BAC1-91BA3DBB71F8}"/>
              </a:ext>
            </a:extLst>
          </p:cNvPr>
          <p:cNvSpPr txBox="1"/>
          <p:nvPr/>
        </p:nvSpPr>
        <p:spPr>
          <a:xfrm>
            <a:off x="8582024" y="5953066"/>
            <a:ext cx="3333753" cy="37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Li-Meng</a:t>
            </a:r>
            <a:r>
              <a:rPr lang="cs-CZ" dirty="0"/>
              <a:t> Yan</a:t>
            </a:r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86CD3F-F2DD-4888-9616-76DD73C014F0}"/>
              </a:ext>
            </a:extLst>
          </p:cNvPr>
          <p:cNvSpPr txBox="1"/>
          <p:nvPr/>
        </p:nvSpPr>
        <p:spPr>
          <a:xfrm>
            <a:off x="126204" y="923763"/>
            <a:ext cx="8253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duben 2020 – do USA emigruje z Číny Dr. </a:t>
            </a:r>
            <a:r>
              <a:rPr lang="cs-CZ" sz="2800" dirty="0" err="1"/>
              <a:t>Li-Meng</a:t>
            </a:r>
            <a:r>
              <a:rPr lang="cs-CZ" sz="2800" dirty="0"/>
              <a:t> Yan, viroložka a imunoložka z Hong Kong University, která tvrdí, že pracovala ve </a:t>
            </a:r>
            <a:r>
              <a:rPr lang="cs-CZ" sz="2800" dirty="0" err="1"/>
              <a:t>Wuchanu</a:t>
            </a:r>
            <a:r>
              <a:rPr lang="cs-CZ" sz="2800" dirty="0"/>
              <a:t> na vývoji SARS-CoV-2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vydává několik článků na </a:t>
            </a:r>
            <a:r>
              <a:rPr lang="cs-CZ" sz="2800" dirty="0" err="1"/>
              <a:t>preprintových</a:t>
            </a:r>
            <a:r>
              <a:rPr lang="cs-CZ" sz="2800" dirty="0"/>
              <a:t> serverech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ve skutečnosti výzkum vakcín proti chřipce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podporovány Stevenem </a:t>
            </a:r>
            <a:r>
              <a:rPr lang="cs-CZ" sz="2800" dirty="0" err="1"/>
              <a:t>Bannonem</a:t>
            </a:r>
            <a:r>
              <a:rPr lang="cs-CZ" sz="28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žádný z článků není přijat do tisku, neprocházejí recenzním řízením</a:t>
            </a:r>
          </a:p>
        </p:txBody>
      </p:sp>
    </p:spTree>
    <p:extLst>
      <p:ext uri="{BB962C8B-B14F-4D97-AF65-F5344CB8AC3E}">
        <p14:creationId xmlns:p14="http://schemas.microsoft.com/office/powerpoint/2010/main" val="2372620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1235</Words>
  <Application>Microsoft Office PowerPoint</Application>
  <PresentationFormat>Širokoúhlá obrazovka</PresentationFormat>
  <Paragraphs>180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Černý Jiří</dc:creator>
  <cp:lastModifiedBy>Gregorová Martina</cp:lastModifiedBy>
  <cp:revision>1</cp:revision>
  <dcterms:created xsi:type="dcterms:W3CDTF">2022-04-25T12:00:11Z</dcterms:created>
  <dcterms:modified xsi:type="dcterms:W3CDTF">2022-04-28T07:52:29Z</dcterms:modified>
</cp:coreProperties>
</file>