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03" r:id="rId14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2971800" y="411957"/>
            <a:ext cx="12344400" cy="1714501"/>
          </a:xfrm>
          <a:prstGeom prst="rect">
            <a:avLst/>
          </a:prstGeom>
        </p:spPr>
        <p:txBody>
          <a:bodyPr lIns="68579" tIns="68579" rIns="68579" bIns="68579"/>
          <a:lstStyle>
            <a:lvl1pPr defTabSz="1371600">
              <a:defRPr sz="6600"/>
            </a:lvl1pPr>
          </a:lstStyle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idx="1"/>
          </p:nvPr>
        </p:nvSpPr>
        <p:spPr>
          <a:xfrm>
            <a:off x="2971800" y="2400300"/>
            <a:ext cx="12344400" cy="6788945"/>
          </a:xfrm>
          <a:prstGeom prst="rect">
            <a:avLst/>
          </a:prstGeom>
        </p:spPr>
        <p:txBody>
          <a:bodyPr lIns="68579" tIns="68579" rIns="68579" bIns="68579"/>
          <a:lstStyle>
            <a:lvl1pPr marL="514350" indent="-514350" defTabSz="1371600">
              <a:spcBef>
                <a:spcPts val="1100"/>
              </a:spcBef>
              <a:defRPr sz="4800"/>
            </a:lvl1pPr>
            <a:lvl2pPr marL="947057" indent="-489857" defTabSz="1371600">
              <a:spcBef>
                <a:spcPts val="1100"/>
              </a:spcBef>
              <a:defRPr sz="4800"/>
            </a:lvl2pPr>
            <a:lvl3pPr marL="1371600" indent="-457200" defTabSz="1371600">
              <a:spcBef>
                <a:spcPts val="1100"/>
              </a:spcBef>
              <a:defRPr sz="4800"/>
            </a:lvl3pPr>
            <a:lvl4pPr marL="1920239" indent="-548639" defTabSz="1371600">
              <a:spcBef>
                <a:spcPts val="1100"/>
              </a:spcBef>
              <a:defRPr sz="4800"/>
            </a:lvl4pPr>
            <a:lvl5pPr marL="2377439" indent="-548639" defTabSz="1371600">
              <a:spcBef>
                <a:spcPts val="1100"/>
              </a:spcBef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926577" y="9606438"/>
            <a:ext cx="389624" cy="403861"/>
          </a:xfrm>
          <a:prstGeom prst="rect">
            <a:avLst/>
          </a:prstGeom>
        </p:spPr>
        <p:txBody>
          <a:bodyPr lIns="68579" tIns="68579" rIns="68579" bIns="68579"/>
          <a:lstStyle>
            <a:lvl1pPr defTabSz="1371600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AutoShape 2"/>
          <p:cNvSpPr/>
          <p:nvPr/>
        </p:nvSpPr>
        <p:spPr>
          <a:xfrm>
            <a:off x="-5256957" y="-423113"/>
            <a:ext cx="23966987" cy="14148424"/>
          </a:xfrm>
          <a:prstGeom prst="rect">
            <a:avLst/>
          </a:prstGeom>
          <a:solidFill>
            <a:srgbClr val="638C80">
              <a:alpha val="29802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22" name="AutoShape 4"/>
          <p:cNvSpPr/>
          <p:nvPr/>
        </p:nvSpPr>
        <p:spPr>
          <a:xfrm>
            <a:off x="12449386" y="4615790"/>
            <a:ext cx="5919436" cy="2260716"/>
          </a:xfrm>
          <a:prstGeom prst="rect">
            <a:avLst/>
          </a:prstGeom>
          <a:solidFill>
            <a:srgbClr val="638C80">
              <a:alpha val="92941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3" name="Group 5"/>
          <p:cNvSpPr txBox="1"/>
          <p:nvPr/>
        </p:nvSpPr>
        <p:spPr>
          <a:xfrm>
            <a:off x="12697758" y="4580431"/>
            <a:ext cx="6999824" cy="2193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>
              <a:lnSpc>
                <a:spcPts val="4400"/>
              </a:lnSpc>
              <a:defRPr sz="4700" spc="148">
                <a:solidFill>
                  <a:srgbClr val="FDFAE6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defRPr>
            </a:pPr>
            <a:endParaRPr dirty="0"/>
          </a:p>
          <a:p>
            <a:pPr>
              <a:lnSpc>
                <a:spcPts val="4400"/>
              </a:lnSpc>
              <a:defRPr sz="4300" spc="136">
                <a:solidFill>
                  <a:srgbClr val="FDFAE6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defRPr>
            </a:pPr>
            <a:r>
              <a:rPr dirty="0"/>
              <a:t>OBJEVTE TROPY</a:t>
            </a:r>
          </a:p>
          <a:p>
            <a:pPr>
              <a:lnSpc>
                <a:spcPts val="4400"/>
              </a:lnSpc>
              <a:spcBef>
                <a:spcPts val="1100"/>
              </a:spcBef>
              <a:defRPr sz="3100" spc="98">
                <a:solidFill>
                  <a:srgbClr val="FDFAE6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defRPr>
            </a:pPr>
            <a:r>
              <a:rPr dirty="0" err="1"/>
              <a:t>Univerzita</a:t>
            </a:r>
            <a:r>
              <a:rPr dirty="0"/>
              <a:t> </a:t>
            </a:r>
            <a:r>
              <a:rPr dirty="0" err="1"/>
              <a:t>třetího</a:t>
            </a:r>
            <a:r>
              <a:rPr dirty="0"/>
              <a:t> </a:t>
            </a:r>
            <a:r>
              <a:rPr dirty="0" err="1"/>
              <a:t>věku</a:t>
            </a:r>
            <a:endParaRPr dirty="0"/>
          </a:p>
          <a:p>
            <a:pPr>
              <a:lnSpc>
                <a:spcPts val="4400"/>
              </a:lnSpc>
              <a:spcBef>
                <a:spcPts val="1100"/>
              </a:spcBef>
              <a:defRPr sz="3700" spc="117">
                <a:solidFill>
                  <a:srgbClr val="FDFAE6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defRPr>
            </a:pPr>
            <a:endParaRPr dirty="0"/>
          </a:p>
          <a:p>
            <a:pPr>
              <a:lnSpc>
                <a:spcPts val="4400"/>
              </a:lnSpc>
              <a:defRPr sz="4700" spc="148">
                <a:solidFill>
                  <a:srgbClr val="FDFAE6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defRPr>
            </a:pPr>
            <a:endParaRPr dirty="0"/>
          </a:p>
          <a:p>
            <a:pPr>
              <a:lnSpc>
                <a:spcPts val="4400"/>
              </a:lnSpc>
              <a:defRPr sz="4700" spc="148">
                <a:solidFill>
                  <a:srgbClr val="FDFAE6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defRPr>
            </a:pPr>
            <a:endParaRPr dirty="0"/>
          </a:p>
        </p:txBody>
      </p:sp>
      <p:pic>
        <p:nvPicPr>
          <p:cNvPr id="124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5323" y="8783493"/>
            <a:ext cx="4692678" cy="1706962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Group 4"/>
          <p:cNvSpPr txBox="1"/>
          <p:nvPr/>
        </p:nvSpPr>
        <p:spPr>
          <a:xfrm>
            <a:off x="1236603" y="695839"/>
            <a:ext cx="15814794" cy="153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1" indent="228600">
              <a:lnSpc>
                <a:spcPts val="7900"/>
              </a:lnSpc>
              <a:spcBef>
                <a:spcPts val="100"/>
              </a:spcBef>
              <a:defRPr sz="6100" b="1" spc="61">
                <a:solidFill>
                  <a:srgbClr val="638C80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defRPr>
            </a:pPr>
            <a:r>
              <a:rPr dirty="0"/>
              <a:t>Net</a:t>
            </a:r>
            <a:r>
              <a:rPr lang="cs-CZ" dirty="0" err="1"/>
              <a:t>radiční</a:t>
            </a:r>
            <a:r>
              <a:rPr lang="cs-CZ" dirty="0"/>
              <a:t> koření tropů a subtropů</a:t>
            </a:r>
            <a:endParaRPr dirty="0"/>
          </a:p>
          <a:p>
            <a:pPr marL="647700" lvl="1" indent="-323850">
              <a:lnSpc>
                <a:spcPts val="4500"/>
              </a:lnSpc>
              <a:buSzPct val="100000"/>
              <a:buFont typeface="Arial"/>
              <a:buChar char="•"/>
              <a:defRPr sz="3000" spc="30">
                <a:solidFill>
                  <a:srgbClr val="638C80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defRPr>
            </a:pPr>
            <a:endParaRPr dirty="0"/>
          </a:p>
          <a:p>
            <a:pPr>
              <a:lnSpc>
                <a:spcPts val="4500"/>
              </a:lnSpc>
              <a:defRPr sz="3000" spc="30">
                <a:solidFill>
                  <a:srgbClr val="638C80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defRPr>
            </a:pPr>
            <a:endParaRPr dirty="0"/>
          </a:p>
        </p:txBody>
      </p:sp>
      <p:sp>
        <p:nvSpPr>
          <p:cNvPr id="126" name="Group 5"/>
          <p:cNvSpPr txBox="1"/>
          <p:nvPr/>
        </p:nvSpPr>
        <p:spPr>
          <a:xfrm>
            <a:off x="12702343" y="7147316"/>
            <a:ext cx="5263731" cy="1706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>
              <a:lnSpc>
                <a:spcPts val="3900"/>
              </a:lnSpc>
              <a:defRPr sz="2900" spc="29">
                <a:solidFill>
                  <a:srgbClr val="638C80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defRPr>
            </a:pPr>
            <a:r>
              <a:t>Ing. Ingrid Faltová</a:t>
            </a:r>
          </a:p>
          <a:p>
            <a:pPr>
              <a:lnSpc>
                <a:spcPts val="3900"/>
              </a:lnSpc>
              <a:defRPr sz="2900" spc="29">
                <a:solidFill>
                  <a:srgbClr val="638C80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defRPr>
            </a:pPr>
            <a:r>
              <a:t>faltovai@ftz.czu.cz</a:t>
            </a:r>
          </a:p>
          <a:p>
            <a:pPr>
              <a:lnSpc>
                <a:spcPts val="3900"/>
              </a:lnSpc>
              <a:defRPr sz="2900" spc="29">
                <a:solidFill>
                  <a:srgbClr val="638C80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defRPr>
            </a:pPr>
            <a:r>
              <a:t>KTPA, FTZ</a:t>
            </a:r>
          </a:p>
          <a:p>
            <a:pPr>
              <a:lnSpc>
                <a:spcPts val="3900"/>
              </a:lnSpc>
              <a:defRPr sz="2900" spc="29">
                <a:solidFill>
                  <a:srgbClr val="638C80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defRPr>
            </a:pPr>
            <a:endParaRPr/>
          </a:p>
          <a:p>
            <a:pPr>
              <a:lnSpc>
                <a:spcPts val="3900"/>
              </a:lnSpc>
              <a:defRPr sz="2900" spc="29">
                <a:solidFill>
                  <a:srgbClr val="638C80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defRPr>
            </a:pPr>
            <a:endParaRPr/>
          </a:p>
          <a:p>
            <a:pPr lvl="1" indent="228600">
              <a:lnSpc>
                <a:spcPts val="3900"/>
              </a:lnSpc>
              <a:defRPr sz="2900" spc="29">
                <a:solidFill>
                  <a:srgbClr val="638C80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defRPr>
            </a:pPr>
            <a:endParaRPr/>
          </a:p>
          <a:p>
            <a:pPr>
              <a:lnSpc>
                <a:spcPts val="3900"/>
              </a:lnSpc>
              <a:defRPr sz="2900" spc="29">
                <a:solidFill>
                  <a:srgbClr val="638C80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defRPr>
            </a:pPr>
            <a:endParaRPr/>
          </a:p>
          <a:p>
            <a:pPr>
              <a:lnSpc>
                <a:spcPts val="3900"/>
              </a:lnSpc>
              <a:defRPr sz="2900" spc="29">
                <a:solidFill>
                  <a:srgbClr val="638C80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defRPr>
            </a:pPr>
            <a:endParaRPr/>
          </a:p>
        </p:txBody>
      </p:sp>
      <p:pic>
        <p:nvPicPr>
          <p:cNvPr id="1026" name="Picture 2" descr="Top 10 spices you should have in your kitchen">
            <a:extLst>
              <a:ext uri="{FF2B5EF4-FFF2-40B4-BE49-F238E27FC236}">
                <a16:creationId xmlns:a16="http://schemas.microsoft.com/office/drawing/2014/main" id="{52FDD51B-6AF0-C98E-2DFB-0EDE21FCE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04" y="1806660"/>
            <a:ext cx="11527618" cy="768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26979">
            <a:off x="-3055532" y="-144277"/>
            <a:ext cx="5963155" cy="2743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86746">
            <a:off x="14782401" y="7717661"/>
            <a:ext cx="7103844" cy="18114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" name="Group 5"/>
          <p:cNvGrpSpPr/>
          <p:nvPr/>
        </p:nvGrpSpPr>
        <p:grpSpPr>
          <a:xfrm>
            <a:off x="2911564" y="595379"/>
            <a:ext cx="15004603" cy="1526065"/>
            <a:chOff x="-4947944" y="-160956"/>
            <a:chExt cx="15004601" cy="1526064"/>
          </a:xfrm>
        </p:grpSpPr>
        <p:sp>
          <p:nvSpPr>
            <p:cNvPr id="142" name="TextBox 6"/>
            <p:cNvSpPr txBox="1"/>
            <p:nvPr/>
          </p:nvSpPr>
          <p:spPr>
            <a:xfrm>
              <a:off x="-4947944" y="-160956"/>
              <a:ext cx="13561702" cy="9245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6700"/>
                </a:lnSpc>
                <a:defRPr sz="5000" spc="50">
                  <a:solidFill>
                    <a:srgbClr val="638C80"/>
                  </a:solidFill>
                  <a:latin typeface="Josefin Sans Regular Bold"/>
                  <a:ea typeface="Josefin Sans Regular Bold"/>
                  <a:cs typeface="Josefin Sans Regular Bold"/>
                  <a:sym typeface="Josefin Sans Regular Bold"/>
                </a:defRPr>
              </a:lvl1pPr>
            </a:lstStyle>
            <a:p>
              <a:r>
                <a:rPr lang="cs-CZ" dirty="0"/>
                <a:t>Muškátovník vonný- </a:t>
              </a:r>
              <a:r>
                <a:rPr lang="cs-CZ" i="1" dirty="0" err="1"/>
                <a:t>Myristica</a:t>
              </a:r>
              <a:r>
                <a:rPr lang="cs-CZ" i="1" dirty="0"/>
                <a:t> </a:t>
              </a:r>
              <a:r>
                <a:rPr lang="cs-CZ" i="1" dirty="0" err="1"/>
                <a:t>fragrans</a:t>
              </a:r>
              <a:endParaRPr dirty="0"/>
            </a:p>
          </p:txBody>
        </p:sp>
        <p:sp>
          <p:nvSpPr>
            <p:cNvPr id="143" name="TextBox 8"/>
            <p:cNvSpPr txBox="1"/>
            <p:nvPr/>
          </p:nvSpPr>
          <p:spPr>
            <a:xfrm>
              <a:off x="-196261" y="1115817"/>
              <a:ext cx="10252918" cy="2492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lnSpc>
                  <a:spcPts val="3700"/>
                </a:lnSpc>
                <a:defRPr sz="2400" spc="24">
                  <a:solidFill>
                    <a:srgbClr val="FDFAE6"/>
                  </a:solidFill>
                  <a:latin typeface="Josefin Sans Regular"/>
                  <a:ea typeface="Josefin Sans Regular"/>
                  <a:cs typeface="Josefin Sans Regular"/>
                  <a:sym typeface="Josefin Sans Regular"/>
                </a:defRPr>
              </a:pPr>
              <a:endParaRPr dirty="0"/>
            </a:p>
          </p:txBody>
        </p:sp>
      </p:grpSp>
      <p:sp>
        <p:nvSpPr>
          <p:cNvPr id="145" name="Group 5"/>
          <p:cNvSpPr txBox="1"/>
          <p:nvPr/>
        </p:nvSpPr>
        <p:spPr>
          <a:xfrm>
            <a:off x="14761598" y="1519953"/>
            <a:ext cx="7145451" cy="24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>
              <a:lnSpc>
                <a:spcPts val="3700"/>
              </a:lnSpc>
              <a:defRPr sz="2400" spc="24">
                <a:solidFill>
                  <a:srgbClr val="FDFAE6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defRPr>
            </a:pPr>
            <a:endParaRPr dirty="0"/>
          </a:p>
        </p:txBody>
      </p:sp>
      <p:pic>
        <p:nvPicPr>
          <p:cNvPr id="10242" name="Picture 2" descr="Myristica fragrans - Wikipedia">
            <a:extLst>
              <a:ext uri="{FF2B5EF4-FFF2-40B4-BE49-F238E27FC236}">
                <a16:creationId xmlns:a16="http://schemas.microsoft.com/office/drawing/2014/main" id="{F7BA236B-4501-F262-B247-088C4D15B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608" y="1996798"/>
            <a:ext cx="4238625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reative Farmer Live Plant Reddish Seed Nutmeg (Myristica Fragrans) Jathi  (Tree) (1 Healthy Live Fruit Plant) : Amazon.in: Garden &amp; Outdoors">
            <a:extLst>
              <a:ext uri="{FF2B5EF4-FFF2-40B4-BE49-F238E27FC236}">
                <a16:creationId xmlns:a16="http://schemas.microsoft.com/office/drawing/2014/main" id="{9B389CAC-B643-A37B-39E0-B9E2C4DB3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283" y="1996798"/>
            <a:ext cx="10807424" cy="732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74206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26979">
            <a:off x="-3055532" y="-144277"/>
            <a:ext cx="5963155" cy="2743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86746">
            <a:off x="14782401" y="7717661"/>
            <a:ext cx="7103844" cy="18114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" name="Group 5"/>
          <p:cNvGrpSpPr/>
          <p:nvPr/>
        </p:nvGrpSpPr>
        <p:grpSpPr>
          <a:xfrm>
            <a:off x="2911563" y="595379"/>
            <a:ext cx="15004604" cy="1526065"/>
            <a:chOff x="-4947945" y="-160956"/>
            <a:chExt cx="15004602" cy="1526064"/>
          </a:xfrm>
        </p:grpSpPr>
        <p:sp>
          <p:nvSpPr>
            <p:cNvPr id="142" name="TextBox 6"/>
            <p:cNvSpPr txBox="1"/>
            <p:nvPr/>
          </p:nvSpPr>
          <p:spPr>
            <a:xfrm>
              <a:off x="-4947945" y="-160956"/>
              <a:ext cx="15004602" cy="9245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6700"/>
                </a:lnSpc>
                <a:defRPr sz="5000" spc="50">
                  <a:solidFill>
                    <a:srgbClr val="638C80"/>
                  </a:solidFill>
                  <a:latin typeface="Josefin Sans Regular Bold"/>
                  <a:ea typeface="Josefin Sans Regular Bold"/>
                  <a:cs typeface="Josefin Sans Regular Bold"/>
                  <a:sym typeface="Josefin Sans Regular Bold"/>
                </a:defRPr>
              </a:lvl1pPr>
            </a:lstStyle>
            <a:p>
              <a:r>
                <a:rPr lang="cs-CZ" dirty="0"/>
                <a:t>Pískavice řecké seno- </a:t>
              </a:r>
              <a:r>
                <a:rPr lang="cs-CZ" i="1" dirty="0" err="1"/>
                <a:t>Trigonella</a:t>
              </a:r>
              <a:r>
                <a:rPr lang="cs-CZ" i="1" dirty="0"/>
                <a:t> </a:t>
              </a:r>
              <a:r>
                <a:rPr lang="cs-CZ" i="1" dirty="0" err="1"/>
                <a:t>foenum-graecum</a:t>
              </a:r>
              <a:endParaRPr dirty="0"/>
            </a:p>
          </p:txBody>
        </p:sp>
        <p:sp>
          <p:nvSpPr>
            <p:cNvPr id="143" name="TextBox 8"/>
            <p:cNvSpPr txBox="1"/>
            <p:nvPr/>
          </p:nvSpPr>
          <p:spPr>
            <a:xfrm>
              <a:off x="-196261" y="1115817"/>
              <a:ext cx="10252918" cy="2492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lnSpc>
                  <a:spcPts val="3700"/>
                </a:lnSpc>
                <a:defRPr sz="2400" spc="24">
                  <a:solidFill>
                    <a:srgbClr val="FDFAE6"/>
                  </a:solidFill>
                  <a:latin typeface="Josefin Sans Regular"/>
                  <a:ea typeface="Josefin Sans Regular"/>
                  <a:cs typeface="Josefin Sans Regular"/>
                  <a:sym typeface="Josefin Sans Regular"/>
                </a:defRPr>
              </a:pPr>
              <a:endParaRPr dirty="0"/>
            </a:p>
          </p:txBody>
        </p:sp>
      </p:grpSp>
      <p:sp>
        <p:nvSpPr>
          <p:cNvPr id="145" name="Group 5"/>
          <p:cNvSpPr txBox="1"/>
          <p:nvPr/>
        </p:nvSpPr>
        <p:spPr>
          <a:xfrm>
            <a:off x="14761598" y="1519953"/>
            <a:ext cx="7145451" cy="24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>
              <a:lnSpc>
                <a:spcPts val="3700"/>
              </a:lnSpc>
              <a:defRPr sz="2400" spc="24">
                <a:solidFill>
                  <a:srgbClr val="FDFAE6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defRPr>
            </a:pPr>
            <a:endParaRPr dirty="0"/>
          </a:p>
        </p:txBody>
      </p:sp>
      <p:pic>
        <p:nvPicPr>
          <p:cNvPr id="11266" name="Picture 2" descr="Fenugreek - Heirloom – Hometown Seeds">
            <a:extLst>
              <a:ext uri="{FF2B5EF4-FFF2-40B4-BE49-F238E27FC236}">
                <a16:creationId xmlns:a16="http://schemas.microsoft.com/office/drawing/2014/main" id="{0339491C-93EC-F7FC-FA26-24A900D7B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66" y="2714077"/>
            <a:ext cx="9587840" cy="639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enugreek Seeds - Pillai's Foods">
            <a:extLst>
              <a:ext uri="{FF2B5EF4-FFF2-40B4-BE49-F238E27FC236}">
                <a16:creationId xmlns:a16="http://schemas.microsoft.com/office/drawing/2014/main" id="{0FB7EAB9-EA24-BFFB-D41E-D938E5B1C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732" y="2567077"/>
            <a:ext cx="6199970" cy="619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2233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26979">
            <a:off x="-3055532" y="-144277"/>
            <a:ext cx="5963155" cy="2743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86746">
            <a:off x="14782401" y="7717661"/>
            <a:ext cx="7103844" cy="18114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" name="Group 5"/>
          <p:cNvGrpSpPr/>
          <p:nvPr/>
        </p:nvGrpSpPr>
        <p:grpSpPr>
          <a:xfrm>
            <a:off x="2911563" y="595379"/>
            <a:ext cx="15004604" cy="1526065"/>
            <a:chOff x="-4947945" y="-160956"/>
            <a:chExt cx="15004602" cy="1526064"/>
          </a:xfrm>
        </p:grpSpPr>
        <p:sp>
          <p:nvSpPr>
            <p:cNvPr id="142" name="TextBox 6"/>
            <p:cNvSpPr txBox="1"/>
            <p:nvPr/>
          </p:nvSpPr>
          <p:spPr>
            <a:xfrm>
              <a:off x="-4947945" y="-160956"/>
              <a:ext cx="15004602" cy="9245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6700"/>
                </a:lnSpc>
                <a:defRPr sz="5000" spc="50">
                  <a:solidFill>
                    <a:srgbClr val="638C80"/>
                  </a:solidFill>
                  <a:latin typeface="Josefin Sans Regular Bold"/>
                  <a:ea typeface="Josefin Sans Regular Bold"/>
                  <a:cs typeface="Josefin Sans Regular Bold"/>
                  <a:sym typeface="Josefin Sans Regular Bold"/>
                </a:defRPr>
              </a:lvl1pPr>
            </a:lstStyle>
            <a:p>
              <a:r>
                <a:rPr lang="cs-CZ" dirty="0"/>
                <a:t>Divoký kmín- </a:t>
              </a:r>
              <a:r>
                <a:rPr lang="cs-CZ" i="1" dirty="0" err="1"/>
                <a:t>Bunium</a:t>
              </a:r>
              <a:r>
                <a:rPr lang="cs-CZ" i="1" dirty="0"/>
                <a:t> </a:t>
              </a:r>
              <a:r>
                <a:rPr lang="cs-CZ" i="1" dirty="0" err="1"/>
                <a:t>persicum</a:t>
              </a:r>
              <a:endParaRPr i="1" dirty="0"/>
            </a:p>
          </p:txBody>
        </p:sp>
        <p:sp>
          <p:nvSpPr>
            <p:cNvPr id="143" name="TextBox 8"/>
            <p:cNvSpPr txBox="1"/>
            <p:nvPr/>
          </p:nvSpPr>
          <p:spPr>
            <a:xfrm>
              <a:off x="-196261" y="1115817"/>
              <a:ext cx="10252918" cy="2492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lnSpc>
                  <a:spcPts val="3700"/>
                </a:lnSpc>
                <a:defRPr sz="2400" spc="24">
                  <a:solidFill>
                    <a:srgbClr val="FDFAE6"/>
                  </a:solidFill>
                  <a:latin typeface="Josefin Sans Regular"/>
                  <a:ea typeface="Josefin Sans Regular"/>
                  <a:cs typeface="Josefin Sans Regular"/>
                  <a:sym typeface="Josefin Sans Regular"/>
                </a:defRPr>
              </a:pPr>
              <a:endParaRPr dirty="0"/>
            </a:p>
          </p:txBody>
        </p:sp>
      </p:grpSp>
      <p:sp>
        <p:nvSpPr>
          <p:cNvPr id="145" name="Group 5"/>
          <p:cNvSpPr txBox="1"/>
          <p:nvPr/>
        </p:nvSpPr>
        <p:spPr>
          <a:xfrm>
            <a:off x="14761598" y="1519953"/>
            <a:ext cx="7145451" cy="24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>
              <a:lnSpc>
                <a:spcPts val="3700"/>
              </a:lnSpc>
              <a:defRPr sz="2400" spc="24">
                <a:solidFill>
                  <a:srgbClr val="FDFAE6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defRPr>
            </a:pPr>
            <a:endParaRPr dirty="0"/>
          </a:p>
        </p:txBody>
      </p:sp>
      <p:pic>
        <p:nvPicPr>
          <p:cNvPr id="12290" name="Picture 2" descr="Wild Black Cumin in Raipur-Chhattisgarh at best price by Vinayak Trading Co  (Head Office) - Justdial">
            <a:extLst>
              <a:ext uri="{FF2B5EF4-FFF2-40B4-BE49-F238E27FC236}">
                <a16:creationId xmlns:a16="http://schemas.microsoft.com/office/drawing/2014/main" id="{8A51901E-ED3B-994B-DA69-B74AF465E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7468" y="3887132"/>
            <a:ext cx="3857625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Wild Mountain Cumin Seeds - Black Cumin, Persian Cumin, Kala Jeera – Burlap  &amp; Barrel">
            <a:extLst>
              <a:ext uri="{FF2B5EF4-FFF2-40B4-BE49-F238E27FC236}">
                <a16:creationId xmlns:a16="http://schemas.microsoft.com/office/drawing/2014/main" id="{1F102438-BDAB-5FF9-FA40-9C826A567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988" y="2117460"/>
            <a:ext cx="7200900" cy="72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umin | Herbs |Seeds| Kings Seeds">
            <a:extLst>
              <a:ext uri="{FF2B5EF4-FFF2-40B4-BE49-F238E27FC236}">
                <a16:creationId xmlns:a16="http://schemas.microsoft.com/office/drawing/2014/main" id="{315D88F6-9EAE-BE00-BCF7-60B3C345C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454" y="2673256"/>
            <a:ext cx="4133703" cy="620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13288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8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TextBox 3"/>
          <p:cNvSpPr txBox="1"/>
          <p:nvPr/>
        </p:nvSpPr>
        <p:spPr>
          <a:xfrm>
            <a:off x="946068" y="391522"/>
            <a:ext cx="15073523" cy="77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6000"/>
              </a:lnSpc>
              <a:defRPr sz="5600" spc="56">
                <a:solidFill>
                  <a:srgbClr val="FDFAE6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defRPr>
            </a:lvl1pPr>
          </a:lstStyle>
          <a:p>
            <a:r>
              <a:t>Děkuji za pozornost!</a:t>
            </a:r>
          </a:p>
        </p:txBody>
      </p:sp>
      <p:pic>
        <p:nvPicPr>
          <p:cNvPr id="562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1765" y="9097578"/>
            <a:ext cx="3601236" cy="1309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000">
            <a:off x="-1779983" y="8326005"/>
            <a:ext cx="5940371" cy="2999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000">
            <a:off x="14394434" y="822913"/>
            <a:ext cx="5940371" cy="2999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128" y="1586104"/>
            <a:ext cx="12491403" cy="81150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26979">
            <a:off x="-3055532" y="-144277"/>
            <a:ext cx="5963155" cy="2743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86746">
            <a:off x="14782401" y="7717661"/>
            <a:ext cx="7103844" cy="18114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" name="Group 5"/>
          <p:cNvGrpSpPr/>
          <p:nvPr/>
        </p:nvGrpSpPr>
        <p:grpSpPr>
          <a:xfrm>
            <a:off x="3644109" y="560744"/>
            <a:ext cx="14272058" cy="1602903"/>
            <a:chOff x="-4215399" y="-195591"/>
            <a:chExt cx="14272056" cy="1602902"/>
          </a:xfrm>
        </p:grpSpPr>
        <p:sp>
          <p:nvSpPr>
            <p:cNvPr id="142" name="TextBox 6"/>
            <p:cNvSpPr txBox="1"/>
            <p:nvPr/>
          </p:nvSpPr>
          <p:spPr>
            <a:xfrm>
              <a:off x="-4215399" y="-195591"/>
              <a:ext cx="11704638" cy="9245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6700"/>
                </a:lnSpc>
                <a:defRPr sz="5000" spc="50">
                  <a:solidFill>
                    <a:srgbClr val="638C80"/>
                  </a:solidFill>
                  <a:latin typeface="Josefin Sans Regular Bold"/>
                  <a:ea typeface="Josefin Sans Regular Bold"/>
                  <a:cs typeface="Josefin Sans Regular Bold"/>
                  <a:sym typeface="Josefin Sans Regular Bold"/>
                </a:defRPr>
              </a:lvl1pPr>
            </a:lstStyle>
            <a:p>
              <a:r>
                <a:rPr lang="cs-CZ" dirty="0"/>
                <a:t>Pepř kubébový- </a:t>
              </a:r>
              <a:r>
                <a:rPr lang="cs-CZ" i="1" dirty="0" err="1"/>
                <a:t>Piper</a:t>
              </a:r>
              <a:r>
                <a:rPr lang="cs-CZ" dirty="0"/>
                <a:t> </a:t>
              </a:r>
              <a:r>
                <a:rPr lang="cs-CZ" dirty="0" err="1"/>
                <a:t>cubeba</a:t>
              </a:r>
              <a:endParaRPr dirty="0"/>
            </a:p>
          </p:txBody>
        </p:sp>
        <p:sp>
          <p:nvSpPr>
            <p:cNvPr id="143" name="TextBox 8"/>
            <p:cNvSpPr txBox="1"/>
            <p:nvPr/>
          </p:nvSpPr>
          <p:spPr>
            <a:xfrm>
              <a:off x="-196261" y="1158020"/>
              <a:ext cx="10252918" cy="2492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lnSpc>
                  <a:spcPts val="3700"/>
                </a:lnSpc>
                <a:defRPr sz="2400" spc="24">
                  <a:solidFill>
                    <a:srgbClr val="FDFAE6"/>
                  </a:solidFill>
                  <a:latin typeface="Josefin Sans Regular"/>
                  <a:ea typeface="Josefin Sans Regular"/>
                  <a:cs typeface="Josefin Sans Regular"/>
                  <a:sym typeface="Josefin Sans Regular"/>
                </a:defRPr>
              </a:pPr>
              <a:endParaRPr dirty="0"/>
            </a:p>
          </p:txBody>
        </p:sp>
      </p:grpSp>
      <p:pic>
        <p:nvPicPr>
          <p:cNvPr id="2050" name="Picture 2" descr="Piper cubeba - Wikipedia">
            <a:extLst>
              <a:ext uri="{FF2B5EF4-FFF2-40B4-BE49-F238E27FC236}">
                <a16:creationId xmlns:a16="http://schemas.microsoft.com/office/drawing/2014/main" id="{352A4958-FEA9-F127-7055-4BA342B3B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07" y="2349810"/>
            <a:ext cx="5292530" cy="705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HOP 360 GARDEN RARE PIPER CUBEBA, CUBEB, TAILED PEPPER, JAVA PEPPER,  SHITAL CHINI, KABAB CHINI, (Bala menasu, Valmilagu) Medicinal Plant Seeds  for Growing - Pack of 10 Seeds : Amazon.in: Garden &amp; Outdoors">
            <a:extLst>
              <a:ext uri="{FF2B5EF4-FFF2-40B4-BE49-F238E27FC236}">
                <a16:creationId xmlns:a16="http://schemas.microsoft.com/office/drawing/2014/main" id="{B6F390DE-F253-DBF3-6A31-588A90383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135" y="2349809"/>
            <a:ext cx="7056707" cy="705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ubed or tailed pepper properties – Botanical online">
            <a:extLst>
              <a:ext uri="{FF2B5EF4-FFF2-40B4-BE49-F238E27FC236}">
                <a16:creationId xmlns:a16="http://schemas.microsoft.com/office/drawing/2014/main" id="{E202F210-9F54-E342-849F-B8CE56DAA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6099" y="3713609"/>
            <a:ext cx="43053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ubeb pepper - 50 g - for beer - piper cubeba">
            <a:extLst>
              <a:ext uri="{FF2B5EF4-FFF2-40B4-BE49-F238E27FC236}">
                <a16:creationId xmlns:a16="http://schemas.microsoft.com/office/drawing/2014/main" id="{4C2365ED-615C-AF57-5645-1F395B39E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0418" y="599632"/>
            <a:ext cx="2851657" cy="285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26979">
            <a:off x="-3055532" y="-144277"/>
            <a:ext cx="5963155" cy="2743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86746">
            <a:off x="14782401" y="7717661"/>
            <a:ext cx="7103844" cy="18114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" name="Group 5"/>
          <p:cNvGrpSpPr/>
          <p:nvPr/>
        </p:nvGrpSpPr>
        <p:grpSpPr>
          <a:xfrm>
            <a:off x="3644109" y="560744"/>
            <a:ext cx="14272058" cy="1602903"/>
            <a:chOff x="-4215399" y="-195591"/>
            <a:chExt cx="14272056" cy="1602902"/>
          </a:xfrm>
        </p:grpSpPr>
        <p:sp>
          <p:nvSpPr>
            <p:cNvPr id="142" name="TextBox 6"/>
            <p:cNvSpPr txBox="1"/>
            <p:nvPr/>
          </p:nvSpPr>
          <p:spPr>
            <a:xfrm>
              <a:off x="-4215399" y="-195591"/>
              <a:ext cx="11704638" cy="9245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6700"/>
                </a:lnSpc>
                <a:defRPr sz="5000" spc="50">
                  <a:solidFill>
                    <a:srgbClr val="638C80"/>
                  </a:solidFill>
                  <a:latin typeface="Josefin Sans Regular Bold"/>
                  <a:ea typeface="Josefin Sans Regular Bold"/>
                  <a:cs typeface="Josefin Sans Regular Bold"/>
                  <a:sym typeface="Josefin Sans Regular Bold"/>
                </a:defRPr>
              </a:lvl1pPr>
            </a:lstStyle>
            <a:p>
              <a:r>
                <a:rPr lang="cs-CZ" dirty="0" err="1"/>
                <a:t>Pepřovec</a:t>
              </a:r>
              <a:r>
                <a:rPr lang="cs-CZ" dirty="0"/>
                <a:t> balzámový- </a:t>
              </a:r>
              <a:r>
                <a:rPr lang="cs-CZ" i="1" dirty="0" err="1"/>
                <a:t>Schinus</a:t>
              </a:r>
              <a:r>
                <a:rPr lang="cs-CZ" i="1" dirty="0"/>
                <a:t> </a:t>
              </a:r>
              <a:r>
                <a:rPr lang="cs-CZ" i="1" dirty="0" err="1"/>
                <a:t>molle</a:t>
              </a:r>
              <a:endParaRPr dirty="0"/>
            </a:p>
          </p:txBody>
        </p:sp>
        <p:sp>
          <p:nvSpPr>
            <p:cNvPr id="143" name="TextBox 8"/>
            <p:cNvSpPr txBox="1"/>
            <p:nvPr/>
          </p:nvSpPr>
          <p:spPr>
            <a:xfrm>
              <a:off x="-196261" y="1158020"/>
              <a:ext cx="10252918" cy="2492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lnSpc>
                  <a:spcPts val="3700"/>
                </a:lnSpc>
                <a:defRPr sz="2400" spc="24">
                  <a:solidFill>
                    <a:srgbClr val="FDFAE6"/>
                  </a:solidFill>
                  <a:latin typeface="Josefin Sans Regular"/>
                  <a:ea typeface="Josefin Sans Regular"/>
                  <a:cs typeface="Josefin Sans Regular"/>
                  <a:sym typeface="Josefin Sans Regular"/>
                </a:defRPr>
              </a:pPr>
              <a:endParaRPr dirty="0"/>
            </a:p>
          </p:txBody>
        </p:sp>
      </p:grpSp>
      <p:sp>
        <p:nvSpPr>
          <p:cNvPr id="145" name="Group 5"/>
          <p:cNvSpPr txBox="1"/>
          <p:nvPr/>
        </p:nvSpPr>
        <p:spPr>
          <a:xfrm>
            <a:off x="14761598" y="1519953"/>
            <a:ext cx="7145451" cy="24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>
              <a:lnSpc>
                <a:spcPts val="3700"/>
              </a:lnSpc>
              <a:defRPr sz="2400" spc="24">
                <a:solidFill>
                  <a:srgbClr val="FDFAE6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defRPr>
            </a:pPr>
            <a:endParaRPr dirty="0"/>
          </a:p>
        </p:txBody>
      </p:sp>
      <p:pic>
        <p:nvPicPr>
          <p:cNvPr id="3080" name="Picture 8" descr="pepřovec - schinus molle - prodej semen exotických rostlin">
            <a:extLst>
              <a:ext uri="{FF2B5EF4-FFF2-40B4-BE49-F238E27FC236}">
                <a16:creationId xmlns:a16="http://schemas.microsoft.com/office/drawing/2014/main" id="{A4FF3269-1C81-BBC8-FA2D-B4F4E0750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521" y="1581244"/>
            <a:ext cx="7323479" cy="837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epř růžový – Wikipedie">
            <a:extLst>
              <a:ext uri="{FF2B5EF4-FFF2-40B4-BE49-F238E27FC236}">
                <a16:creationId xmlns:a16="http://schemas.microsoft.com/office/drawing/2014/main" id="{B38AAFAE-5CD5-24CF-027F-BDDEC781B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563" y="2039001"/>
            <a:ext cx="5552342" cy="740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24748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26979">
            <a:off x="-3055532" y="-144277"/>
            <a:ext cx="5963155" cy="2743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86746">
            <a:off x="14782401" y="7717661"/>
            <a:ext cx="7103844" cy="18114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" name="Group 5"/>
          <p:cNvGrpSpPr/>
          <p:nvPr/>
        </p:nvGrpSpPr>
        <p:grpSpPr>
          <a:xfrm>
            <a:off x="2911564" y="595379"/>
            <a:ext cx="15004603" cy="1568268"/>
            <a:chOff x="-4947944" y="-160956"/>
            <a:chExt cx="15004601" cy="1568267"/>
          </a:xfrm>
        </p:grpSpPr>
        <p:sp>
          <p:nvSpPr>
            <p:cNvPr id="142" name="TextBox 6"/>
            <p:cNvSpPr txBox="1"/>
            <p:nvPr/>
          </p:nvSpPr>
          <p:spPr>
            <a:xfrm>
              <a:off x="-4947944" y="-160956"/>
              <a:ext cx="12464870" cy="9245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6700"/>
                </a:lnSpc>
                <a:defRPr sz="5000" spc="50">
                  <a:solidFill>
                    <a:srgbClr val="638C80"/>
                  </a:solidFill>
                  <a:latin typeface="Josefin Sans Regular Bold"/>
                  <a:ea typeface="Josefin Sans Regular Bold"/>
                  <a:cs typeface="Josefin Sans Regular Bold"/>
                  <a:sym typeface="Josefin Sans Regular Bold"/>
                </a:defRPr>
              </a:lvl1pPr>
            </a:lstStyle>
            <a:p>
              <a:r>
                <a:rPr lang="cs-CZ" dirty="0"/>
                <a:t>Sečuánský pepř- </a:t>
              </a:r>
              <a:r>
                <a:rPr lang="cs-CZ" i="1" dirty="0" err="1"/>
                <a:t>Zanthoxylum</a:t>
              </a:r>
              <a:r>
                <a:rPr lang="cs-CZ" i="1" dirty="0"/>
                <a:t> </a:t>
              </a:r>
              <a:r>
                <a:rPr lang="cs-CZ" i="1" dirty="0" err="1"/>
                <a:t>piperitum</a:t>
              </a:r>
              <a:endParaRPr dirty="0"/>
            </a:p>
          </p:txBody>
        </p:sp>
        <p:sp>
          <p:nvSpPr>
            <p:cNvPr id="143" name="TextBox 8"/>
            <p:cNvSpPr txBox="1"/>
            <p:nvPr/>
          </p:nvSpPr>
          <p:spPr>
            <a:xfrm>
              <a:off x="-196261" y="1158020"/>
              <a:ext cx="10252918" cy="2492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lnSpc>
                  <a:spcPts val="3700"/>
                </a:lnSpc>
                <a:defRPr sz="2400" spc="24">
                  <a:solidFill>
                    <a:srgbClr val="FDFAE6"/>
                  </a:solidFill>
                  <a:latin typeface="Josefin Sans Regular"/>
                  <a:ea typeface="Josefin Sans Regular"/>
                  <a:cs typeface="Josefin Sans Regular"/>
                  <a:sym typeface="Josefin Sans Regular"/>
                </a:defRPr>
              </a:pPr>
              <a:endParaRPr dirty="0"/>
            </a:p>
          </p:txBody>
        </p:sp>
      </p:grpSp>
      <p:sp>
        <p:nvSpPr>
          <p:cNvPr id="145" name="Group 5"/>
          <p:cNvSpPr txBox="1"/>
          <p:nvPr/>
        </p:nvSpPr>
        <p:spPr>
          <a:xfrm>
            <a:off x="14761598" y="1519953"/>
            <a:ext cx="7145451" cy="24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>
              <a:lnSpc>
                <a:spcPts val="3700"/>
              </a:lnSpc>
              <a:defRPr sz="2400" spc="24">
                <a:solidFill>
                  <a:srgbClr val="FDFAE6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defRPr>
            </a:pPr>
            <a:endParaRPr dirty="0"/>
          </a:p>
        </p:txBody>
      </p:sp>
      <p:pic>
        <p:nvPicPr>
          <p:cNvPr id="4098" name="Picture 2" descr="Red Sichuan Peppercorns 25 50g Whole Red Szechuan - Etsy Israel">
            <a:extLst>
              <a:ext uri="{FF2B5EF4-FFF2-40B4-BE49-F238E27FC236}">
                <a16:creationId xmlns:a16="http://schemas.microsoft.com/office/drawing/2014/main" id="{15DE3D52-29F6-CE50-C326-3309BC79D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680" y="3433138"/>
            <a:ext cx="6573391" cy="657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resh sichuan pepper fruits for sale in local market - stock photo 1203451  | Crushpixel">
            <a:extLst>
              <a:ext uri="{FF2B5EF4-FFF2-40B4-BE49-F238E27FC236}">
                <a16:creationId xmlns:a16="http://schemas.microsoft.com/office/drawing/2014/main" id="{426D6F40-280F-6405-0613-E41ACEFD4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08" y="3655288"/>
            <a:ext cx="7105640" cy="608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onsai Szechuan pepper - Zanthoxylum piperitum - 6 years">
            <a:extLst>
              <a:ext uri="{FF2B5EF4-FFF2-40B4-BE49-F238E27FC236}">
                <a16:creationId xmlns:a16="http://schemas.microsoft.com/office/drawing/2014/main" id="{EFFCB8F3-6226-B272-8A48-894877470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1073" y="1537972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17668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26979">
            <a:off x="-4110008" y="97431"/>
            <a:ext cx="5963155" cy="2743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86746">
            <a:off x="14782401" y="7717661"/>
            <a:ext cx="7103844" cy="18114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" name="Group 5"/>
          <p:cNvGrpSpPr/>
          <p:nvPr/>
        </p:nvGrpSpPr>
        <p:grpSpPr>
          <a:xfrm>
            <a:off x="1969029" y="265753"/>
            <a:ext cx="15004603" cy="1568268"/>
            <a:chOff x="-4947944" y="-160956"/>
            <a:chExt cx="15004601" cy="1568267"/>
          </a:xfrm>
        </p:grpSpPr>
        <p:sp>
          <p:nvSpPr>
            <p:cNvPr id="142" name="TextBox 6"/>
            <p:cNvSpPr txBox="1"/>
            <p:nvPr/>
          </p:nvSpPr>
          <p:spPr>
            <a:xfrm>
              <a:off x="-4947944" y="-160956"/>
              <a:ext cx="12464870" cy="9245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6700"/>
                </a:lnSpc>
                <a:defRPr sz="5000" spc="50">
                  <a:solidFill>
                    <a:srgbClr val="638C80"/>
                  </a:solidFill>
                  <a:latin typeface="Josefin Sans Regular Bold"/>
                  <a:ea typeface="Josefin Sans Regular Bold"/>
                  <a:cs typeface="Josefin Sans Regular Bold"/>
                  <a:sym typeface="Josefin Sans Regular Bold"/>
                </a:defRPr>
              </a:lvl1pPr>
            </a:lstStyle>
            <a:p>
              <a:r>
                <a:rPr lang="cs-CZ" dirty="0"/>
                <a:t>Guinejský pepř- </a:t>
              </a:r>
              <a:r>
                <a:rPr lang="cs-CZ" i="1" dirty="0" err="1"/>
                <a:t>Aframomum</a:t>
              </a:r>
              <a:r>
                <a:rPr lang="cs-CZ" i="1" dirty="0"/>
                <a:t> </a:t>
              </a:r>
              <a:r>
                <a:rPr lang="cs-CZ" i="1" dirty="0" err="1"/>
                <a:t>melegueta</a:t>
              </a:r>
              <a:r>
                <a:rPr lang="cs-CZ" i="1" dirty="0"/>
                <a:t> 						(rajské zrno)</a:t>
              </a:r>
              <a:endParaRPr dirty="0"/>
            </a:p>
          </p:txBody>
        </p:sp>
        <p:sp>
          <p:nvSpPr>
            <p:cNvPr id="143" name="TextBox 8"/>
            <p:cNvSpPr txBox="1"/>
            <p:nvPr/>
          </p:nvSpPr>
          <p:spPr>
            <a:xfrm>
              <a:off x="-196261" y="1158020"/>
              <a:ext cx="10252918" cy="2492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lnSpc>
                  <a:spcPts val="3700"/>
                </a:lnSpc>
                <a:defRPr sz="2400" spc="24">
                  <a:solidFill>
                    <a:srgbClr val="FDFAE6"/>
                  </a:solidFill>
                  <a:latin typeface="Josefin Sans Regular"/>
                  <a:ea typeface="Josefin Sans Regular"/>
                  <a:cs typeface="Josefin Sans Regular"/>
                  <a:sym typeface="Josefin Sans Regular"/>
                </a:defRPr>
              </a:pPr>
              <a:endParaRPr dirty="0"/>
            </a:p>
          </p:txBody>
        </p:sp>
      </p:grpSp>
      <p:sp>
        <p:nvSpPr>
          <p:cNvPr id="145" name="Group 5"/>
          <p:cNvSpPr txBox="1"/>
          <p:nvPr/>
        </p:nvSpPr>
        <p:spPr>
          <a:xfrm>
            <a:off x="14761598" y="1519953"/>
            <a:ext cx="7145451" cy="24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>
              <a:lnSpc>
                <a:spcPts val="3700"/>
              </a:lnSpc>
              <a:defRPr sz="2400" spc="24">
                <a:solidFill>
                  <a:srgbClr val="FDFAE6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defRPr>
            </a:pPr>
            <a:endParaRPr dirty="0"/>
          </a:p>
        </p:txBody>
      </p:sp>
      <p:pic>
        <p:nvPicPr>
          <p:cNvPr id="5122" name="Picture 2" descr="Aframomum melegueta Images - Useful Tropical Plants">
            <a:extLst>
              <a:ext uri="{FF2B5EF4-FFF2-40B4-BE49-F238E27FC236}">
                <a16:creationId xmlns:a16="http://schemas.microsoft.com/office/drawing/2014/main" id="{4FF2FE18-B80B-9F78-EE21-CD515795C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012" y="5555240"/>
            <a:ext cx="5340620" cy="402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C32046A4-9DFF-AD01-11AF-69E9D9977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04" y="2346916"/>
            <a:ext cx="9707916" cy="728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framomum melegueta (Grains of paradise) is not Alligator pepper part 2 |  Tropical Biodiversity">
            <a:extLst>
              <a:ext uri="{FF2B5EF4-FFF2-40B4-BE49-F238E27FC236}">
                <a16:creationId xmlns:a16="http://schemas.microsoft.com/office/drawing/2014/main" id="{4000D1EA-F3DC-887B-26C5-5404DB75D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3011" y="2347473"/>
            <a:ext cx="5340619" cy="300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374478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26979">
            <a:off x="-3055532" y="-144277"/>
            <a:ext cx="5963155" cy="2743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86746">
            <a:off x="14782401" y="7717661"/>
            <a:ext cx="7103844" cy="18114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" name="Group 5"/>
          <p:cNvGrpSpPr/>
          <p:nvPr/>
        </p:nvGrpSpPr>
        <p:grpSpPr>
          <a:xfrm>
            <a:off x="2911563" y="595379"/>
            <a:ext cx="15089010" cy="1504785"/>
            <a:chOff x="-4947945" y="-160956"/>
            <a:chExt cx="15089008" cy="1504784"/>
          </a:xfrm>
        </p:grpSpPr>
        <p:sp>
          <p:nvSpPr>
            <p:cNvPr id="142" name="TextBox 6"/>
            <p:cNvSpPr txBox="1"/>
            <p:nvPr/>
          </p:nvSpPr>
          <p:spPr>
            <a:xfrm>
              <a:off x="-4947945" y="-160956"/>
              <a:ext cx="14031257" cy="9245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6700"/>
                </a:lnSpc>
                <a:defRPr sz="5000" spc="50">
                  <a:solidFill>
                    <a:srgbClr val="638C80"/>
                  </a:solidFill>
                  <a:latin typeface="Josefin Sans Regular Bold"/>
                  <a:ea typeface="Josefin Sans Regular Bold"/>
                  <a:cs typeface="Josefin Sans Regular Bold"/>
                  <a:sym typeface="Josefin Sans Regular Bold"/>
                </a:defRPr>
              </a:lvl1pPr>
            </a:lstStyle>
            <a:p>
              <a:r>
                <a:rPr lang="cs-CZ" dirty="0" err="1"/>
                <a:t>Kardamovník</a:t>
              </a:r>
              <a:r>
                <a:rPr lang="cs-CZ" dirty="0"/>
                <a:t> obecný- </a:t>
              </a:r>
              <a:r>
                <a:rPr lang="cs-CZ" i="1" dirty="0" err="1"/>
                <a:t>Elettaria</a:t>
              </a:r>
              <a:r>
                <a:rPr lang="cs-CZ" i="1" dirty="0"/>
                <a:t> </a:t>
              </a:r>
              <a:r>
                <a:rPr lang="cs-CZ" i="1" dirty="0" err="1"/>
                <a:t>cardamomum</a:t>
              </a:r>
              <a:endParaRPr i="1" dirty="0"/>
            </a:p>
          </p:txBody>
        </p:sp>
        <p:sp>
          <p:nvSpPr>
            <p:cNvPr id="143" name="TextBox 8"/>
            <p:cNvSpPr txBox="1"/>
            <p:nvPr/>
          </p:nvSpPr>
          <p:spPr>
            <a:xfrm>
              <a:off x="-111855" y="1094537"/>
              <a:ext cx="10252918" cy="2492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lnSpc>
                  <a:spcPts val="3700"/>
                </a:lnSpc>
                <a:defRPr sz="2400" spc="24">
                  <a:solidFill>
                    <a:srgbClr val="FDFAE6"/>
                  </a:solidFill>
                  <a:latin typeface="Josefin Sans Regular"/>
                  <a:ea typeface="Josefin Sans Regular"/>
                  <a:cs typeface="Josefin Sans Regular"/>
                  <a:sym typeface="Josefin Sans Regular"/>
                </a:defRPr>
              </a:pPr>
              <a:endParaRPr dirty="0"/>
            </a:p>
          </p:txBody>
        </p:sp>
      </p:grpSp>
      <p:sp>
        <p:nvSpPr>
          <p:cNvPr id="145" name="Group 5"/>
          <p:cNvSpPr txBox="1"/>
          <p:nvPr/>
        </p:nvSpPr>
        <p:spPr>
          <a:xfrm>
            <a:off x="14761598" y="1519953"/>
            <a:ext cx="7145451" cy="24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>
              <a:lnSpc>
                <a:spcPts val="3700"/>
              </a:lnSpc>
              <a:defRPr sz="2400" spc="24">
                <a:solidFill>
                  <a:srgbClr val="FDFAE6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defRPr>
            </a:pPr>
            <a:endParaRPr dirty="0"/>
          </a:p>
        </p:txBody>
      </p:sp>
      <p:pic>
        <p:nvPicPr>
          <p:cNvPr id="9218" name="Picture 2" descr="Green Cardamom seeds, Elettaria cardamomum for sale">
            <a:extLst>
              <a:ext uri="{FF2B5EF4-FFF2-40B4-BE49-F238E27FC236}">
                <a16:creationId xmlns:a16="http://schemas.microsoft.com/office/drawing/2014/main" id="{B56C6F24-0FB3-BA64-6130-96869D7D5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0373" y="5313280"/>
            <a:ext cx="4362450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lettaria cardamomum / IPlantz">
            <a:extLst>
              <a:ext uri="{FF2B5EF4-FFF2-40B4-BE49-F238E27FC236}">
                <a16:creationId xmlns:a16="http://schemas.microsoft.com/office/drawing/2014/main" id="{0E4930C8-DC00-42E8-31EB-81D377161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54" y="2245611"/>
            <a:ext cx="10885363" cy="726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Elettaria cardamomum fruit extract - Amsar Goa Pvt. Ltd.">
            <a:extLst>
              <a:ext uri="{FF2B5EF4-FFF2-40B4-BE49-F238E27FC236}">
                <a16:creationId xmlns:a16="http://schemas.microsoft.com/office/drawing/2014/main" id="{2D8AEF54-7352-A747-C3ED-877DBF7F0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0373" y="1954429"/>
            <a:ext cx="4362450" cy="312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13414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26979">
            <a:off x="-3055532" y="-144277"/>
            <a:ext cx="5963155" cy="2743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86746">
            <a:off x="14782401" y="7717661"/>
            <a:ext cx="7103844" cy="18114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" name="Group 5"/>
          <p:cNvGrpSpPr/>
          <p:nvPr/>
        </p:nvGrpSpPr>
        <p:grpSpPr>
          <a:xfrm>
            <a:off x="2911564" y="595379"/>
            <a:ext cx="15004603" cy="1568268"/>
            <a:chOff x="-4947944" y="-160956"/>
            <a:chExt cx="15004601" cy="1568267"/>
          </a:xfrm>
        </p:grpSpPr>
        <p:sp>
          <p:nvSpPr>
            <p:cNvPr id="142" name="TextBox 6"/>
            <p:cNvSpPr txBox="1"/>
            <p:nvPr/>
          </p:nvSpPr>
          <p:spPr>
            <a:xfrm>
              <a:off x="-4947944" y="-160956"/>
              <a:ext cx="12464870" cy="9245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6700"/>
                </a:lnSpc>
                <a:defRPr sz="5000" spc="50">
                  <a:solidFill>
                    <a:srgbClr val="638C80"/>
                  </a:solidFill>
                  <a:latin typeface="Josefin Sans Regular Bold"/>
                  <a:ea typeface="Josefin Sans Regular Bold"/>
                  <a:cs typeface="Josefin Sans Regular Bold"/>
                  <a:sym typeface="Josefin Sans Regular Bold"/>
                </a:defRPr>
              </a:lvl1pPr>
            </a:lstStyle>
            <a:p>
              <a:r>
                <a:rPr lang="cs-CZ" dirty="0" err="1"/>
                <a:t>Kardamovník</a:t>
              </a:r>
              <a:r>
                <a:rPr lang="cs-CZ" dirty="0"/>
                <a:t> šípový- </a:t>
              </a:r>
              <a:r>
                <a:rPr lang="cs-CZ" i="1" dirty="0" err="1"/>
                <a:t>Amomum</a:t>
              </a:r>
              <a:r>
                <a:rPr lang="cs-CZ" i="1" dirty="0"/>
                <a:t> </a:t>
              </a:r>
              <a:r>
                <a:rPr lang="cs-CZ" i="1" dirty="0" err="1"/>
                <a:t>subulatum</a:t>
              </a:r>
              <a:endParaRPr dirty="0"/>
            </a:p>
          </p:txBody>
        </p:sp>
        <p:sp>
          <p:nvSpPr>
            <p:cNvPr id="143" name="TextBox 8"/>
            <p:cNvSpPr txBox="1"/>
            <p:nvPr/>
          </p:nvSpPr>
          <p:spPr>
            <a:xfrm>
              <a:off x="-196261" y="1158020"/>
              <a:ext cx="10252918" cy="2492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lnSpc>
                  <a:spcPts val="3700"/>
                </a:lnSpc>
                <a:defRPr sz="2400" spc="24">
                  <a:solidFill>
                    <a:srgbClr val="FDFAE6"/>
                  </a:solidFill>
                  <a:latin typeface="Josefin Sans Regular"/>
                  <a:ea typeface="Josefin Sans Regular"/>
                  <a:cs typeface="Josefin Sans Regular"/>
                  <a:sym typeface="Josefin Sans Regular"/>
                </a:defRPr>
              </a:pPr>
              <a:endParaRPr dirty="0"/>
            </a:p>
          </p:txBody>
        </p:sp>
      </p:grpSp>
      <p:sp>
        <p:nvSpPr>
          <p:cNvPr id="145" name="Group 5"/>
          <p:cNvSpPr txBox="1"/>
          <p:nvPr/>
        </p:nvSpPr>
        <p:spPr>
          <a:xfrm>
            <a:off x="14761598" y="1519953"/>
            <a:ext cx="7145451" cy="24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>
              <a:lnSpc>
                <a:spcPts val="3700"/>
              </a:lnSpc>
              <a:defRPr sz="2400" spc="24">
                <a:solidFill>
                  <a:srgbClr val="FDFAE6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defRPr>
            </a:pPr>
            <a:endParaRPr dirty="0"/>
          </a:p>
        </p:txBody>
      </p:sp>
      <p:pic>
        <p:nvPicPr>
          <p:cNvPr id="8196" name="Picture 4" descr="Cardamom, Black (Amomum subulatum), packet of 20 seeds | Strictly Medicinal  Seeds">
            <a:extLst>
              <a:ext uri="{FF2B5EF4-FFF2-40B4-BE49-F238E27FC236}">
                <a16:creationId xmlns:a16="http://schemas.microsoft.com/office/drawing/2014/main" id="{FDBFA20D-4B65-7E47-3939-2DD885877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387" y="2502966"/>
            <a:ext cx="9587520" cy="638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xotic Cardamom Ginger Tubers for Sale | Amomum Subulatum – Easy To Grow  Bulbs">
            <a:extLst>
              <a:ext uri="{FF2B5EF4-FFF2-40B4-BE49-F238E27FC236}">
                <a16:creationId xmlns:a16="http://schemas.microsoft.com/office/drawing/2014/main" id="{C3E620F6-EF7C-D641-8E43-12CDF2E7F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369" y="2501778"/>
            <a:ext cx="6387686" cy="638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32154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26979">
            <a:off x="-3055532" y="-144277"/>
            <a:ext cx="5963155" cy="2743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86746">
            <a:off x="14782401" y="7717661"/>
            <a:ext cx="7103844" cy="18114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" name="Group 5"/>
          <p:cNvGrpSpPr/>
          <p:nvPr/>
        </p:nvGrpSpPr>
        <p:grpSpPr>
          <a:xfrm>
            <a:off x="2911564" y="595379"/>
            <a:ext cx="15004603" cy="1526065"/>
            <a:chOff x="-4947944" y="-160956"/>
            <a:chExt cx="15004601" cy="1526064"/>
          </a:xfrm>
        </p:grpSpPr>
        <p:sp>
          <p:nvSpPr>
            <p:cNvPr id="142" name="TextBox 6"/>
            <p:cNvSpPr txBox="1"/>
            <p:nvPr/>
          </p:nvSpPr>
          <p:spPr>
            <a:xfrm>
              <a:off x="-4947944" y="-160956"/>
              <a:ext cx="12464870" cy="9245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6700"/>
                </a:lnSpc>
                <a:defRPr sz="5000" spc="50">
                  <a:solidFill>
                    <a:srgbClr val="638C80"/>
                  </a:solidFill>
                  <a:latin typeface="Josefin Sans Regular Bold"/>
                  <a:ea typeface="Josefin Sans Regular Bold"/>
                  <a:cs typeface="Josefin Sans Regular Bold"/>
                  <a:sym typeface="Josefin Sans Regular Bold"/>
                </a:defRPr>
              </a:lvl1pPr>
            </a:lstStyle>
            <a:p>
              <a:r>
                <a:rPr lang="cs-CZ" dirty="0"/>
                <a:t>Koriandr setý- </a:t>
              </a:r>
              <a:r>
                <a:rPr lang="cs-CZ" i="1" dirty="0" err="1"/>
                <a:t>Coriandrum</a:t>
              </a:r>
              <a:r>
                <a:rPr lang="cs-CZ" i="1" dirty="0"/>
                <a:t> </a:t>
              </a:r>
              <a:r>
                <a:rPr lang="cs-CZ" i="1" dirty="0" err="1"/>
                <a:t>sativum</a:t>
              </a:r>
              <a:endParaRPr dirty="0"/>
            </a:p>
          </p:txBody>
        </p:sp>
        <p:sp>
          <p:nvSpPr>
            <p:cNvPr id="143" name="TextBox 8"/>
            <p:cNvSpPr txBox="1"/>
            <p:nvPr/>
          </p:nvSpPr>
          <p:spPr>
            <a:xfrm>
              <a:off x="-196261" y="1115817"/>
              <a:ext cx="10252918" cy="2492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lnSpc>
                  <a:spcPts val="3700"/>
                </a:lnSpc>
                <a:defRPr sz="2400" spc="24">
                  <a:solidFill>
                    <a:srgbClr val="FDFAE6"/>
                  </a:solidFill>
                  <a:latin typeface="Josefin Sans Regular"/>
                  <a:ea typeface="Josefin Sans Regular"/>
                  <a:cs typeface="Josefin Sans Regular"/>
                  <a:sym typeface="Josefin Sans Regular"/>
                </a:defRPr>
              </a:pPr>
              <a:endParaRPr dirty="0"/>
            </a:p>
          </p:txBody>
        </p:sp>
      </p:grpSp>
      <p:sp>
        <p:nvSpPr>
          <p:cNvPr id="145" name="Group 5"/>
          <p:cNvSpPr txBox="1"/>
          <p:nvPr/>
        </p:nvSpPr>
        <p:spPr>
          <a:xfrm>
            <a:off x="14761598" y="1519953"/>
            <a:ext cx="7145451" cy="24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>
              <a:lnSpc>
                <a:spcPts val="3700"/>
              </a:lnSpc>
              <a:defRPr sz="2400" spc="24">
                <a:solidFill>
                  <a:srgbClr val="FDFAE6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defRPr>
            </a:pPr>
            <a:endParaRPr dirty="0"/>
          </a:p>
        </p:txBody>
      </p:sp>
      <p:pic>
        <p:nvPicPr>
          <p:cNvPr id="7170" name="Picture 2" descr="Koriandr setý - Coriandrum sativum - pěstování">
            <a:extLst>
              <a:ext uri="{FF2B5EF4-FFF2-40B4-BE49-F238E27FC236}">
                <a16:creationId xmlns:a16="http://schemas.microsoft.com/office/drawing/2014/main" id="{805D351B-FE3C-9FFC-E127-5D968965D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810" y="1644598"/>
            <a:ext cx="6988957" cy="799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oriandr setý Balení obsahuje 150 semen | Neo seeds">
            <a:extLst>
              <a:ext uri="{FF2B5EF4-FFF2-40B4-BE49-F238E27FC236}">
                <a16:creationId xmlns:a16="http://schemas.microsoft.com/office/drawing/2014/main" id="{8FA1F897-F577-377F-D8EC-B56B0613C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207" y="3272546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86732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26979">
            <a:off x="-3055532" y="-144277"/>
            <a:ext cx="5963155" cy="2743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86746">
            <a:off x="14782401" y="7717661"/>
            <a:ext cx="7103844" cy="18114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" name="Group 5"/>
          <p:cNvGrpSpPr/>
          <p:nvPr/>
        </p:nvGrpSpPr>
        <p:grpSpPr>
          <a:xfrm>
            <a:off x="2911564" y="595379"/>
            <a:ext cx="15004603" cy="1526065"/>
            <a:chOff x="-4947944" y="-160956"/>
            <a:chExt cx="15004601" cy="1526064"/>
          </a:xfrm>
        </p:grpSpPr>
        <p:sp>
          <p:nvSpPr>
            <p:cNvPr id="142" name="TextBox 6"/>
            <p:cNvSpPr txBox="1"/>
            <p:nvPr/>
          </p:nvSpPr>
          <p:spPr>
            <a:xfrm>
              <a:off x="-4947944" y="-160956"/>
              <a:ext cx="13561702" cy="9245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lnSpc>
                  <a:spcPts val="6700"/>
                </a:lnSpc>
                <a:defRPr sz="5000" spc="50">
                  <a:solidFill>
                    <a:srgbClr val="638C80"/>
                  </a:solidFill>
                  <a:latin typeface="Josefin Sans Regular Bold"/>
                  <a:ea typeface="Josefin Sans Regular Bold"/>
                  <a:cs typeface="Josefin Sans Regular Bold"/>
                  <a:sym typeface="Josefin Sans Regular Bold"/>
                </a:defRPr>
              </a:lvl1pPr>
            </a:lstStyle>
            <a:p>
              <a:r>
                <a:rPr lang="cs-CZ" dirty="0"/>
                <a:t>Blahovičník kulatoplodý- </a:t>
              </a:r>
              <a:r>
                <a:rPr lang="cs-CZ" i="1" dirty="0" err="1"/>
                <a:t>Coriandrum</a:t>
              </a:r>
              <a:r>
                <a:rPr lang="cs-CZ" i="1" dirty="0"/>
                <a:t> </a:t>
              </a:r>
              <a:r>
                <a:rPr lang="cs-CZ" i="1" dirty="0" err="1"/>
                <a:t>sativum</a:t>
              </a:r>
              <a:endParaRPr dirty="0"/>
            </a:p>
          </p:txBody>
        </p:sp>
        <p:sp>
          <p:nvSpPr>
            <p:cNvPr id="143" name="TextBox 8"/>
            <p:cNvSpPr txBox="1"/>
            <p:nvPr/>
          </p:nvSpPr>
          <p:spPr>
            <a:xfrm>
              <a:off x="-196261" y="1115817"/>
              <a:ext cx="10252918" cy="2492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lnSpc>
                  <a:spcPts val="3700"/>
                </a:lnSpc>
                <a:defRPr sz="2400" spc="24">
                  <a:solidFill>
                    <a:srgbClr val="FDFAE6"/>
                  </a:solidFill>
                  <a:latin typeface="Josefin Sans Regular"/>
                  <a:ea typeface="Josefin Sans Regular"/>
                  <a:cs typeface="Josefin Sans Regular"/>
                  <a:sym typeface="Josefin Sans Regular"/>
                </a:defRPr>
              </a:pPr>
              <a:endParaRPr dirty="0"/>
            </a:p>
          </p:txBody>
        </p:sp>
      </p:grpSp>
      <p:sp>
        <p:nvSpPr>
          <p:cNvPr id="145" name="Group 5"/>
          <p:cNvSpPr txBox="1"/>
          <p:nvPr/>
        </p:nvSpPr>
        <p:spPr>
          <a:xfrm>
            <a:off x="14761598" y="1519953"/>
            <a:ext cx="7145451" cy="24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>
              <a:lnSpc>
                <a:spcPts val="3700"/>
              </a:lnSpc>
              <a:defRPr sz="2400" spc="24">
                <a:solidFill>
                  <a:srgbClr val="FDFAE6"/>
                </a:solidFill>
                <a:latin typeface="Josefin Sans Regular"/>
                <a:ea typeface="Josefin Sans Regular"/>
                <a:cs typeface="Josefin Sans Regular"/>
                <a:sym typeface="Josefin Sans Regular"/>
              </a:defRPr>
            </a:pPr>
            <a:endParaRPr dirty="0"/>
          </a:p>
        </p:txBody>
      </p:sp>
      <p:pic>
        <p:nvPicPr>
          <p:cNvPr id="6146" name="Picture 2" descr="Eucalyptus Seed Pods Eucalyptus Pods Christmas Decorations - Etsy">
            <a:extLst>
              <a:ext uri="{FF2B5EF4-FFF2-40B4-BE49-F238E27FC236}">
                <a16:creationId xmlns:a16="http://schemas.microsoft.com/office/drawing/2014/main" id="{136394EB-9CFD-D04D-3405-110DD52A1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805" y="2149825"/>
            <a:ext cx="5328583" cy="710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mazon.com : Eucalyptus Seeds (Eucalyptus globulus) - Packet of 20 Seeds :  Patio, Lawn &amp; Garden">
            <a:extLst>
              <a:ext uri="{FF2B5EF4-FFF2-40B4-BE49-F238E27FC236}">
                <a16:creationId xmlns:a16="http://schemas.microsoft.com/office/drawing/2014/main" id="{585A3DC6-4E3C-27B9-E7A3-9F7F31410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64" y="2076350"/>
            <a:ext cx="7196127" cy="719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06547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84</Words>
  <Application>Microsoft Office PowerPoint</Application>
  <PresentationFormat>Custom</PresentationFormat>
  <Paragraphs>23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Josefin Sans Regular</vt:lpstr>
      <vt:lpstr>Josefin Sans Regular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Faltová Ingrid</dc:creator>
  <cp:lastModifiedBy>Faltová Ingrid</cp:lastModifiedBy>
  <cp:revision>7</cp:revision>
  <dcterms:modified xsi:type="dcterms:W3CDTF">2022-10-18T11:50:33Z</dcterms:modified>
</cp:coreProperties>
</file>