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85" r:id="rId4"/>
    <p:sldId id="284" r:id="rId5"/>
    <p:sldId id="286" r:id="rId6"/>
    <p:sldId id="287" r:id="rId7"/>
    <p:sldId id="301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300" r:id="rId20"/>
    <p:sldId id="299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3325" autoAdjust="0"/>
  </p:normalViewPr>
  <p:slideViewPr>
    <p:cSldViewPr snapToGrid="0">
      <p:cViewPr varScale="1">
        <p:scale>
          <a:sx n="63" d="100"/>
          <a:sy n="63" d="100"/>
        </p:scale>
        <p:origin x="14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A084E-4F83-4ACF-851D-FDAE9B038FEB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2DC07-C99F-49EB-B178-6173E27B4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9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18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9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17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9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27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98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19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413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49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studuje strukturu genomu (strukturní genomika), jeho funkci (funkční genomika), variabilitu genomu v rámci populací (populační genomika) a porovnává genomy různých organismů (komparativní genomika).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Struktura a velikost genomu Většina DNA se nachází v buněčném jádře – jaderný genom Část dědičné informace je lokalizována v organelách – mitochondriích a chloroplastech – mitochondriální a plastidový (chloroplastový) genom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0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Požadovaná DNA se nejdříve vysráží na povrchu drobných částeček těžkého kovu (zlato, wolfram). Tyto tzv. projektily se pak pod vysokým tlakem helia „nastřelí“ do rostlinné tkáně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9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err="1">
                <a:effectLst/>
              </a:rPr>
              <a:t>Obranný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systém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bakterie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funguje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tak</a:t>
            </a:r>
            <a:r>
              <a:rPr lang="en-US" i="0" dirty="0">
                <a:effectLst/>
              </a:rPr>
              <a:t>, </a:t>
            </a:r>
            <a:r>
              <a:rPr lang="en-US" i="0" dirty="0" err="1">
                <a:effectLst/>
              </a:rPr>
              <a:t>že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pokud</a:t>
            </a:r>
            <a:r>
              <a:rPr lang="en-US" i="0" dirty="0">
                <a:effectLst/>
              </a:rPr>
              <a:t> ho </a:t>
            </a:r>
            <a:r>
              <a:rPr lang="en-US" i="0" dirty="0" err="1">
                <a:effectLst/>
              </a:rPr>
              <a:t>napadne</a:t>
            </a:r>
            <a:r>
              <a:rPr lang="en-US" i="0" dirty="0">
                <a:effectLst/>
              </a:rPr>
              <a:t> virus, </a:t>
            </a:r>
            <a:r>
              <a:rPr lang="en-US" i="0" dirty="0" err="1">
                <a:effectLst/>
              </a:rPr>
              <a:t>bakterie</a:t>
            </a:r>
            <a:r>
              <a:rPr lang="en-US" i="0" dirty="0">
                <a:effectLst/>
              </a:rPr>
              <a:t> je </a:t>
            </a:r>
            <a:r>
              <a:rPr lang="en-US" i="0" dirty="0" err="1">
                <a:effectLst/>
              </a:rPr>
              <a:t>schopná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tento</a:t>
            </a:r>
            <a:r>
              <a:rPr lang="en-US" i="0" dirty="0">
                <a:effectLst/>
              </a:rPr>
              <a:t> virus </a:t>
            </a:r>
            <a:r>
              <a:rPr lang="en-US" i="0" dirty="0" err="1">
                <a:effectLst/>
              </a:rPr>
              <a:t>identifikovat</a:t>
            </a:r>
            <a:r>
              <a:rPr lang="en-US" i="0" dirty="0">
                <a:effectLst/>
              </a:rPr>
              <a:t>, </a:t>
            </a:r>
            <a:r>
              <a:rPr lang="en-US" i="0" dirty="0" err="1">
                <a:effectLst/>
              </a:rPr>
              <a:t>rozvinout</a:t>
            </a:r>
            <a:r>
              <a:rPr lang="en-US" i="0" dirty="0">
                <a:effectLst/>
              </a:rPr>
              <a:t> a </a:t>
            </a:r>
            <a:r>
              <a:rPr lang="en-US" i="0" dirty="0" err="1">
                <a:effectLst/>
              </a:rPr>
              <a:t>rozstřihat</a:t>
            </a:r>
            <a:r>
              <a:rPr lang="en-US" i="0" dirty="0">
                <a:effectLst/>
              </a:rPr>
              <a:t> mu </a:t>
            </a:r>
            <a:r>
              <a:rPr lang="en-US" i="0" dirty="0" err="1">
                <a:effectLst/>
              </a:rPr>
              <a:t>jeho</a:t>
            </a:r>
            <a:r>
              <a:rPr lang="en-US" i="0" dirty="0">
                <a:effectLst/>
              </a:rPr>
              <a:t> DNA. </a:t>
            </a:r>
            <a:r>
              <a:rPr lang="en-US" i="0" dirty="0" err="1">
                <a:effectLst/>
              </a:rPr>
              <a:t>Protože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má</a:t>
            </a:r>
            <a:r>
              <a:rPr lang="en-US" i="0" dirty="0">
                <a:effectLst/>
              </a:rPr>
              <a:t> virus </a:t>
            </a:r>
            <a:r>
              <a:rPr lang="en-US" i="0" dirty="0" err="1">
                <a:effectLst/>
              </a:rPr>
              <a:t>poškozenou</a:t>
            </a:r>
            <a:r>
              <a:rPr lang="en-US" i="0" dirty="0">
                <a:effectLst/>
              </a:rPr>
              <a:t> DNA, </a:t>
            </a:r>
            <a:r>
              <a:rPr lang="en-US" i="0" dirty="0" err="1">
                <a:effectLst/>
              </a:rPr>
              <a:t>nemůže</a:t>
            </a:r>
            <a:r>
              <a:rPr lang="en-US" i="0" dirty="0">
                <a:effectLst/>
              </a:rPr>
              <a:t> se </a:t>
            </a:r>
            <a:r>
              <a:rPr lang="en-US" i="0" dirty="0" err="1">
                <a:effectLst/>
              </a:rPr>
              <a:t>dále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rozmnožovat</a:t>
            </a:r>
            <a:r>
              <a:rPr lang="en-US" i="0" dirty="0">
                <a:effectLst/>
              </a:rPr>
              <a:t>. </a:t>
            </a:r>
            <a:r>
              <a:rPr lang="en-US" i="0" dirty="0" err="1">
                <a:effectLst/>
              </a:rPr>
              <a:t>Bakt</a:t>
            </a:r>
            <a:r>
              <a:rPr lang="cs-CZ" i="0" dirty="0">
                <a:effectLst/>
              </a:rPr>
              <a:t>e</a:t>
            </a:r>
            <a:r>
              <a:rPr lang="en-US" i="0" dirty="0" err="1">
                <a:effectLst/>
              </a:rPr>
              <a:t>rie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si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virusy</a:t>
            </a:r>
            <a:r>
              <a:rPr lang="en-US" i="0" dirty="0">
                <a:effectLst/>
              </a:rPr>
              <a:t>, </a:t>
            </a:r>
            <a:r>
              <a:rPr lang="en-US" i="0" dirty="0" err="1">
                <a:effectLst/>
              </a:rPr>
              <a:t>které</a:t>
            </a:r>
            <a:r>
              <a:rPr lang="en-US" i="0" dirty="0">
                <a:effectLst/>
              </a:rPr>
              <a:t> je v </a:t>
            </a:r>
            <a:r>
              <a:rPr lang="en-US" i="0" dirty="0" err="1">
                <a:effectLst/>
              </a:rPr>
              <a:t>minulosti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napadli</a:t>
            </a:r>
            <a:r>
              <a:rPr lang="en-US" i="0" dirty="0">
                <a:effectLst/>
              </a:rPr>
              <a:t> „</a:t>
            </a:r>
            <a:r>
              <a:rPr lang="en-US" i="0" dirty="0" err="1">
                <a:effectLst/>
              </a:rPr>
              <a:t>pamatuje</a:t>
            </a:r>
            <a:r>
              <a:rPr lang="en-US" i="0" dirty="0">
                <a:effectLst/>
              </a:rPr>
              <a:t>“, to </a:t>
            </a:r>
            <a:r>
              <a:rPr lang="en-US" i="0" dirty="0" err="1">
                <a:effectLst/>
              </a:rPr>
              <a:t>znamená</a:t>
            </a:r>
            <a:r>
              <a:rPr lang="en-US" i="0" dirty="0">
                <a:effectLst/>
              </a:rPr>
              <a:t>, </a:t>
            </a:r>
            <a:r>
              <a:rPr lang="en-US" i="0" dirty="0" err="1">
                <a:effectLst/>
              </a:rPr>
              <a:t>že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časti</a:t>
            </a:r>
            <a:r>
              <a:rPr lang="en-US" i="0" dirty="0">
                <a:effectLst/>
              </a:rPr>
              <a:t> DNA </a:t>
            </a:r>
            <a:r>
              <a:rPr lang="en-US" i="0" dirty="0" err="1">
                <a:effectLst/>
              </a:rPr>
              <a:t>virusů</a:t>
            </a:r>
            <a:r>
              <a:rPr lang="en-US" i="0" dirty="0">
                <a:effectLst/>
              </a:rPr>
              <a:t>, </a:t>
            </a:r>
            <a:r>
              <a:rPr lang="en-US" i="0" dirty="0" err="1">
                <a:effectLst/>
              </a:rPr>
              <a:t>které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baktérie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napadly</a:t>
            </a:r>
            <a:r>
              <a:rPr lang="en-US" i="0" dirty="0">
                <a:effectLst/>
              </a:rPr>
              <a:t> v </a:t>
            </a:r>
            <a:r>
              <a:rPr lang="en-US" i="0" dirty="0" err="1">
                <a:effectLst/>
              </a:rPr>
              <a:t>minulosti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si</a:t>
            </a:r>
            <a:r>
              <a:rPr lang="en-US" i="0" dirty="0">
                <a:effectLst/>
              </a:rPr>
              <a:t> </a:t>
            </a:r>
            <a:r>
              <a:rPr lang="en-US" i="0" dirty="0" err="1">
                <a:effectLst/>
              </a:rPr>
              <a:t>zapisuje</a:t>
            </a:r>
            <a:r>
              <a:rPr lang="en-US" i="0" dirty="0">
                <a:effectLst/>
              </a:rPr>
              <a:t> do CRISPR „</a:t>
            </a:r>
            <a:r>
              <a:rPr lang="en-US" i="0" dirty="0" err="1">
                <a:effectLst/>
              </a:rPr>
              <a:t>paměti</a:t>
            </a:r>
            <a:r>
              <a:rPr lang="en-US" i="0" dirty="0">
                <a:effectLst/>
              </a:rPr>
              <a:t>“.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1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84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12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97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79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2DC07-C99F-49EB-B178-6173E27B44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7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3AE4-CCD1-68B1-F0B0-D6410CBA0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883B70-E7D5-2578-DA23-D0677EE99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07736-D992-E759-C8FE-B99D9A4D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475EA-FD2C-4C4F-22A6-5D9D2C25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12C4F-DE5A-6EA2-272C-A3F0F445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97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605CF-FF32-63F0-9EDA-E9D4150C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3B045-83C2-213E-469E-54013849A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DC3E2-EA4D-2B03-12E6-5B08C771E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AD0BB9-051C-5900-382A-C1974C30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EDDD91-FCA2-CA6E-23E2-5DAF79070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5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60A14FC-E86C-B963-3DE4-487405DD4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889FA3-A5CC-B72C-5613-F57D9EA6C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DDDD4-736E-D6FF-EDA1-0A518BB5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7DC41A-C063-DAD1-CE93-11756EEA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D72DAC-B2A3-788E-8F7E-593FD319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5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4B786-653D-FCD8-4A6F-0859DE01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300885-ACC5-B5B4-0444-73A33F9EC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4DF6BE-F8DA-6434-36E7-6847BF0D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21E26C-7093-E1AB-3C9C-912030E5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8055DB-B506-BF40-039F-EACB4498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DCF23-3546-FDB3-4698-AC1DC7ED4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72CA0B-55FB-1158-D628-57F4F6D26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8D74F2-C286-62A2-C7F5-948EC616E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F5E820-3AF9-55D2-02C9-E993AF7E2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76154-E736-534B-EBFD-9FB41A96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49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482BC-4EBC-CAB3-39AD-9925FDBE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5C10F-2B6B-1F5A-AF88-30C73EC96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C2D629-948D-92F6-B8CB-422376D77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9A202D-1845-1144-C93D-145D136F0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E42711-EB8C-70C4-0DF5-FEF02ACCD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FDF6F4-7C6D-0FBD-2544-13FF2BD8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66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F67E7-2B8E-9C48-F25D-B668CC7EA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4866F0-5083-337E-9223-7695A3DA8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97E1B7-7AB4-0AE2-7771-A041C4ABE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841C250-1D0D-33C1-0B8D-177C300ED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109DFC-3FD6-EC74-7257-2733CC885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7616A8-33B1-F748-D614-A7F6BBDD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A02F40-B931-FC78-E271-48C08887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5EF168-C6E2-6DDB-B79C-3219E025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65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70982-649D-91A6-2ABE-5EAEFB9B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6E5A0B-674F-EDAF-C265-DBD8B0E9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1C2405-7E7A-1FE3-CD82-6739D0FF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251B2E-4685-1C04-E168-0742ADA0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9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C9DC72-8674-CB4B-81AA-CF41CD370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5C09C0-DA55-E251-210C-344AC4BE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CA8016-9F2E-6B76-7E09-C017C268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7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38885-BDDA-2809-C7AA-931960863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783DD-6656-E8F1-5F20-079786856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D54930-1B67-B89E-741D-1FFA831CA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5B0046-7808-B435-9442-FABA1EC0D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E7D637-BCC1-AE2E-426C-24373771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05675-E52B-5DF7-5AB2-7935C57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1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DFB96-FCC4-BAB4-FC48-7F9E6FBC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7CF779-35DC-30EC-4AFC-B4016D442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7E45C9-E689-BCEA-E37E-6EAA30928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322278-932C-4B2F-4D33-415EF2B9E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792E7B-02B5-3858-7C65-FBB2216A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3DC951-FD72-502F-CDB7-99BC2AD66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06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0FAE5E-419E-38D5-0CF8-A24871CFC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FE3A01-C0CC-0D38-F76E-DA12DA7E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EC0EEF-E823-AD57-2908-6F45BC542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38193-83A6-4BBC-813D-F082C721829F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3E7AD2-CDC7-4A6B-5071-926E03F35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B96ED2-802D-FBF1-0B14-2B4BD0303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FB2E-9229-4E13-934F-3F3CA909B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8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Dark Side of CRISPR - Scientific American">
            <a:extLst>
              <a:ext uri="{FF2B5EF4-FFF2-40B4-BE49-F238E27FC236}">
                <a16:creationId xmlns:a16="http://schemas.microsoft.com/office/drawing/2014/main" id="{0EABA40A-CD70-48FD-BD75-5A61917AAC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04" r="3132"/>
          <a:stretch/>
        </p:blipFill>
        <p:spPr bwMode="auto">
          <a:xfrm>
            <a:off x="2522358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3ABC27-6A63-9531-EED8-571D6D951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228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GENETICKY MODIFIKOVANÉ ORGANISMY </a:t>
            </a:r>
            <a:r>
              <a:rPr lang="cs-CZ" sz="4400" dirty="0"/>
              <a:t>(GMO)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05FAB8-1519-B33C-CE76-A20C53853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229" y="4629234"/>
            <a:ext cx="3973386" cy="1485319"/>
          </a:xfrm>
          <a:noFill/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Ing. Pavla Bryxová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bryxova@ftz.czu.cz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Laboratoř rostlinných explantátů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Katedra tropických plodin a agrolesnictví</a:t>
            </a:r>
          </a:p>
        </p:txBody>
      </p:sp>
    </p:spTree>
    <p:extLst>
      <p:ext uri="{BB962C8B-B14F-4D97-AF65-F5344CB8AC3E}">
        <p14:creationId xmlns:p14="http://schemas.microsoft.com/office/powerpoint/2010/main" val="747903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GENETICKÁ MODIFIKACE ROSTLIN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200" b="1" i="0" dirty="0">
                <a:effectLst/>
              </a:rPr>
              <a:t>Zlatá rýže</a:t>
            </a:r>
            <a:r>
              <a:rPr lang="cs-CZ" sz="2200" b="0" i="0" dirty="0">
                <a:effectLst/>
              </a:rPr>
              <a:t> – její semena obsahují ve zvýšené koncentraci </a:t>
            </a:r>
            <a:r>
              <a:rPr lang="el-GR" sz="2200" b="0" i="0" u="none" strike="noStrike" dirty="0">
                <a:effectLst/>
              </a:rPr>
              <a:t>β-</a:t>
            </a:r>
            <a:r>
              <a:rPr lang="cs-CZ" sz="2200" b="0" i="0" u="none" strike="noStrike" dirty="0">
                <a:effectLst/>
              </a:rPr>
              <a:t>karoten</a:t>
            </a:r>
            <a:r>
              <a:rPr lang="cs-CZ" sz="2200" b="0" i="0" dirty="0">
                <a:effectLst/>
              </a:rPr>
              <a:t>, z něhož vzniká v lidském těle </a:t>
            </a:r>
            <a:r>
              <a:rPr lang="cs-CZ" sz="2200" b="0" i="0" u="none" strike="noStrike" dirty="0">
                <a:effectLst/>
              </a:rPr>
              <a:t>vit. A</a:t>
            </a:r>
            <a:r>
              <a:rPr lang="cs-CZ" sz="2200" b="0" i="0" dirty="0">
                <a:effectLst/>
              </a:rPr>
              <a:t>. Jeho nedostatek vede k poruchám zraku. </a:t>
            </a:r>
          </a:p>
          <a:p>
            <a:pPr marL="0" indent="0" algn="l">
              <a:buNone/>
            </a:pPr>
            <a:endParaRPr lang="cs-CZ" sz="2200" b="0" i="0" dirty="0">
              <a:effectLst/>
            </a:endParaRPr>
          </a:p>
          <a:p>
            <a:pPr algn="l"/>
            <a:endParaRPr lang="cs-CZ" sz="2200" b="1" i="0" dirty="0">
              <a:effectLst/>
            </a:endParaRPr>
          </a:p>
          <a:p>
            <a:pPr algn="l"/>
            <a:endParaRPr lang="cs-CZ" sz="2200" b="1" dirty="0"/>
          </a:p>
          <a:p>
            <a:pPr algn="l"/>
            <a:endParaRPr lang="cs-CZ" sz="2200" b="1" i="0" dirty="0">
              <a:effectLst/>
            </a:endParaRPr>
          </a:p>
          <a:p>
            <a:pPr algn="l"/>
            <a:endParaRPr lang="cs-CZ" sz="2200" b="1" dirty="0"/>
          </a:p>
          <a:p>
            <a:pPr algn="l"/>
            <a:r>
              <a:rPr lang="cs-CZ" sz="2200" b="1" i="0" dirty="0">
                <a:effectLst/>
              </a:rPr>
              <a:t>GM odrůdy brambory </a:t>
            </a:r>
            <a:r>
              <a:rPr lang="cs-CZ" sz="2200" b="1" i="0" dirty="0" err="1">
                <a:effectLst/>
              </a:rPr>
              <a:t>Amflora</a:t>
            </a:r>
            <a:r>
              <a:rPr lang="cs-CZ" sz="2200" b="0" i="0" dirty="0">
                <a:effectLst/>
              </a:rPr>
              <a:t> (</a:t>
            </a:r>
            <a:r>
              <a:rPr lang="cs-CZ" sz="2200" b="1" i="0" dirty="0">
                <a:effectLst/>
              </a:rPr>
              <a:t>2010</a:t>
            </a:r>
            <a:r>
              <a:rPr lang="cs-CZ" sz="2200" b="0" i="0" dirty="0">
                <a:effectLst/>
              </a:rPr>
              <a:t>) − modifikací je vyřazena syntéza </a:t>
            </a:r>
            <a:r>
              <a:rPr lang="cs-CZ" sz="2200" b="0" i="0" u="none" strike="noStrike" dirty="0">
                <a:effectLst/>
              </a:rPr>
              <a:t>amylózy</a:t>
            </a:r>
            <a:r>
              <a:rPr lang="cs-CZ" sz="2200" b="0" i="0" dirty="0">
                <a:effectLst/>
              </a:rPr>
              <a:t>, škrob v bramboře je pak tvořen pouze </a:t>
            </a:r>
            <a:r>
              <a:rPr lang="cs-CZ" sz="2200" b="0" i="0" u="none" strike="noStrike" dirty="0">
                <a:effectLst/>
              </a:rPr>
              <a:t>amylopektinem</a:t>
            </a:r>
            <a:r>
              <a:rPr lang="cs-CZ" sz="2200" b="0" i="0" dirty="0">
                <a:effectLst/>
              </a:rPr>
              <a:t>. To je výhodné při využití v průmyslu (papírenský, textilní). Zde je amylóza z hlediska kvality nežádoucí a je oddělována.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E079DA-353A-4640-95A6-77C95A8C0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060" y="2825824"/>
            <a:ext cx="2961382" cy="1775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9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GENETICKÁ MODIFIKACE ROSTLIN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lnSpcReduction="10000"/>
          </a:bodyPr>
          <a:lstStyle/>
          <a:p>
            <a:r>
              <a:rPr lang="cs-CZ" sz="2400" dirty="0" err="1"/>
              <a:t>Transgeny</a:t>
            </a:r>
            <a:r>
              <a:rPr lang="cs-CZ" sz="2400" dirty="0"/>
              <a:t> pro toleranci k herbicidům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rezistenci k hmyzím škůdcům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pylovou sterilitu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rezistenci k virům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změnu syntézy mastných kyselin (změna spektra MK v semenech)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změnu spektra zásobních proteinů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prodloužení dozrávání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průmyslově významné enzymy</a:t>
            </a:r>
          </a:p>
          <a:p>
            <a:r>
              <a:rPr lang="cs-CZ" sz="2400" dirty="0" err="1"/>
              <a:t>Transgeny</a:t>
            </a:r>
            <a:r>
              <a:rPr lang="cs-CZ" sz="2400" dirty="0"/>
              <a:t> pro protilátky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POZITIVA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využití ve výzkumu, jehož výsledky vedou k lepšímu poznání podstaty některých nemocí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výroba účinnějších léků, zlepšení léčebných postupů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odolnost rostlin vůči herbicidům a škůdcům či parazitům a infekčním chorobám, chladu atd.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využití transgenních rostlin pro rozvojové země trpící např. hladomorem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snížení zatížení přírody – při pěstování GM plodin není třeba užívat tolik hnojiv a ochranných postřiků, ušetří se na pohonných hmotách, a tím se sníží množství CO</a:t>
            </a:r>
            <a:r>
              <a:rPr lang="cs-CZ" sz="2200" b="0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cs-CZ" sz="2200" b="0" i="0" dirty="0">
                <a:solidFill>
                  <a:srgbClr val="222222"/>
                </a:solidFill>
                <a:effectLst/>
              </a:rPr>
              <a:t> vypouštěného do ovzduší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78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POZITIVA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využití ve výzkumu, jehož výsledky vedou k lepšímu poznání podstaty některých nemocí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výroba účinnějších léků, zlepšení léčebných postupů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odolnost rostlin vůči herbicidům a škůdcům či parazitům a infekčním chorobám, chladu atd.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využití transgenních rostlin pro rozvojové země trpící např. hladomorem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200" b="0" i="0" dirty="0">
                <a:solidFill>
                  <a:srgbClr val="222222"/>
                </a:solidFill>
                <a:effectLst/>
              </a:rPr>
              <a:t>snížení zatížení přírody – při pěstování GM plodin není třeba užívat tolik hnojiv a ochranných postřiků, ušetří se na pohonných hmotách, a tím se sníží množství CO</a:t>
            </a:r>
            <a:r>
              <a:rPr lang="cs-CZ" sz="2200" b="0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cs-CZ" sz="2200" b="0" i="0" dirty="0">
                <a:solidFill>
                  <a:srgbClr val="222222"/>
                </a:solidFill>
                <a:effectLst/>
              </a:rPr>
              <a:t> vypouštěného do ovzduší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4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</a:rPr>
              <a:t>možné narušení biodiverzity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</a:rPr>
              <a:t>při konzumaci člověkem možnost alergických reakcí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</a:rPr>
              <a:t>GMO potraviny a plodiny se vytvářejí teprve krátkou dobu a nedokážeme posoudit, zda jsou bezpečné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</a:rPr>
              <a:t>oprávnění z ministerstva životního prostředí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</a:rPr>
              <a:t>tzv. princip předběžné opatrnosti - teoretická rizika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51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NAKLÁDÁNÍ S GMO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92500"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</a:rPr>
              <a:t>testování srovnatelné s přísnými zkouškami při zavádění nových léčiv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222222"/>
                </a:solidFill>
              </a:rPr>
              <a:t>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</a:rPr>
              <a:t>bakterií, v nichž se klonují geny cizích organismů, se zase například posuzuje, zda se nemůže zvýšit jejich infekční potenciál</a:t>
            </a:r>
            <a:endParaRPr lang="cs-CZ" sz="2400" dirty="0">
              <a:effectLst/>
            </a:endParaRPr>
          </a:p>
          <a:p>
            <a:r>
              <a:rPr lang="cs-CZ" sz="2400" b="0" i="0" dirty="0">
                <a:solidFill>
                  <a:srgbClr val="222222"/>
                </a:solidFill>
                <a:effectLst/>
              </a:rPr>
              <a:t>Každá genetická modifikace pro použití v potravinách i v krmivech v Evropské unii musí být schválena Evropskou komisí</a:t>
            </a:r>
          </a:p>
          <a:p>
            <a:r>
              <a:rPr lang="cs-CZ" sz="2400" dirty="0">
                <a:solidFill>
                  <a:srgbClr val="222222"/>
                </a:solidFill>
              </a:rPr>
              <a:t>S</a:t>
            </a:r>
            <a:r>
              <a:rPr lang="cs-CZ" sz="2400" b="0" i="0" dirty="0">
                <a:solidFill>
                  <a:srgbClr val="222222"/>
                </a:solidFill>
                <a:effectLst/>
              </a:rPr>
              <a:t>tanovení podmínek použití </a:t>
            </a:r>
          </a:p>
          <a:p>
            <a:r>
              <a:rPr lang="cs-CZ" sz="2400" b="0" i="0" dirty="0">
                <a:solidFill>
                  <a:srgbClr val="222222"/>
                </a:solidFill>
                <a:effectLst/>
              </a:rPr>
              <a:t>Povolení má platnost pouze deset let, poté žadatel musí požádat o obnovení</a:t>
            </a:r>
          </a:p>
          <a:p>
            <a:r>
              <a:rPr lang="cs-CZ" sz="2400" b="0" i="0" dirty="0">
                <a:solidFill>
                  <a:srgbClr val="222222"/>
                </a:solidFill>
                <a:effectLst/>
              </a:rPr>
              <a:t>Přes všechna rizika je dnes genové inženýrství již běžný výzkumný postup</a:t>
            </a:r>
            <a:endParaRPr lang="cs-CZ" sz="2400" dirty="0"/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94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NAKLÁDÁNÍ S GMO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/>
              <a:t>2018 v ČR lze pěstovat pouze geneticky modifikované (GM) plodiny, které byly uvolněny do oběhu na základě evropských předpisů postihujících proces schvalování nových GM organismů. </a:t>
            </a:r>
          </a:p>
          <a:p>
            <a:r>
              <a:rPr lang="cs-CZ" sz="2600" dirty="0"/>
              <a:t>Pro běžné komerční využití lze pěstovat pouze GM odrůdy polních plodin zapsané ve Státní odrůdové knize (úřední seznam odrůd rostlin, které jsou v ČR zaregistrovány) nebo ve Společném katalogu odrůd druhů zemědělských rostlin a zelenin. </a:t>
            </a:r>
          </a:p>
          <a:p>
            <a:r>
              <a:rPr lang="cs-CZ" sz="2600" b="1" dirty="0"/>
              <a:t>Na národní úrovni nejsou k současnému datu ve Státní odrůdové knize zapsány žádné odrůdy GM plodin.</a:t>
            </a:r>
          </a:p>
          <a:p>
            <a:r>
              <a:rPr lang="cs-CZ" sz="2600" dirty="0"/>
              <a:t>V EU schváleno 65 odrůd GM rostlin, bakterie a kvasinka pro dovoz a použití: 38x kukuřice, 10x bavlník, 12x sója, 4x řepka olejka, 1x řepa, 1x bakterie, 1x kvasinka.</a:t>
            </a:r>
          </a:p>
          <a:p>
            <a:endParaRPr lang="cs-CZ" sz="2400" dirty="0"/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29D359-3E38-4168-84A9-F7A9BBE298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9873" y="2442070"/>
            <a:ext cx="3590400" cy="441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97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PĚSTOVÁNÍ V ČR A PRINCIP KOEXISTENCE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r>
              <a:rPr lang="cs-CZ" sz="2200" dirty="0"/>
              <a:t>Informační povinnost před a po zahájení pěstování GM plodiny</a:t>
            </a:r>
          </a:p>
          <a:p>
            <a:r>
              <a:rPr lang="cs-CZ" sz="2200" dirty="0"/>
              <a:t>Dodržení stanovené minimální vzdálenosti pěstování GM plodiny vůči jinému porostu téže plodiny</a:t>
            </a:r>
          </a:p>
          <a:p>
            <a:r>
              <a:rPr lang="cs-CZ" sz="2200" dirty="0"/>
              <a:t>Vyznačení místa pěstování GM plodiny</a:t>
            </a:r>
          </a:p>
          <a:p>
            <a:r>
              <a:rPr lang="cs-CZ" sz="2200" dirty="0"/>
              <a:t>Uchovávání údajů o pěstování a dalším nakládání s GM plodinou.</a:t>
            </a:r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9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ZAJÍMAVOSTI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77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900" b="0" i="0" dirty="0">
                <a:solidFill>
                  <a:srgbClr val="222222"/>
                </a:solidFill>
                <a:effectLst/>
              </a:rPr>
              <a:t>První komerční GM potravinou bylo rajče vytvořené na začátku 90. let 20. století v Kalifornii.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900" b="0" i="0" dirty="0">
                <a:solidFill>
                  <a:srgbClr val="222222"/>
                </a:solidFill>
                <a:effectLst/>
              </a:rPr>
              <a:t>Devadesát procent GM plodin je produkováno ve čtyřech zemích – Spojených státech, Argentině, Brazílii a Kanadě. Produkce   USA pokrývala v r. 2008 téměř polovinu všech GM plodin.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900" b="0" i="0" dirty="0">
                <a:solidFill>
                  <a:srgbClr val="222222"/>
                </a:solidFill>
                <a:effectLst/>
              </a:rPr>
              <a:t>První GM plodinou, která se směla pěstovat v ČR, byla BT kukuřice.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900" b="0" i="0" dirty="0">
                <a:solidFill>
                  <a:srgbClr val="222222"/>
                </a:solidFill>
                <a:effectLst/>
              </a:rPr>
              <a:t>Mezi celosvětově nejčastěji modifikované zemědělské plodiny patří kukuřice a sója, řepka olejka nebo vojtěška.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900" b="0" i="0" dirty="0">
                <a:solidFill>
                  <a:srgbClr val="222222"/>
                </a:solidFill>
                <a:effectLst/>
              </a:rPr>
              <a:t>Pokud byla do potraviny použita geneticky modifikovaná surovina, musí to být na obale potraviny dle předpisů v EU vyznačeno. Výjimkou jsou případy, kdy potravina obsahuje genetické modifikace méně než 0,9 procenta.</a:t>
            </a:r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6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Dark Side of CRISPR - Scientific American">
            <a:extLst>
              <a:ext uri="{FF2B5EF4-FFF2-40B4-BE49-F238E27FC236}">
                <a16:creationId xmlns:a16="http://schemas.microsoft.com/office/drawing/2014/main" id="{0EABA40A-CD70-48FD-BD75-5A61917AAC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04" r="3132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3ABC27-6A63-9531-EED8-571D6D951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5402" y="743447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5200" b="1" dirty="0"/>
              <a:t>Děkuji za pozornost</a:t>
            </a:r>
            <a:endParaRPr lang="cs-CZ" sz="5200" dirty="0"/>
          </a:p>
        </p:txBody>
      </p:sp>
    </p:spTree>
    <p:extLst>
      <p:ext uri="{BB962C8B-B14F-4D97-AF65-F5344CB8AC3E}">
        <p14:creationId xmlns:p14="http://schemas.microsoft.com/office/powerpoint/2010/main" val="208925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r>
              <a:rPr lang="cs-CZ" sz="2000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GMO = organismus, jehož genetická výbava byla cíleně pozměněna způsoby, </a:t>
            </a:r>
            <a:r>
              <a:rPr lang="cs-CZ" sz="2000" dirty="0">
                <a:solidFill>
                  <a:srgbClr val="222222"/>
                </a:solidFill>
                <a:latin typeface="Georgia" panose="02040502050405020303" pitchFamily="18" charset="0"/>
              </a:rPr>
              <a:t>které v přírodě normálně neprobíhají</a:t>
            </a:r>
          </a:p>
          <a:p>
            <a:r>
              <a:rPr lang="cs-CZ" sz="2000" dirty="0">
                <a:solidFill>
                  <a:srgbClr val="222222"/>
                </a:solidFill>
                <a:latin typeface="Georgia" panose="02040502050405020303" pitchFamily="18" charset="0"/>
              </a:rPr>
              <a:t>Vložení cizího genu / Odebrání genu</a:t>
            </a:r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Belgická modrá kráva: popis a vlastnosti plemene, obsah">
            <a:extLst>
              <a:ext uri="{FF2B5EF4-FFF2-40B4-BE49-F238E27FC236}">
                <a16:creationId xmlns:a16="http://schemas.microsoft.com/office/drawing/2014/main" id="{49CB74E1-26D3-43B4-BD6C-F60D79A2E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839" y="2526510"/>
            <a:ext cx="4900160" cy="343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A9BD577-58C8-49FB-A8F7-B6499D54C89F}"/>
              </a:ext>
            </a:extLst>
          </p:cNvPr>
          <p:cNvSpPr txBox="1"/>
          <p:nvPr/>
        </p:nvSpPr>
        <p:spPr>
          <a:xfrm>
            <a:off x="7213664" y="2630310"/>
            <a:ext cx="4013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Je tento býk GMO?</a:t>
            </a:r>
            <a:endParaRPr lang="en-US" sz="2400" b="1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15DDE84F-2190-40C8-9C3E-1C69F31B3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86061"/>
              </p:ext>
            </p:extLst>
          </p:nvPr>
        </p:nvGraphicFramePr>
        <p:xfrm>
          <a:off x="953680" y="3764639"/>
          <a:ext cx="5774268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7134">
                  <a:extLst>
                    <a:ext uri="{9D8B030D-6E8A-4147-A177-3AD203B41FA5}">
                      <a16:colId xmlns:a16="http://schemas.microsoft.com/office/drawing/2014/main" val="2301865261"/>
                    </a:ext>
                  </a:extLst>
                </a:gridCol>
                <a:gridCol w="2887134">
                  <a:extLst>
                    <a:ext uri="{9D8B030D-6E8A-4147-A177-3AD203B41FA5}">
                      <a16:colId xmlns:a16="http://schemas.microsoft.com/office/drawing/2014/main" val="3692425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ŠLECHTĚNÍ</a:t>
                      </a:r>
                      <a:endParaRPr lang="en-US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GENETICKÉ INŽENÝRSTVÍ</a:t>
                      </a:r>
                      <a:endParaRPr lang="en-US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20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Nevíme, jak bude vypadat finální produkt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Umožňuje striktní kontrolu nad tím, kdy a kde se daný gen projeví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77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Zamíchá stovkami genů najednou a mění jejich pořadí v DNA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Modifikace obvykle pouze jednoho genu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69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542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6" y="1782167"/>
            <a:ext cx="6891187" cy="4393982"/>
          </a:xfrm>
        </p:spPr>
        <p:txBody>
          <a:bodyPr>
            <a:normAutofit/>
          </a:bodyPr>
          <a:lstStyle/>
          <a:p>
            <a:r>
              <a:rPr lang="cs-CZ" sz="2400" dirty="0"/>
              <a:t>https://www.wikiskripta.eu/w/Geneticky_modifikovan%C3%A9_organismy</a:t>
            </a:r>
          </a:p>
          <a:p>
            <a:r>
              <a:rPr lang="cs-CZ" sz="2400" dirty="0"/>
              <a:t>https://www.em.muni.cz/tema/1843-tema-gmo-geneticky-modifikovane-organismy</a:t>
            </a:r>
          </a:p>
          <a:p>
            <a:r>
              <a:rPr lang="cs-CZ" sz="2400" dirty="0"/>
              <a:t>http://biocentrum.zf.jcu.cz/docs/ruzne/ruz-RB_GMO-50e7d74634.pdf</a:t>
            </a:r>
          </a:p>
          <a:p>
            <a:pPr marL="0" indent="0" fontAlgn="base">
              <a:buNone/>
            </a:pPr>
            <a:endParaRPr lang="cs-CZ" sz="2200" dirty="0">
              <a:effectLst/>
            </a:endParaRP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4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r>
              <a:rPr lang="cs-CZ" sz="2000" dirty="0"/>
              <a:t>Genomika = poznávání kompletní dědičné informace organismů a vysvětlení jejích funkcí funkci</a:t>
            </a:r>
          </a:p>
          <a:p>
            <a:r>
              <a:rPr lang="cs-CZ" sz="2000" dirty="0"/>
              <a:t>Genom = kompletní soubor jednotek, veškerá DNA</a:t>
            </a:r>
          </a:p>
          <a:p>
            <a:r>
              <a:rPr lang="cs-CZ" sz="2000" dirty="0"/>
              <a:t>Gen = </a:t>
            </a:r>
            <a:r>
              <a:rPr lang="en-US" sz="2000" dirty="0" err="1"/>
              <a:t>základní</a:t>
            </a:r>
            <a:r>
              <a:rPr lang="en-US" sz="2000" dirty="0"/>
              <a:t> </a:t>
            </a:r>
            <a:r>
              <a:rPr lang="en-US" sz="2000" dirty="0" err="1"/>
              <a:t>jednotka</a:t>
            </a:r>
            <a:r>
              <a:rPr lang="en-US" sz="2000" dirty="0"/>
              <a:t> </a:t>
            </a:r>
            <a:r>
              <a:rPr lang="en-US" sz="2000" dirty="0" err="1"/>
              <a:t>genetické</a:t>
            </a:r>
            <a:r>
              <a:rPr lang="en-US" sz="2000" dirty="0"/>
              <a:t> </a:t>
            </a:r>
            <a:r>
              <a:rPr lang="en-US" sz="2000" dirty="0" err="1"/>
              <a:t>informace</a:t>
            </a:r>
            <a:r>
              <a:rPr lang="en-US" sz="2000" dirty="0"/>
              <a:t> (</a:t>
            </a:r>
            <a:r>
              <a:rPr lang="en-US" sz="2000" dirty="0" err="1"/>
              <a:t>základní</a:t>
            </a:r>
            <a:r>
              <a:rPr lang="en-US" sz="2000" dirty="0"/>
              <a:t> </a:t>
            </a:r>
            <a:r>
              <a:rPr lang="en-US" sz="2000" dirty="0" err="1"/>
              <a:t>jednotka</a:t>
            </a:r>
            <a:r>
              <a:rPr lang="en-US" sz="2000" dirty="0"/>
              <a:t> </a:t>
            </a:r>
            <a:r>
              <a:rPr lang="en-US" sz="2000" dirty="0" err="1"/>
              <a:t>dědičnosti</a:t>
            </a:r>
            <a:r>
              <a:rPr lang="en-US" sz="2000" dirty="0"/>
              <a:t>). Je to </a:t>
            </a:r>
            <a:r>
              <a:rPr lang="en-US" sz="2000" dirty="0" err="1"/>
              <a:t>určitý</a:t>
            </a:r>
            <a:r>
              <a:rPr lang="en-US" sz="2000" dirty="0"/>
              <a:t> </a:t>
            </a:r>
            <a:r>
              <a:rPr lang="en-US" sz="2000" dirty="0" err="1"/>
              <a:t>úsek</a:t>
            </a:r>
            <a:r>
              <a:rPr lang="en-US" sz="2000" dirty="0"/>
              <a:t> DNA (</a:t>
            </a:r>
            <a:r>
              <a:rPr lang="en-US" sz="2000" dirty="0" err="1"/>
              <a:t>sekvence</a:t>
            </a:r>
            <a:r>
              <a:rPr lang="en-US" sz="2000" dirty="0"/>
              <a:t> </a:t>
            </a:r>
            <a:r>
              <a:rPr lang="en-US" sz="2000" dirty="0" err="1"/>
              <a:t>nukleotidů</a:t>
            </a:r>
            <a:r>
              <a:rPr lang="en-US" sz="2000" dirty="0"/>
              <a:t>)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chromozomu</a:t>
            </a:r>
            <a:endParaRPr lang="cs-CZ" sz="2000" dirty="0"/>
          </a:p>
          <a:p>
            <a:r>
              <a:rPr lang="cs-CZ" sz="2000" dirty="0"/>
              <a:t>Plazmid = </a:t>
            </a:r>
            <a:r>
              <a:rPr lang="en-US" sz="2000" dirty="0" err="1"/>
              <a:t>malá</a:t>
            </a:r>
            <a:r>
              <a:rPr lang="en-US" sz="2000" dirty="0"/>
              <a:t>, </a:t>
            </a:r>
            <a:r>
              <a:rPr lang="en-US" sz="2000" dirty="0" err="1"/>
              <a:t>většinou</a:t>
            </a:r>
            <a:r>
              <a:rPr lang="en-US" sz="2000" dirty="0"/>
              <a:t> </a:t>
            </a:r>
            <a:r>
              <a:rPr lang="en-US" sz="2000" dirty="0" err="1"/>
              <a:t>kruhová</a:t>
            </a:r>
            <a:r>
              <a:rPr lang="en-US" sz="2000" dirty="0"/>
              <a:t> </a:t>
            </a:r>
            <a:r>
              <a:rPr lang="en-US" sz="2000" dirty="0" err="1"/>
              <a:t>molekula</a:t>
            </a:r>
            <a:r>
              <a:rPr lang="en-US" sz="2000" dirty="0"/>
              <a:t> DNA </a:t>
            </a:r>
            <a:r>
              <a:rPr lang="en-US" sz="2000" dirty="0" err="1"/>
              <a:t>schopná</a:t>
            </a:r>
            <a:r>
              <a:rPr lang="en-US" sz="2000" dirty="0"/>
              <a:t> </a:t>
            </a:r>
            <a:r>
              <a:rPr lang="en-US" sz="2000" dirty="0" err="1"/>
              <a:t>replikace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se </a:t>
            </a:r>
            <a:r>
              <a:rPr lang="en-US" sz="2000" dirty="0" err="1"/>
              <a:t>přirozeně</a:t>
            </a:r>
            <a:r>
              <a:rPr lang="en-US" sz="2000" dirty="0"/>
              <a:t> </a:t>
            </a:r>
            <a:r>
              <a:rPr lang="en-US" sz="2000" dirty="0" err="1"/>
              <a:t>vyskytuje</a:t>
            </a:r>
            <a:r>
              <a:rPr lang="en-US" sz="2000" dirty="0"/>
              <a:t> v </a:t>
            </a:r>
            <a:r>
              <a:rPr lang="en-US" sz="2000" dirty="0" err="1"/>
              <a:t>cytoplazmě</a:t>
            </a:r>
            <a:r>
              <a:rPr lang="en-US" sz="2000" dirty="0"/>
              <a:t> </a:t>
            </a:r>
            <a:r>
              <a:rPr lang="en-US" sz="2000" dirty="0" err="1"/>
              <a:t>některých</a:t>
            </a:r>
            <a:r>
              <a:rPr lang="en-US" sz="2000" dirty="0"/>
              <a:t> </a:t>
            </a:r>
            <a:r>
              <a:rPr lang="en-US" sz="2000" dirty="0" err="1"/>
              <a:t>bakterií</a:t>
            </a:r>
            <a:r>
              <a:rPr lang="en-US" sz="2000" dirty="0"/>
              <a:t>, </a:t>
            </a:r>
            <a:r>
              <a:rPr lang="en-US" sz="2000" dirty="0" err="1"/>
              <a:t>archebakterií</a:t>
            </a:r>
            <a:r>
              <a:rPr lang="en-US" sz="2000" dirty="0"/>
              <a:t>, </a:t>
            </a:r>
            <a:r>
              <a:rPr lang="en-US" sz="2000" dirty="0" err="1"/>
              <a:t>méně</a:t>
            </a:r>
            <a:r>
              <a:rPr lang="en-US" sz="2000" dirty="0"/>
              <a:t> </a:t>
            </a:r>
            <a:r>
              <a:rPr lang="en-US" sz="2000" dirty="0" err="1"/>
              <a:t>obvykle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u </a:t>
            </a:r>
            <a:r>
              <a:rPr lang="en-US" sz="2000" dirty="0" err="1"/>
              <a:t>eukaryot</a:t>
            </a:r>
            <a:endParaRPr lang="cs-CZ" sz="2000" dirty="0"/>
          </a:p>
          <a:p>
            <a:endParaRPr lang="cs-CZ" sz="2000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7524BF9-BAFB-4F13-AED2-A13539C2D7E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16" t="1819" r="5983" b="5701"/>
          <a:stretch/>
        </p:blipFill>
        <p:spPr>
          <a:xfrm>
            <a:off x="8287364" y="4018248"/>
            <a:ext cx="3261169" cy="242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1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1972 </a:t>
            </a:r>
          </a:p>
          <a:p>
            <a:r>
              <a:rPr lang="cs-CZ" sz="2400" dirty="0"/>
              <a:t>Herbert </a:t>
            </a:r>
            <a:r>
              <a:rPr lang="cs-CZ" sz="2400" dirty="0" err="1"/>
              <a:t>Boyer</a:t>
            </a:r>
            <a:r>
              <a:rPr lang="cs-CZ" sz="2400" dirty="0"/>
              <a:t> z Kalifornské university v San Francisku - enzymy, které „přestřihují“ DNA v určitém místě tak, že se vzniklé konce zase snadno spojují.</a:t>
            </a:r>
          </a:p>
          <a:p>
            <a:r>
              <a:rPr lang="cs-CZ" sz="2400" dirty="0"/>
              <a:t>Stanley N. Cohen ze Stanford University studoval malé kroužky DNA zvané </a:t>
            </a:r>
            <a:r>
              <a:rPr lang="cs-CZ" sz="2400" dirty="0" err="1"/>
              <a:t>plasmidy</a:t>
            </a:r>
            <a:r>
              <a:rPr lang="cs-CZ" sz="2400" dirty="0"/>
              <a:t> v bakteriích. </a:t>
            </a:r>
          </a:p>
          <a:p>
            <a:r>
              <a:rPr lang="cs-CZ" sz="2400" dirty="0"/>
              <a:t>Společný pokus: pomocí </a:t>
            </a:r>
            <a:r>
              <a:rPr lang="cs-CZ" sz="2400" dirty="0" err="1"/>
              <a:t>Boyerových</a:t>
            </a:r>
            <a:r>
              <a:rPr lang="cs-CZ" sz="2400" dirty="0"/>
              <a:t> enzymů vloží kousek cizorodé DNA do </a:t>
            </a:r>
            <a:r>
              <a:rPr lang="cs-CZ" sz="2400" dirty="0" err="1"/>
              <a:t>Cohenova</a:t>
            </a:r>
            <a:r>
              <a:rPr lang="cs-CZ" sz="2400" dirty="0"/>
              <a:t> </a:t>
            </a:r>
            <a:r>
              <a:rPr lang="cs-CZ" sz="2400" dirty="0" err="1"/>
              <a:t>plasmidu</a:t>
            </a:r>
            <a:r>
              <a:rPr lang="cs-CZ" sz="2400" dirty="0"/>
              <a:t>, který ji vnese do bakteriální buňky</a:t>
            </a:r>
          </a:p>
          <a:p>
            <a:r>
              <a:rPr lang="cs-CZ" sz="2400" dirty="0"/>
              <a:t>Výsledky: Jeden z genů žáby </a:t>
            </a:r>
            <a:r>
              <a:rPr lang="cs-CZ" sz="2400" dirty="0">
                <a:sym typeface="Wingdings" panose="05000000000000000000" pitchFamily="2" charset="2"/>
              </a:rPr>
              <a:t> bakterie produkující žabí bílkovinu</a:t>
            </a:r>
            <a:r>
              <a:rPr lang="cs-CZ" sz="2400" dirty="0"/>
              <a:t> </a:t>
            </a:r>
          </a:p>
          <a:p>
            <a:r>
              <a:rPr lang="cs-CZ" sz="2400" dirty="0"/>
              <a:t>1973 </a:t>
            </a:r>
            <a:r>
              <a:rPr lang="cs-CZ" sz="2400" dirty="0" err="1"/>
              <a:t>Gordonská</a:t>
            </a:r>
            <a:r>
              <a:rPr lang="cs-CZ" sz="2400" dirty="0"/>
              <a:t> konference v New Hampshire. Zrodila se technika rekombinantní DNA, neboli „stříhání genů“</a:t>
            </a:r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0" i="0" dirty="0">
                <a:solidFill>
                  <a:srgbClr val="212529"/>
                </a:solidFill>
                <a:effectLst/>
              </a:rPr>
              <a:t>zvýšení výnosů, odolnosti a nutričních hodnot zemědělských plodin (kukuřice)</a:t>
            </a:r>
          </a:p>
          <a:p>
            <a:endParaRPr lang="cs-CZ" sz="2400" b="0" i="0" dirty="0">
              <a:solidFill>
                <a:srgbClr val="212529"/>
              </a:solidFill>
              <a:effectLst/>
            </a:endParaRPr>
          </a:p>
          <a:p>
            <a:r>
              <a:rPr lang="cs-CZ" sz="2400" b="0" i="0" dirty="0">
                <a:solidFill>
                  <a:srgbClr val="212529"/>
                </a:solidFill>
                <a:effectLst/>
              </a:rPr>
              <a:t>zvýšení produkce hospodářských zvířat, drůbeže a ryb (skot)</a:t>
            </a:r>
          </a:p>
          <a:p>
            <a:pPr marL="0" indent="0">
              <a:buNone/>
            </a:pPr>
            <a:endParaRPr lang="cs-CZ" sz="2400" b="0" i="0" dirty="0">
              <a:solidFill>
                <a:srgbClr val="212529"/>
              </a:solidFill>
              <a:effectLst/>
            </a:endParaRPr>
          </a:p>
          <a:p>
            <a:r>
              <a:rPr lang="cs-CZ" sz="2400" b="0" i="0" dirty="0">
                <a:solidFill>
                  <a:srgbClr val="212529"/>
                </a:solidFill>
                <a:effectLst/>
              </a:rPr>
              <a:t>zlepšení chutě, trvanlivosti a kvality potravin</a:t>
            </a:r>
          </a:p>
          <a:p>
            <a:pPr marL="0" indent="0">
              <a:buNone/>
            </a:pPr>
            <a:endParaRPr lang="cs-CZ" sz="2400" b="0" i="0" dirty="0">
              <a:solidFill>
                <a:srgbClr val="212529"/>
              </a:solidFill>
              <a:effectLst/>
            </a:endParaRPr>
          </a:p>
          <a:p>
            <a:r>
              <a:rPr lang="cs-CZ" sz="2400" b="0" i="0" dirty="0">
                <a:solidFill>
                  <a:srgbClr val="212529"/>
                </a:solidFill>
                <a:effectLst/>
              </a:rPr>
              <a:t>příprava léčiv ve větším množství a kvalitě (inzulín)</a:t>
            </a:r>
          </a:p>
          <a:p>
            <a:pPr marL="0" indent="0">
              <a:buNone/>
            </a:pPr>
            <a:endParaRPr lang="cs-CZ" sz="2400" b="0" i="0" dirty="0">
              <a:solidFill>
                <a:srgbClr val="212529"/>
              </a:solidFill>
              <a:effectLst/>
            </a:endParaRPr>
          </a:p>
          <a:p>
            <a:r>
              <a:rPr lang="cs-CZ" sz="2400" b="0" i="0" dirty="0">
                <a:solidFill>
                  <a:srgbClr val="212529"/>
                </a:solidFill>
                <a:effectLst/>
              </a:rPr>
              <a:t>pěstování mikroorganismů vhodných pro ekologické čištění vody, půdy </a:t>
            </a:r>
            <a:endParaRPr lang="cs-CZ" sz="2400" b="0" i="0" dirty="0">
              <a:solidFill>
                <a:srgbClr val="FF0000"/>
              </a:solidFill>
              <a:effectLst/>
            </a:endParaRPr>
          </a:p>
          <a:p>
            <a:endParaRPr lang="cs-CZ" sz="2000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0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METODY - TRANSGENÓZE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TRANSGENÓZE = přenos genu z jednoho organismu do druhého</a:t>
            </a:r>
          </a:p>
          <a:p>
            <a:pPr lvl="1">
              <a:buFont typeface="+mj-lt"/>
              <a:buAutoNum type="arabicPeriod"/>
            </a:pPr>
            <a:r>
              <a:rPr lang="cs-CZ" sz="2200" dirty="0"/>
              <a:t>Identifikace donorového genu</a:t>
            </a:r>
          </a:p>
          <a:p>
            <a:pPr lvl="1">
              <a:buFont typeface="+mj-lt"/>
              <a:buAutoNum type="arabicPeriod"/>
            </a:pPr>
            <a:r>
              <a:rPr lang="cs-CZ" sz="2200" dirty="0"/>
              <a:t>Izolace</a:t>
            </a:r>
          </a:p>
          <a:p>
            <a:pPr lvl="1">
              <a:buFont typeface="+mj-lt"/>
              <a:buAutoNum type="arabicPeriod"/>
            </a:pPr>
            <a:r>
              <a:rPr lang="cs-CZ" sz="2200" dirty="0"/>
              <a:t>Vnesení do vektoru (</a:t>
            </a:r>
            <a:r>
              <a:rPr lang="cs-CZ" sz="2200" dirty="0" err="1"/>
              <a:t>plasmidová</a:t>
            </a:r>
            <a:r>
              <a:rPr lang="cs-CZ" sz="2200" dirty="0"/>
              <a:t> DNA)</a:t>
            </a:r>
          </a:p>
          <a:p>
            <a:pPr lvl="1">
              <a:buFont typeface="+mj-lt"/>
              <a:buAutoNum type="arabicPeriod"/>
            </a:pPr>
            <a:r>
              <a:rPr lang="cs-CZ" sz="2200" dirty="0"/>
              <a:t>Vnesení do organismu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200" dirty="0" err="1"/>
              <a:t>mechanickou</a:t>
            </a:r>
            <a:r>
              <a:rPr lang="en-US" sz="2200" dirty="0"/>
              <a:t> </a:t>
            </a:r>
            <a:r>
              <a:rPr lang="en-US" sz="2200" dirty="0" err="1"/>
              <a:t>cestou</a:t>
            </a:r>
            <a:r>
              <a:rPr lang="cs-CZ" sz="2200" dirty="0"/>
              <a:t> (</a:t>
            </a:r>
            <a:r>
              <a:rPr lang="cs-CZ" sz="2200" dirty="0" err="1"/>
              <a:t>biolistická</a:t>
            </a:r>
            <a:r>
              <a:rPr lang="cs-CZ" sz="2200" dirty="0"/>
              <a:t> metoda)=</a:t>
            </a:r>
            <a:r>
              <a:rPr lang="en-US" sz="2200" dirty="0"/>
              <a:t> </a:t>
            </a:r>
            <a:r>
              <a:rPr lang="en-US" sz="2200" dirty="0" err="1"/>
              <a:t>nastřelování</a:t>
            </a:r>
            <a:r>
              <a:rPr lang="en-US" sz="2200" dirty="0"/>
              <a:t> </a:t>
            </a:r>
            <a:r>
              <a:rPr lang="en-US" sz="2200" dirty="0" err="1"/>
              <a:t>zlatými</a:t>
            </a:r>
            <a:r>
              <a:rPr lang="en-US" sz="2200" dirty="0"/>
              <a:t> </a:t>
            </a:r>
            <a:r>
              <a:rPr lang="en-US" sz="2200" dirty="0" err="1"/>
              <a:t>mikročásticemi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jejichž</a:t>
            </a:r>
            <a:r>
              <a:rPr lang="en-US" sz="2200" dirty="0"/>
              <a:t> </a:t>
            </a:r>
            <a:r>
              <a:rPr lang="en-US" sz="2200" dirty="0" err="1"/>
              <a:t>povrchu</a:t>
            </a:r>
            <a:r>
              <a:rPr lang="en-US" sz="2200" dirty="0"/>
              <a:t> je </a:t>
            </a:r>
            <a:r>
              <a:rPr lang="en-US" sz="2200" dirty="0" err="1"/>
              <a:t>vektor</a:t>
            </a:r>
            <a:r>
              <a:rPr lang="en-US" sz="2200" dirty="0"/>
              <a:t> </a:t>
            </a:r>
            <a:r>
              <a:rPr lang="en-US" sz="2200" dirty="0" err="1"/>
              <a:t>nanesen</a:t>
            </a:r>
            <a:endParaRPr lang="cs-CZ" sz="2200" dirty="0"/>
          </a:p>
          <a:p>
            <a:pPr marL="1371600" lvl="2" indent="-457200">
              <a:buFont typeface="+mj-lt"/>
              <a:buAutoNum type="alphaLcPeriod"/>
            </a:pPr>
            <a:r>
              <a:rPr lang="en-US" sz="2200" dirty="0" err="1"/>
              <a:t>pomocí</a:t>
            </a:r>
            <a:r>
              <a:rPr lang="en-US" sz="2200" dirty="0"/>
              <a:t> </a:t>
            </a:r>
            <a:r>
              <a:rPr lang="en-US" sz="2200" dirty="0" err="1"/>
              <a:t>bakterie</a:t>
            </a:r>
            <a:r>
              <a:rPr lang="en-US" sz="2200" dirty="0"/>
              <a:t> Agrobacterium tumefaciens</a:t>
            </a:r>
            <a:r>
              <a:rPr lang="cs-CZ" sz="2200" dirty="0"/>
              <a:t>  a jejího TI plazmidu</a:t>
            </a:r>
            <a:r>
              <a:rPr lang="en-US" sz="2200" dirty="0"/>
              <a:t> </a:t>
            </a:r>
            <a:r>
              <a:rPr lang="cs-CZ" sz="2200" dirty="0"/>
              <a:t> (</a:t>
            </a:r>
            <a:r>
              <a:rPr lang="cs-CZ" sz="2200" dirty="0" err="1"/>
              <a:t>agroinfekce</a:t>
            </a:r>
            <a:r>
              <a:rPr lang="cs-CZ" sz="2200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200" dirty="0"/>
              <a:t>Následná genetická analýza a selekce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200" dirty="0"/>
              <a:t>Proces šlechtění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200" dirty="0"/>
              <a:t>Registrace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9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METODY - CRISPR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pPr algn="l"/>
            <a:r>
              <a:rPr lang="en-US" sz="2200" i="0" dirty="0" err="1">
                <a:effectLst/>
              </a:rPr>
              <a:t>Základem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metody</a:t>
            </a:r>
            <a:r>
              <a:rPr lang="en-US" sz="2200" i="0" dirty="0">
                <a:effectLst/>
              </a:rPr>
              <a:t> je </a:t>
            </a:r>
            <a:r>
              <a:rPr lang="en-US" sz="2200" i="0" dirty="0" err="1">
                <a:effectLst/>
              </a:rPr>
              <a:t>využití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imunitního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systému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bakt</a:t>
            </a:r>
            <a:r>
              <a:rPr lang="cs-CZ" sz="2200" i="0" dirty="0">
                <a:effectLst/>
              </a:rPr>
              <a:t>e</a:t>
            </a:r>
            <a:r>
              <a:rPr lang="en-US" sz="2200" i="0" dirty="0" err="1">
                <a:effectLst/>
              </a:rPr>
              <a:t>rií</a:t>
            </a:r>
            <a:endParaRPr lang="en-US" sz="2200" i="0" dirty="0">
              <a:effectLst/>
            </a:endParaRPr>
          </a:p>
          <a:p>
            <a:pPr algn="l"/>
            <a:r>
              <a:rPr lang="cs-CZ" sz="2200" i="0" dirty="0">
                <a:effectLst/>
              </a:rPr>
              <a:t>Identifikac</a:t>
            </a:r>
            <a:r>
              <a:rPr lang="cs-CZ" sz="2200" dirty="0"/>
              <a:t>e virusu, jeho rozvinutí a rozstřihání DNA</a:t>
            </a:r>
          </a:p>
          <a:p>
            <a:pPr algn="l"/>
            <a:r>
              <a:rPr lang="en-US" sz="2200" i="0" dirty="0" err="1">
                <a:effectLst/>
              </a:rPr>
              <a:t>Bakt</a:t>
            </a:r>
            <a:r>
              <a:rPr lang="cs-CZ" sz="2200" i="0" dirty="0">
                <a:effectLst/>
              </a:rPr>
              <a:t>e</a:t>
            </a:r>
            <a:r>
              <a:rPr lang="en-US" sz="2200" i="0" dirty="0" err="1">
                <a:effectLst/>
              </a:rPr>
              <a:t>rie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si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virusy</a:t>
            </a:r>
            <a:r>
              <a:rPr lang="en-US" sz="2200" i="0" dirty="0">
                <a:effectLst/>
              </a:rPr>
              <a:t>, </a:t>
            </a:r>
            <a:r>
              <a:rPr lang="en-US" sz="2200" i="0" dirty="0" err="1">
                <a:effectLst/>
              </a:rPr>
              <a:t>které</a:t>
            </a:r>
            <a:r>
              <a:rPr lang="en-US" sz="2200" i="0" dirty="0">
                <a:effectLst/>
              </a:rPr>
              <a:t> je v </a:t>
            </a:r>
            <a:r>
              <a:rPr lang="en-US" sz="2200" i="0" dirty="0" err="1">
                <a:effectLst/>
              </a:rPr>
              <a:t>minulosti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napadli</a:t>
            </a:r>
            <a:r>
              <a:rPr lang="en-US" sz="2200" i="0" dirty="0">
                <a:effectLst/>
              </a:rPr>
              <a:t> „</a:t>
            </a:r>
            <a:r>
              <a:rPr lang="en-US" sz="2200" i="0" dirty="0" err="1">
                <a:effectLst/>
              </a:rPr>
              <a:t>pamatuje</a:t>
            </a:r>
            <a:r>
              <a:rPr lang="en-US" sz="2200" i="0" dirty="0">
                <a:effectLst/>
              </a:rPr>
              <a:t>“</a:t>
            </a:r>
            <a:endParaRPr lang="cs-CZ" sz="2200" dirty="0"/>
          </a:p>
          <a:p>
            <a:pPr algn="l"/>
            <a:r>
              <a:rPr lang="cs-CZ" sz="2200" dirty="0"/>
              <a:t>V</a:t>
            </a:r>
            <a:r>
              <a:rPr lang="en-US" sz="2200" i="0" dirty="0" err="1">
                <a:effectLst/>
              </a:rPr>
              <a:t>ystřihnuté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časti</a:t>
            </a:r>
            <a:r>
              <a:rPr lang="en-US" sz="2200" i="0" dirty="0">
                <a:effectLst/>
              </a:rPr>
              <a:t> DNA </a:t>
            </a:r>
            <a:r>
              <a:rPr lang="en-US" sz="2200" i="0" dirty="0" err="1">
                <a:effectLst/>
              </a:rPr>
              <a:t>umíme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nahradit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jinými</a:t>
            </a:r>
            <a:r>
              <a:rPr lang="cs-CZ" sz="2200" dirty="0"/>
              <a:t>,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poškozené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časti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opravenými</a:t>
            </a:r>
            <a:r>
              <a:rPr lang="en-US" sz="2200" i="0" dirty="0">
                <a:effectLst/>
              </a:rPr>
              <a:t>, </a:t>
            </a:r>
            <a:r>
              <a:rPr lang="en-US" sz="2200" i="0" dirty="0" err="1">
                <a:effectLst/>
              </a:rPr>
              <a:t>chybějící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časti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doplnit</a:t>
            </a:r>
            <a:r>
              <a:rPr lang="en-US" sz="2200" i="0" dirty="0">
                <a:effectLst/>
              </a:rPr>
              <a:t>. </a:t>
            </a:r>
            <a:endParaRPr lang="cs-CZ" sz="2200" i="0" dirty="0">
              <a:effectLst/>
            </a:endParaRPr>
          </a:p>
          <a:p>
            <a:pPr algn="l"/>
            <a:r>
              <a:rPr lang="cs-CZ" sz="2200" i="0" dirty="0">
                <a:effectLst/>
              </a:rPr>
              <a:t>Znemožnění projevu genu </a:t>
            </a:r>
            <a:r>
              <a:rPr lang="en-US" sz="2200" i="0" dirty="0">
                <a:effectLst/>
              </a:rPr>
              <a:t>(</a:t>
            </a:r>
            <a:r>
              <a:rPr lang="en-US" sz="2200" i="0" dirty="0" err="1">
                <a:effectLst/>
              </a:rPr>
              <a:t>například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tvorbu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určitého</a:t>
            </a:r>
            <a:r>
              <a:rPr lang="en-US" sz="2200" i="0" dirty="0">
                <a:effectLst/>
              </a:rPr>
              <a:t> </a:t>
            </a:r>
            <a:r>
              <a:rPr lang="en-US" sz="2200" i="0" dirty="0" err="1">
                <a:effectLst/>
              </a:rPr>
              <a:t>proteinu</a:t>
            </a:r>
            <a:r>
              <a:rPr lang="en-US" sz="2200" i="0" dirty="0">
                <a:effectLst/>
              </a:rPr>
              <a:t>). V</a:t>
            </a:r>
            <a:endParaRPr lang="cs-CZ" sz="2200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9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GENETICKÁ MODIFIKACE BAKTERIÍ A KVASINEK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pPr algn="l"/>
            <a:r>
              <a:rPr lang="cs-CZ" sz="2200" b="1" i="0" dirty="0">
                <a:effectLst/>
              </a:rPr>
              <a:t>1982</a:t>
            </a:r>
            <a:r>
              <a:rPr lang="cs-CZ" sz="2200" b="0" i="0" dirty="0">
                <a:effectLst/>
              </a:rPr>
              <a:t> lidský </a:t>
            </a:r>
            <a:r>
              <a:rPr lang="cs-CZ" sz="2200" b="0" i="0" strike="noStrike" dirty="0">
                <a:effectLst/>
              </a:rPr>
              <a:t>inzulin</a:t>
            </a:r>
            <a:r>
              <a:rPr lang="cs-CZ" sz="2200" strike="noStrike" dirty="0"/>
              <a:t> - </a:t>
            </a:r>
            <a:r>
              <a:rPr lang="cs-CZ" sz="2200" b="0" i="0" dirty="0">
                <a:effectLst/>
              </a:rPr>
              <a:t> buňky pankreatu do buňky bakterie </a:t>
            </a:r>
            <a:r>
              <a:rPr lang="cs-CZ" sz="2200" b="0" i="1" dirty="0" err="1">
                <a:effectLst/>
              </a:rPr>
              <a:t>Escherichia</a:t>
            </a:r>
            <a:r>
              <a:rPr lang="cs-CZ" sz="2200" b="0" i="1" dirty="0">
                <a:effectLst/>
              </a:rPr>
              <a:t> coli </a:t>
            </a:r>
            <a:r>
              <a:rPr lang="cs-CZ" sz="2200" b="0" i="0" dirty="0">
                <a:effectLst/>
              </a:rPr>
              <a:t>nebo </a:t>
            </a:r>
            <a:r>
              <a:rPr lang="cs-CZ" sz="2200" b="0" i="1" dirty="0" err="1">
                <a:effectLst/>
              </a:rPr>
              <a:t>Saccharomyces</a:t>
            </a:r>
            <a:r>
              <a:rPr lang="cs-CZ" sz="2200" b="0" i="1" dirty="0">
                <a:effectLst/>
              </a:rPr>
              <a:t> </a:t>
            </a:r>
            <a:r>
              <a:rPr lang="cs-CZ" sz="2200" b="0" i="1" dirty="0" err="1">
                <a:effectLst/>
              </a:rPr>
              <a:t>cerevisiae</a:t>
            </a:r>
            <a:endParaRPr lang="cs-CZ" sz="2200" b="0" i="1" dirty="0">
              <a:effectLst/>
            </a:endParaRPr>
          </a:p>
          <a:p>
            <a:pPr algn="l"/>
            <a:r>
              <a:rPr lang="cs-CZ" sz="2200" b="0" i="0" dirty="0">
                <a:effectLst/>
              </a:rPr>
              <a:t>V roce </a:t>
            </a:r>
            <a:r>
              <a:rPr lang="cs-CZ" sz="2200" b="1" i="0" dirty="0">
                <a:effectLst/>
              </a:rPr>
              <a:t>1985</a:t>
            </a:r>
            <a:r>
              <a:rPr lang="cs-CZ" sz="2200" b="0" i="0" dirty="0">
                <a:effectLst/>
              </a:rPr>
              <a:t> byl stejným způsobem připraven i </a:t>
            </a:r>
            <a:r>
              <a:rPr lang="cs-CZ" sz="2200" b="0" i="0" strike="noStrike" dirty="0">
                <a:effectLst/>
              </a:rPr>
              <a:t>růstový hormon</a:t>
            </a:r>
            <a:r>
              <a:rPr lang="cs-CZ" sz="2200" b="0" i="0" dirty="0">
                <a:effectLst/>
              </a:rPr>
              <a:t> </a:t>
            </a:r>
          </a:p>
          <a:p>
            <a:pPr algn="l"/>
            <a:r>
              <a:rPr lang="cs-CZ" sz="2200" b="0" i="0" dirty="0">
                <a:effectLst/>
              </a:rPr>
              <a:t>Rok </a:t>
            </a:r>
            <a:r>
              <a:rPr lang="cs-CZ" sz="2200" b="1" i="0" dirty="0">
                <a:effectLst/>
              </a:rPr>
              <a:t>1986</a:t>
            </a:r>
            <a:r>
              <a:rPr lang="cs-CZ" sz="2200" b="0" i="0" dirty="0">
                <a:effectLst/>
              </a:rPr>
              <a:t> – vytvoření vakcíny proti </a:t>
            </a:r>
            <a:r>
              <a:rPr lang="cs-CZ" sz="2200" b="0" i="0" strike="noStrike" dirty="0">
                <a:effectLst/>
              </a:rPr>
              <a:t>virové hepatitidě B</a:t>
            </a:r>
            <a:r>
              <a:rPr lang="cs-CZ" sz="2200" b="0" i="0" dirty="0">
                <a:effectLst/>
              </a:rPr>
              <a:t>, a to zavedením genu pro tvorbu povrchového proteinu tohoto viru do kvasinkových buněk. </a:t>
            </a:r>
          </a:p>
          <a:p>
            <a:pPr algn="l"/>
            <a:r>
              <a:rPr lang="cs-CZ" sz="2200" b="0" i="1" dirty="0">
                <a:effectLst/>
              </a:rPr>
              <a:t>Na rozdíl od oslabených či inaktivovaných preparátů viru neobsahuje látka virovou DNA, která by sama mohla chorobu vyvolat a je proto zcela bezpečná.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18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ISPR gene editing is not quite as precise and as safe as thought | New  Scientist">
            <a:extLst>
              <a:ext uri="{FF2B5EF4-FFF2-40B4-BE49-F238E27FC236}">
                <a16:creationId xmlns:a16="http://schemas.microsoft.com/office/drawing/2014/main" id="{43688390-877D-4D94-91ED-27EC82CDD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3" b="968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6F39C6B-892A-A566-3BD5-833D3975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cs-CZ" sz="3600" b="1" dirty="0"/>
              <a:t>GENETICKÁ MODIFIKACE ŽIVOČICHŮ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68EB-8BF5-5ED5-1C41-0BBD416EB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r>
              <a:rPr lang="cs-CZ" sz="2200" b="0" i="0" dirty="0">
                <a:solidFill>
                  <a:srgbClr val="212529"/>
                </a:solidFill>
                <a:effectLst/>
              </a:rPr>
              <a:t>1994 GM buněk křečka  </a:t>
            </a:r>
            <a:r>
              <a:rPr lang="cs-CZ" sz="2200" b="0" i="0" dirty="0">
                <a:solidFill>
                  <a:srgbClr val="212529"/>
                </a:solidFill>
                <a:effectLst/>
                <a:sym typeface="Wingdings" panose="05000000000000000000" pitchFamily="2" charset="2"/>
              </a:rPr>
              <a:t> lék na cystickou fibr</a:t>
            </a:r>
            <a:r>
              <a:rPr lang="cs-CZ" sz="2200" dirty="0">
                <a:solidFill>
                  <a:srgbClr val="212529"/>
                </a:solidFill>
                <a:sym typeface="Wingdings" panose="05000000000000000000" pitchFamily="2" charset="2"/>
              </a:rPr>
              <a:t>ózu </a:t>
            </a:r>
          </a:p>
          <a:p>
            <a:r>
              <a:rPr lang="cs-CZ" sz="2200" b="0" i="0" dirty="0">
                <a:solidFill>
                  <a:srgbClr val="222222"/>
                </a:solidFill>
                <a:effectLst/>
              </a:rPr>
              <a:t>myši s tzv. </a:t>
            </a:r>
            <a:r>
              <a:rPr lang="cs-CZ" sz="2200" b="0" i="0" dirty="0" err="1">
                <a:solidFill>
                  <a:srgbClr val="222222"/>
                </a:solidFill>
                <a:effectLst/>
              </a:rPr>
              <a:t>knockoutovanými</a:t>
            </a:r>
            <a:r>
              <a:rPr lang="cs-CZ" sz="2200" b="0" i="0" dirty="0">
                <a:solidFill>
                  <a:srgbClr val="222222"/>
                </a:solidFill>
                <a:effectLst/>
              </a:rPr>
              <a:t> geny – funkce některého konkrétního genu je vyřazena a sleduje se, jaké důsledky to má na zvíře</a:t>
            </a:r>
          </a:p>
          <a:p>
            <a:r>
              <a:rPr lang="cs-CZ" sz="2200" dirty="0">
                <a:solidFill>
                  <a:srgbClr val="222222"/>
                </a:solidFill>
              </a:rPr>
              <a:t>H</a:t>
            </a:r>
            <a:r>
              <a:rPr lang="cs-CZ" sz="2200" b="0" i="0" dirty="0">
                <a:solidFill>
                  <a:srgbClr val="222222"/>
                </a:solidFill>
                <a:effectLst/>
              </a:rPr>
              <a:t>ospodářská zvířata – např. krávy, ovce a kozy. </a:t>
            </a:r>
          </a:p>
          <a:p>
            <a:pPr lvl="1"/>
            <a:r>
              <a:rPr lang="cs-CZ" sz="2200" b="0" i="0" dirty="0">
                <a:solidFill>
                  <a:srgbClr val="222222"/>
                </a:solidFill>
                <a:effectLst/>
              </a:rPr>
              <a:t>odolnosti kupř. vůči infekčním chorobám nebo lepších užitných parametrů. </a:t>
            </a:r>
          </a:p>
          <a:p>
            <a:pPr marL="914400" lvl="2" indent="0">
              <a:buNone/>
            </a:pPr>
            <a:endParaRPr lang="cs-CZ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Isosceles Triangle 205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61" name="Isosceles Triangle 206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55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1496</Words>
  <Application>Microsoft Office PowerPoint</Application>
  <PresentationFormat>Širokoúhlá obrazovka</PresentationFormat>
  <Paragraphs>151</Paragraphs>
  <Slides>20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-apple-system</vt:lpstr>
      <vt:lpstr>Arial</vt:lpstr>
      <vt:lpstr>Calibri</vt:lpstr>
      <vt:lpstr>Calibri Light</vt:lpstr>
      <vt:lpstr>Georgia</vt:lpstr>
      <vt:lpstr>Motiv Office</vt:lpstr>
      <vt:lpstr>GENETICKY MODIFIKOVANÉ ORGANISMY (GMO)</vt:lpstr>
      <vt:lpstr>ÚVOD</vt:lpstr>
      <vt:lpstr>ZÁKLADNÍ POJMY</vt:lpstr>
      <vt:lpstr>HISTORIE</vt:lpstr>
      <vt:lpstr>CÍLE</vt:lpstr>
      <vt:lpstr>METODY - TRANSGENÓZE</vt:lpstr>
      <vt:lpstr>METODY - CRISPR</vt:lpstr>
      <vt:lpstr>GENETICKÁ MODIFIKACE BAKTERIÍ A KVASINEK </vt:lpstr>
      <vt:lpstr>GENETICKÁ MODIFIKACE ŽIVOČICHŮ</vt:lpstr>
      <vt:lpstr>GENETICKÁ MODIFIKACE ROSTLIN</vt:lpstr>
      <vt:lpstr>GENETICKÁ MODIFIKACE ROSTLIN</vt:lpstr>
      <vt:lpstr>POZITIVA</vt:lpstr>
      <vt:lpstr>POZITIVA</vt:lpstr>
      <vt:lpstr>RIZIKA</vt:lpstr>
      <vt:lpstr>NAKLÁDÁNÍ S GMO</vt:lpstr>
      <vt:lpstr>NAKLÁDÁNÍ S GMO</vt:lpstr>
      <vt:lpstr>PĚSTOVÁNÍ V ČR A PRINCIP KOEXISTENCE</vt:lpstr>
      <vt:lpstr>ZAJÍMAVOSTI</vt:lpstr>
      <vt:lpstr>Děkuji za pozornost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GENETICKY MODIFIKOVANÉ ORGANISMY (GMO)</dc:title>
  <dc:creator>Bryxová Pavla</dc:creator>
  <cp:lastModifiedBy>Bryxová Pavla</cp:lastModifiedBy>
  <cp:revision>6</cp:revision>
  <dcterms:created xsi:type="dcterms:W3CDTF">2022-11-14T20:26:04Z</dcterms:created>
  <dcterms:modified xsi:type="dcterms:W3CDTF">2022-12-01T18:58:59Z</dcterms:modified>
</cp:coreProperties>
</file>