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5_D94ACBAF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3" r:id="rId6"/>
    <p:sldId id="259" r:id="rId7"/>
    <p:sldId id="265" r:id="rId8"/>
    <p:sldId id="261" r:id="rId9"/>
    <p:sldId id="260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17AC8-81E5-A43F-59B4-FD834A3BFC58}" name="Kristīne Tereško" initials="KT" userId="S::kl15003@edu.lu.lv::e875de38-3f18-4c24-912f-6ffc95b1ac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02A"/>
    <a:srgbClr val="79B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36" y="-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modernComment_105_D94ACB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5E692AD-6A79-441B-9DF1-0908223DBC62}" authorId="{D1717AC8-81E5-A43F-59B4-FD834A3BFC58}" created="2023-01-27T14:31:33.6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45557679" sldId="261"/>
      <ac:spMk id="3" creationId="{09C15A7A-8856-434E-AD19-70396B981AEC}"/>
      <ac:txMk cp="208" len="16">
        <ac:context len="373" hash="305852188"/>
      </ac:txMk>
    </ac:txMkLst>
    <p188:pos x="3186138" y="2330739"/>
    <p188:txBody>
      <a:bodyPr/>
      <a:lstStyle/>
      <a:p>
        <a:r>
          <a:rPr lang="en-GB"/>
          <a:t>Is this point needed?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83D78-4105-4669-8F0B-5238BBE3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EBEBDB-4182-4408-BDF3-0EA694BA0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568874-F1AA-4DF0-A0E2-A8AC26A7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9FB8BF-3A14-4D3A-A4EB-A47E1D06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E29539-6DAD-4C0B-8370-2F43AAA9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C90A8-1033-48EE-9240-5EAEFCCF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1E1681-25FF-4565-8D76-F38F8F92D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45C1D3-2A0B-4598-9046-BFBB5573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37204C-C8CB-45FC-860C-1E689493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94B165-8212-4E93-A945-80452318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B30FEF-618B-4C11-89F8-B85F85D48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D5B6E1-A8A4-453B-9D37-E13026D16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12A316-339A-4A13-A651-ECEF3B59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2D51F2-7C48-40A4-A716-153344C1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277C3-F1A2-4B25-9815-9CB90393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E4857-F43A-49D5-B3A0-C3F7E346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6F555A-B8B6-4B86-8116-76C50D7C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1E8E84-2F5A-49E4-B658-1E80906F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9E720-56EA-4AA5-A7AB-BD8A1D72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EA5D5A-94E5-476C-92C3-9F9F064D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1CFF5-A87D-4465-946A-9A8192D6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28250A-575E-49CE-9E50-E56A8B8AF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AF562C-A35F-4B89-8FCD-DCE90E81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E39DC3-3837-4912-9F9B-4D204EEB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A83876-9585-458E-839B-04CA639D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468E4-88E1-49CB-A86C-AA28EF8B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8EEBE3-545F-4723-A3DE-FD7880F65B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D55ABE-08DA-4D77-880B-AF48FC8D6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80174-F395-487F-8ACF-E66D0376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53CD9F-4152-40C9-AF27-51F5ED41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4124A4-59CD-49EF-96A3-B1BC5F34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2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7D490-2D2D-4769-9511-32AEDE27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53A296-E13A-4B39-A45F-CF278CB62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5F6B9C-CA99-4639-8E10-FEB5319B2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FFD3B57-A089-4F18-866E-E403D066A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67B05C-62F3-4EB7-9BFC-D9A095136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0C0C4C-5243-41C3-A20C-6729C2D4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58928E9-4B41-481B-91DA-730E260D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161141-88E0-4B00-A842-A196461C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57C5D-FDBE-4096-9875-3F16A5C2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6166F6-EF43-4A9B-9C4E-2EE53BE0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A887CA-EF53-45BD-9540-4776EFBC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0F0AE1-7C74-4302-8B8A-28B76264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401666-766B-4574-AF82-9B5F6656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6CE3C2-E0C9-45AF-8E5E-FDE71469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8A2C02-3F4B-421E-BAFB-2FF0A955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1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098CB-C51C-4975-BD17-FD19B563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8E1CEC-9A3E-45FA-BECA-BF09039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25260A-383B-476D-8ABC-F325D1207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458B77-F9E0-48F4-8489-EFCEC90C8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4142F6-F484-4A01-BB5F-9B28ACB4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E2E19E-FFF0-4418-964E-4E47DD59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0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D95EF-4F84-4DCF-AF81-4D064EF5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CB1BEB-94EB-4B63-AAAD-92D2E17A5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C1579E-797D-4814-9A6B-FE299E33D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6F690F-C054-41C8-BAD9-8CC508C6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ADD183-E092-41DC-AB14-2BD7093E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209721-C205-4A6F-A4D6-D789F4D8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5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CDC119-DB32-4AC9-9FA6-42C04FD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4EFA50-89E4-468F-BABD-B61CCAFB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4D8E11-DC56-4238-8409-7FBBE510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C39C8-EE36-4D16-B860-1FAD71AE813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1C658E-CE8B-41BE-B571-FD93E21F4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5511A2-3DBB-43A1-B8FA-B7E078DEC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B634-DDE7-4E02-AB5E-B5C0D6B1E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2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D94ACBAF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ttēls 9">
            <a:extLst>
              <a:ext uri="{FF2B5EF4-FFF2-40B4-BE49-F238E27FC236}">
                <a16:creationId xmlns:a16="http://schemas.microsoft.com/office/drawing/2014/main" id="{82E6846C-BA41-F7FF-7403-2BB89C646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1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074BEAA-7A2A-454F-8F23-90C08F6BB1A4}"/>
              </a:ext>
            </a:extLst>
          </p:cNvPr>
          <p:cNvSpPr txBox="1"/>
          <p:nvPr/>
        </p:nvSpPr>
        <p:spPr>
          <a:xfrm>
            <a:off x="2487407" y="1382925"/>
            <a:ext cx="7570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0" cap="all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be a part of a positive solution</a:t>
            </a:r>
            <a:endParaRPr lang="lv-LV" sz="3200" b="1" i="0" cap="all" dirty="0">
              <a:solidFill>
                <a:srgbClr val="E4E6EB"/>
              </a:solidFill>
              <a:effectLst/>
              <a:latin typeface="Segoe UI Historic" panose="020B0502040204020203" pitchFamily="34" charset="0"/>
            </a:endParaRPr>
          </a:p>
          <a:p>
            <a:pPr algn="ctr"/>
            <a:r>
              <a:rPr lang="en-GB" sz="3200" b="1" i="0" cap="all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to reach sustainability, well-being and climate action goals</a:t>
            </a:r>
            <a:r>
              <a:rPr lang="lv-LV" sz="3200" b="1" i="0" cap="all" dirty="0">
                <a:solidFill>
                  <a:srgbClr val="E4E6EB"/>
                </a:solidFill>
                <a:effectLst/>
                <a:latin typeface="Segoe UI Historic" panose="020B0502040204020203" pitchFamily="34" charset="0"/>
              </a:rPr>
              <a:t>!</a:t>
            </a:r>
            <a:endParaRPr lang="en-US" sz="3200" b="1" cap="all" dirty="0">
              <a:solidFill>
                <a:schemeClr val="bg1"/>
              </a:solidFill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6D2117B6-2F68-D97B-31C7-8E765C75A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74" y="3854822"/>
            <a:ext cx="1620253" cy="1620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FEB8B0-5D43-477E-3DEB-C614B4A02177}"/>
              </a:ext>
            </a:extLst>
          </p:cNvPr>
          <p:cNvSpPr txBox="1"/>
          <p:nvPr/>
        </p:nvSpPr>
        <p:spPr>
          <a:xfrm>
            <a:off x="3048419" y="3244334"/>
            <a:ext cx="6096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Apply now!</a:t>
            </a:r>
          </a:p>
        </p:txBody>
      </p:sp>
    </p:spTree>
    <p:extLst>
      <p:ext uri="{BB962C8B-B14F-4D97-AF65-F5344CB8AC3E}">
        <p14:creationId xmlns:p14="http://schemas.microsoft.com/office/powerpoint/2010/main" val="40395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ABD51-9D78-4560-9315-83F44F79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15A7A-8856-434E-AD19-70396B98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8322"/>
            <a:ext cx="9982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Green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HExagon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What’s in it for me?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šstūris 11">
            <a:extLst>
              <a:ext uri="{FF2B5EF4-FFF2-40B4-BE49-F238E27FC236}">
                <a16:creationId xmlns:a16="http://schemas.microsoft.com/office/drawing/2014/main" id="{5B9627D5-96D3-1572-CBC3-058C33D4562B}"/>
              </a:ext>
            </a:extLst>
          </p:cNvPr>
          <p:cNvSpPr/>
          <p:nvPr/>
        </p:nvSpPr>
        <p:spPr>
          <a:xfrm>
            <a:off x="1077596" y="1915431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šstūris 12">
            <a:extLst>
              <a:ext uri="{FF2B5EF4-FFF2-40B4-BE49-F238E27FC236}">
                <a16:creationId xmlns:a16="http://schemas.microsoft.com/office/drawing/2014/main" id="{AB98AE5A-39AE-26ED-E460-951962D9CEA5}"/>
              </a:ext>
            </a:extLst>
          </p:cNvPr>
          <p:cNvSpPr/>
          <p:nvPr/>
        </p:nvSpPr>
        <p:spPr>
          <a:xfrm>
            <a:off x="1077596" y="2367479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ešstūris 13">
            <a:extLst>
              <a:ext uri="{FF2B5EF4-FFF2-40B4-BE49-F238E27FC236}">
                <a16:creationId xmlns:a16="http://schemas.microsoft.com/office/drawing/2014/main" id="{FB61A345-C343-D75F-DC7C-CB639E4C7684}"/>
              </a:ext>
            </a:extLst>
          </p:cNvPr>
          <p:cNvSpPr/>
          <p:nvPr/>
        </p:nvSpPr>
        <p:spPr>
          <a:xfrm>
            <a:off x="1077596" y="2819526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ešstūris 14">
            <a:extLst>
              <a:ext uri="{FF2B5EF4-FFF2-40B4-BE49-F238E27FC236}">
                <a16:creationId xmlns:a16="http://schemas.microsoft.com/office/drawing/2014/main" id="{AAD99CA8-2333-74EB-6A9F-FDAF6914E2D6}"/>
              </a:ext>
            </a:extLst>
          </p:cNvPr>
          <p:cNvSpPr/>
          <p:nvPr/>
        </p:nvSpPr>
        <p:spPr>
          <a:xfrm>
            <a:off x="1077596" y="3271573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ešstūris 15">
            <a:extLst>
              <a:ext uri="{FF2B5EF4-FFF2-40B4-BE49-F238E27FC236}">
                <a16:creationId xmlns:a16="http://schemas.microsoft.com/office/drawing/2014/main" id="{6CD09171-65B3-7547-402B-B80F45D3BA99}"/>
              </a:ext>
            </a:extLst>
          </p:cNvPr>
          <p:cNvSpPr/>
          <p:nvPr/>
        </p:nvSpPr>
        <p:spPr>
          <a:xfrm>
            <a:off x="1077596" y="3723621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šstūris 16">
            <a:extLst>
              <a:ext uri="{FF2B5EF4-FFF2-40B4-BE49-F238E27FC236}">
                <a16:creationId xmlns:a16="http://schemas.microsoft.com/office/drawing/2014/main" id="{F6DB632A-C204-EDAC-14B7-359D78E3507B}"/>
              </a:ext>
            </a:extLst>
          </p:cNvPr>
          <p:cNvSpPr/>
          <p:nvPr/>
        </p:nvSpPr>
        <p:spPr>
          <a:xfrm>
            <a:off x="1077596" y="4175668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15A7A-8856-434E-AD19-70396B98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7315"/>
            <a:ext cx="6390326" cy="10152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Entrepreneurial teaching partnerships for fostering innovation and green startup development in higher Education</a:t>
            </a:r>
            <a:r>
              <a:rPr lang="lv-LV" sz="1800" dirty="0"/>
              <a:t>.</a:t>
            </a:r>
            <a:endParaRPr lang="en-US" sz="18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B3DBA6E-B7B0-4118-A998-5AFDE5DD2C78}"/>
              </a:ext>
            </a:extLst>
          </p:cNvPr>
          <p:cNvGrpSpPr/>
          <p:nvPr/>
        </p:nvGrpSpPr>
        <p:grpSpPr>
          <a:xfrm>
            <a:off x="1093546" y="2892845"/>
            <a:ext cx="4300624" cy="2823550"/>
            <a:chOff x="2918480" y="2563525"/>
            <a:chExt cx="3135187" cy="1955922"/>
          </a:xfrm>
        </p:grpSpPr>
        <p:sp>
          <p:nvSpPr>
            <p:cNvPr id="5" name="Sechseck 4">
              <a:extLst>
                <a:ext uri="{FF2B5EF4-FFF2-40B4-BE49-F238E27FC236}">
                  <a16:creationId xmlns:a16="http://schemas.microsoft.com/office/drawing/2014/main" id="{70F845E3-32FE-4AD5-B576-B5112D03B78B}"/>
                </a:ext>
              </a:extLst>
            </p:cNvPr>
            <p:cNvSpPr/>
            <p:nvPr/>
          </p:nvSpPr>
          <p:spPr>
            <a:xfrm>
              <a:off x="3802742" y="2873829"/>
              <a:ext cx="1538515" cy="1335314"/>
            </a:xfrm>
            <a:prstGeom prst="hexagon">
              <a:avLst/>
            </a:prstGeom>
            <a:solidFill>
              <a:srgbClr val="79B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Green </a:t>
              </a:r>
              <a:r>
                <a:rPr lang="de-AT" dirty="0" err="1"/>
                <a:t>HExagon</a:t>
              </a:r>
              <a:endParaRPr lang="de-AT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1DFD989-BCB4-4BB4-ABDF-15420CB921A6}"/>
                </a:ext>
              </a:extLst>
            </p:cNvPr>
            <p:cNvSpPr/>
            <p:nvPr/>
          </p:nvSpPr>
          <p:spPr>
            <a:xfrm>
              <a:off x="3221412" y="4327564"/>
              <a:ext cx="1256480" cy="191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A7A7A"/>
                  </a:solidFill>
                  <a:latin typeface="Roboto" panose="02000000000000000000" pitchFamily="2" charset="0"/>
                </a:rPr>
                <a:t>Environment &amp; climate</a:t>
              </a:r>
              <a:endParaRPr lang="de-AT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6E6CEBB-AAA5-4176-9293-0C6FB11E7290}"/>
                </a:ext>
              </a:extLst>
            </p:cNvPr>
            <p:cNvSpPr/>
            <p:nvPr/>
          </p:nvSpPr>
          <p:spPr>
            <a:xfrm>
              <a:off x="5001342" y="4327565"/>
              <a:ext cx="658156" cy="191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A7A7A"/>
                  </a:solidFill>
                  <a:latin typeface="Roboto" panose="02000000000000000000" pitchFamily="2" charset="0"/>
                </a:rPr>
                <a:t>Innovation</a:t>
              </a:r>
              <a:endParaRPr lang="de-AT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9CD720F2-F42E-4103-B75A-A8CDEA960BAD}"/>
                </a:ext>
              </a:extLst>
            </p:cNvPr>
            <p:cNvSpPr/>
            <p:nvPr/>
          </p:nvSpPr>
          <p:spPr>
            <a:xfrm>
              <a:off x="3849652" y="2563525"/>
              <a:ext cx="397558" cy="191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A7A7A"/>
                  </a:solidFill>
                  <a:latin typeface="Roboto" panose="02000000000000000000" pitchFamily="2" charset="0"/>
                </a:rPr>
                <a:t>Skills</a:t>
              </a:r>
              <a:endParaRPr lang="de-AT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A8D52B3-F410-4196-BB30-09B4F51FB425}"/>
                </a:ext>
              </a:extLst>
            </p:cNvPr>
            <p:cNvSpPr/>
            <p:nvPr/>
          </p:nvSpPr>
          <p:spPr>
            <a:xfrm>
              <a:off x="2918480" y="3430304"/>
              <a:ext cx="792546" cy="191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A7A7A"/>
                  </a:solidFill>
                  <a:latin typeface="Roboto" panose="02000000000000000000" pitchFamily="2" charset="0"/>
                </a:rPr>
                <a:t>Development</a:t>
              </a:r>
              <a:endParaRPr lang="de-AT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D5A821D-DB53-46CB-99AB-F5BEC281F7C6}"/>
                </a:ext>
              </a:extLst>
            </p:cNvPr>
            <p:cNvSpPr/>
            <p:nvPr/>
          </p:nvSpPr>
          <p:spPr>
            <a:xfrm>
              <a:off x="4857605" y="2563525"/>
              <a:ext cx="801894" cy="191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A7A7A"/>
                  </a:solidFill>
                  <a:latin typeface="Roboto" panose="02000000000000000000" pitchFamily="2" charset="0"/>
                </a:rPr>
                <a:t>Collaboration</a:t>
              </a:r>
              <a:endParaRPr lang="de-AT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547E66B-6E57-447C-B9D4-D6DB2270AE28}"/>
                </a:ext>
              </a:extLst>
            </p:cNvPr>
            <p:cNvSpPr/>
            <p:nvPr/>
          </p:nvSpPr>
          <p:spPr>
            <a:xfrm>
              <a:off x="5463290" y="3430305"/>
              <a:ext cx="590377" cy="191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7A7A7A"/>
                  </a:solidFill>
                  <a:latin typeface="Roboto" panose="02000000000000000000" pitchFamily="2" charset="0"/>
                </a:rPr>
                <a:t>Business</a:t>
              </a:r>
              <a:endParaRPr lang="de-AT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37D71233-539E-4517-A722-C08F09346DAA}"/>
              </a:ext>
            </a:extLst>
          </p:cNvPr>
          <p:cNvSpPr txBox="1"/>
          <p:nvPr/>
        </p:nvSpPr>
        <p:spPr>
          <a:xfrm>
            <a:off x="6306399" y="2312848"/>
            <a:ext cx="48798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partners</a:t>
            </a:r>
          </a:p>
          <a:p>
            <a:r>
              <a:rPr lang="en-US" sz="1600" dirty="0"/>
              <a:t>University of Latvia (UL)</a:t>
            </a:r>
          </a:p>
          <a:p>
            <a:r>
              <a:rPr lang="en-US" sz="1600" dirty="0"/>
              <a:t>University of Tartu (UT)</a:t>
            </a:r>
          </a:p>
          <a:p>
            <a:r>
              <a:rPr lang="en-US" sz="1600" dirty="0"/>
              <a:t>Czech University of Life Sciences (CZU)</a:t>
            </a:r>
          </a:p>
          <a:p>
            <a:r>
              <a:rPr lang="en-US" sz="1600" dirty="0"/>
              <a:t>University of Applied Sciences Wiener Neustadt (FHWN)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Target groups (of project)</a:t>
            </a:r>
          </a:p>
          <a:p>
            <a:r>
              <a:rPr lang="en-US" sz="1600" dirty="0"/>
              <a:t>Students and graduates</a:t>
            </a:r>
          </a:p>
          <a:p>
            <a:r>
              <a:rPr lang="en-US" sz="1600" dirty="0"/>
              <a:t>University staff (researchers, educators and staff)</a:t>
            </a:r>
          </a:p>
          <a:p>
            <a:r>
              <a:rPr lang="en-US" sz="1600" dirty="0"/>
              <a:t>External stakeholder </a:t>
            </a:r>
            <a:r>
              <a:rPr lang="lv-LV" sz="1600" dirty="0"/>
              <a:t>(</a:t>
            </a:r>
            <a:r>
              <a:rPr lang="en-US" sz="1600" dirty="0"/>
              <a:t>e.g. civil society or commercial </a:t>
            </a:r>
            <a:r>
              <a:rPr lang="en-US" sz="1600" dirty="0" err="1"/>
              <a:t>organisations</a:t>
            </a:r>
            <a:r>
              <a:rPr lang="en-US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17EF037-7BF0-1C88-0D41-1F90704257E7}"/>
              </a:ext>
            </a:extLst>
          </p:cNvPr>
          <p:cNvSpPr txBox="1">
            <a:spLocks/>
          </p:cNvSpPr>
          <p:nvPr/>
        </p:nvSpPr>
        <p:spPr>
          <a:xfrm>
            <a:off x="83820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Green </a:t>
            </a:r>
            <a:r>
              <a:rPr lang="en-US" dirty="0" err="1">
                <a:solidFill>
                  <a:schemeClr val="bg1"/>
                </a:solidFill>
              </a:rPr>
              <a:t>HExagon</a:t>
            </a:r>
            <a:r>
              <a:rPr lang="en-US" dirty="0">
                <a:solidFill>
                  <a:schemeClr val="bg1"/>
                </a:solidFill>
              </a:rPr>
              <a:t> - The Project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šstūris 13">
            <a:extLst>
              <a:ext uri="{FF2B5EF4-FFF2-40B4-BE49-F238E27FC236}">
                <a16:creationId xmlns:a16="http://schemas.microsoft.com/office/drawing/2014/main" id="{2A03E0CC-5B07-AF3C-D7D8-B371A50D4CB5}"/>
              </a:ext>
            </a:extLst>
          </p:cNvPr>
          <p:cNvSpPr/>
          <p:nvPr/>
        </p:nvSpPr>
        <p:spPr>
          <a:xfrm>
            <a:off x="6108708" y="2694158"/>
            <a:ext cx="161719" cy="139413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ešstūris 14">
            <a:extLst>
              <a:ext uri="{FF2B5EF4-FFF2-40B4-BE49-F238E27FC236}">
                <a16:creationId xmlns:a16="http://schemas.microsoft.com/office/drawing/2014/main" id="{2A4710EC-5643-67DF-AD91-B45867DC7B78}"/>
              </a:ext>
            </a:extLst>
          </p:cNvPr>
          <p:cNvSpPr/>
          <p:nvPr/>
        </p:nvSpPr>
        <p:spPr>
          <a:xfrm>
            <a:off x="6108708" y="2936623"/>
            <a:ext cx="161719" cy="139413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ešstūris 15">
            <a:extLst>
              <a:ext uri="{FF2B5EF4-FFF2-40B4-BE49-F238E27FC236}">
                <a16:creationId xmlns:a16="http://schemas.microsoft.com/office/drawing/2014/main" id="{6EE422D7-E4A4-927F-9DCB-EEA28732610F}"/>
              </a:ext>
            </a:extLst>
          </p:cNvPr>
          <p:cNvSpPr/>
          <p:nvPr/>
        </p:nvSpPr>
        <p:spPr>
          <a:xfrm>
            <a:off x="6108708" y="3179088"/>
            <a:ext cx="161719" cy="139413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šstūris 16">
            <a:extLst>
              <a:ext uri="{FF2B5EF4-FFF2-40B4-BE49-F238E27FC236}">
                <a16:creationId xmlns:a16="http://schemas.microsoft.com/office/drawing/2014/main" id="{15D51759-7E64-5B67-F60E-416296327959}"/>
              </a:ext>
            </a:extLst>
          </p:cNvPr>
          <p:cNvSpPr/>
          <p:nvPr/>
        </p:nvSpPr>
        <p:spPr>
          <a:xfrm>
            <a:off x="6108708" y="3421553"/>
            <a:ext cx="161719" cy="139413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ešstūris 19">
            <a:extLst>
              <a:ext uri="{FF2B5EF4-FFF2-40B4-BE49-F238E27FC236}">
                <a16:creationId xmlns:a16="http://schemas.microsoft.com/office/drawing/2014/main" id="{8478C756-4B51-85AF-4028-3748355C3FAD}"/>
              </a:ext>
            </a:extLst>
          </p:cNvPr>
          <p:cNvSpPr/>
          <p:nvPr/>
        </p:nvSpPr>
        <p:spPr>
          <a:xfrm>
            <a:off x="6108708" y="4458675"/>
            <a:ext cx="161719" cy="139413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ešstūris 20">
            <a:extLst>
              <a:ext uri="{FF2B5EF4-FFF2-40B4-BE49-F238E27FC236}">
                <a16:creationId xmlns:a16="http://schemas.microsoft.com/office/drawing/2014/main" id="{75B18676-9693-EDB3-630D-5FD1074CE891}"/>
              </a:ext>
            </a:extLst>
          </p:cNvPr>
          <p:cNvSpPr/>
          <p:nvPr/>
        </p:nvSpPr>
        <p:spPr>
          <a:xfrm>
            <a:off x="6108708" y="4701140"/>
            <a:ext cx="161719" cy="139413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ešstūris 23">
            <a:extLst>
              <a:ext uri="{FF2B5EF4-FFF2-40B4-BE49-F238E27FC236}">
                <a16:creationId xmlns:a16="http://schemas.microsoft.com/office/drawing/2014/main" id="{F864F5A7-5EEB-3BE5-E7D3-B5A9C965A055}"/>
              </a:ext>
            </a:extLst>
          </p:cNvPr>
          <p:cNvSpPr/>
          <p:nvPr/>
        </p:nvSpPr>
        <p:spPr>
          <a:xfrm>
            <a:off x="6108708" y="4943605"/>
            <a:ext cx="161719" cy="139413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5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15A7A-8856-434E-AD19-70396B98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Stimulating innovative learning and teaching practices</a:t>
            </a:r>
          </a:p>
          <a:p>
            <a:pPr marL="0" indent="0">
              <a:buNone/>
            </a:pPr>
            <a:r>
              <a:rPr lang="en-US" sz="2400" dirty="0"/>
              <a:t>Rewarding excellence in learning, teaching and skills development</a:t>
            </a:r>
            <a:r>
              <a:rPr lang="lv-LV" sz="2400" dirty="0"/>
              <a:t> </a:t>
            </a:r>
            <a:r>
              <a:rPr lang="en-US" sz="2400" dirty="0"/>
              <a:t>by addressing</a:t>
            </a:r>
            <a:r>
              <a:rPr lang="lv-LV" sz="2400" dirty="0"/>
              <a:t>:</a:t>
            </a:r>
            <a:endParaRPr lang="en-US" sz="2400" dirty="0"/>
          </a:p>
          <a:p>
            <a:pPr marL="0" indent="0">
              <a:buNone/>
            </a:pPr>
            <a:r>
              <a:rPr lang="lv-LV" sz="2400" dirty="0"/>
              <a:t>	</a:t>
            </a:r>
            <a:r>
              <a:rPr lang="en-US" sz="2000" dirty="0"/>
              <a:t>Development of training courses</a:t>
            </a:r>
            <a:r>
              <a:rPr lang="lv-LV" sz="2000" dirty="0"/>
              <a:t>;</a:t>
            </a:r>
            <a:endParaRPr lang="en-US" sz="2000" dirty="0"/>
          </a:p>
          <a:p>
            <a:pPr marL="0" indent="0">
              <a:buNone/>
            </a:pPr>
            <a:r>
              <a:rPr lang="lv-LV" sz="2000" dirty="0"/>
              <a:t>	</a:t>
            </a:r>
            <a:r>
              <a:rPr lang="en-US" sz="2000" dirty="0"/>
              <a:t>Entrepreneurial learning – entrepreneurship education</a:t>
            </a:r>
            <a:r>
              <a:rPr lang="lv-LV" sz="2000" dirty="0"/>
              <a:t>;</a:t>
            </a:r>
            <a:endParaRPr lang="en-US" sz="2000" dirty="0"/>
          </a:p>
          <a:p>
            <a:pPr marL="0" indent="0">
              <a:buNone/>
            </a:pPr>
            <a:r>
              <a:rPr lang="lv-LV" sz="2000" dirty="0"/>
              <a:t>	</a:t>
            </a:r>
            <a:r>
              <a:rPr lang="en-US" sz="2000" dirty="0"/>
              <a:t>SDGs – especially environment and climate change</a:t>
            </a:r>
            <a:r>
              <a:rPr lang="lv-LV" sz="2000" dirty="0"/>
              <a:t>.</a:t>
            </a:r>
            <a:endParaRPr lang="en-US" sz="20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BE7CF6A-9835-74CF-7428-EF2216B4A5CF}"/>
              </a:ext>
            </a:extLst>
          </p:cNvPr>
          <p:cNvSpPr txBox="1">
            <a:spLocks/>
          </p:cNvSpPr>
          <p:nvPr/>
        </p:nvSpPr>
        <p:spPr>
          <a:xfrm>
            <a:off x="83820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Our mission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šstūris 15">
            <a:extLst>
              <a:ext uri="{FF2B5EF4-FFF2-40B4-BE49-F238E27FC236}">
                <a16:creationId xmlns:a16="http://schemas.microsoft.com/office/drawing/2014/main" id="{C091913A-0AEC-241F-7E9B-537C01BFE586}"/>
              </a:ext>
            </a:extLst>
          </p:cNvPr>
          <p:cNvSpPr/>
          <p:nvPr/>
        </p:nvSpPr>
        <p:spPr>
          <a:xfrm>
            <a:off x="1523880" y="3224214"/>
            <a:ext cx="189601" cy="163449"/>
          </a:xfrm>
          <a:prstGeom prst="hexagon">
            <a:avLst/>
          </a:prstGeom>
          <a:solidFill>
            <a:srgbClr val="1A6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ešstūris 18">
            <a:extLst>
              <a:ext uri="{FF2B5EF4-FFF2-40B4-BE49-F238E27FC236}">
                <a16:creationId xmlns:a16="http://schemas.microsoft.com/office/drawing/2014/main" id="{EDF09220-297A-C997-D9FA-8DF0E1578314}"/>
              </a:ext>
            </a:extLst>
          </p:cNvPr>
          <p:cNvSpPr/>
          <p:nvPr/>
        </p:nvSpPr>
        <p:spPr>
          <a:xfrm>
            <a:off x="622562" y="1929847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ešstūris 19">
            <a:extLst>
              <a:ext uri="{FF2B5EF4-FFF2-40B4-BE49-F238E27FC236}">
                <a16:creationId xmlns:a16="http://schemas.microsoft.com/office/drawing/2014/main" id="{A4F1BB4F-8670-F069-A5EC-00B1D9C21C6D}"/>
              </a:ext>
            </a:extLst>
          </p:cNvPr>
          <p:cNvSpPr/>
          <p:nvPr/>
        </p:nvSpPr>
        <p:spPr>
          <a:xfrm>
            <a:off x="622562" y="2381895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šstūris 1">
            <a:extLst>
              <a:ext uri="{FF2B5EF4-FFF2-40B4-BE49-F238E27FC236}">
                <a16:creationId xmlns:a16="http://schemas.microsoft.com/office/drawing/2014/main" id="{70E99FC6-1577-46B9-0E6F-E17E61F37E99}"/>
              </a:ext>
            </a:extLst>
          </p:cNvPr>
          <p:cNvSpPr/>
          <p:nvPr/>
        </p:nvSpPr>
        <p:spPr>
          <a:xfrm>
            <a:off x="1523880" y="3626550"/>
            <a:ext cx="189601" cy="163449"/>
          </a:xfrm>
          <a:prstGeom prst="hexagon">
            <a:avLst/>
          </a:prstGeom>
          <a:solidFill>
            <a:srgbClr val="1A6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ešstūris 3">
            <a:extLst>
              <a:ext uri="{FF2B5EF4-FFF2-40B4-BE49-F238E27FC236}">
                <a16:creationId xmlns:a16="http://schemas.microsoft.com/office/drawing/2014/main" id="{86E73585-6CC6-8309-0D14-B39B95F97303}"/>
              </a:ext>
            </a:extLst>
          </p:cNvPr>
          <p:cNvSpPr/>
          <p:nvPr/>
        </p:nvSpPr>
        <p:spPr>
          <a:xfrm>
            <a:off x="1523880" y="4028886"/>
            <a:ext cx="189601" cy="163449"/>
          </a:xfrm>
          <a:prstGeom prst="hexagon">
            <a:avLst/>
          </a:prstGeom>
          <a:solidFill>
            <a:srgbClr val="1A6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6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9B67794-E79C-4BF1-B896-6A7B955CAD46}"/>
              </a:ext>
            </a:extLst>
          </p:cNvPr>
          <p:cNvSpPr txBox="1">
            <a:spLocks/>
          </p:cNvSpPr>
          <p:nvPr/>
        </p:nvSpPr>
        <p:spPr>
          <a:xfrm>
            <a:off x="3673642" y="1825625"/>
            <a:ext cx="74335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A mostly online held pre-incubation </a:t>
            </a:r>
            <a:r>
              <a:rPr lang="en-US" sz="2400" dirty="0" err="1"/>
              <a:t>programme</a:t>
            </a:r>
            <a:r>
              <a:rPr lang="en-US" sz="2400" dirty="0"/>
              <a:t> that supports you on your entrepreneurial journey starting at the very beginning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Cooperation with three European Universities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international exchange of ideas with like-minded people and experts</a:t>
            </a:r>
          </a:p>
          <a:p>
            <a:pPr marL="0" indent="0">
              <a:buNone/>
            </a:pPr>
            <a:r>
              <a:rPr lang="lv-LV" sz="2400" dirty="0" err="1"/>
              <a:t>The</a:t>
            </a:r>
            <a:r>
              <a:rPr lang="lv-LV" sz="2400" dirty="0"/>
              <a:t> f</a:t>
            </a:r>
            <a:r>
              <a:rPr lang="en-US" sz="2400" dirty="0" err="1"/>
              <a:t>ocus</a:t>
            </a:r>
            <a:r>
              <a:rPr lang="en-US" sz="2400" dirty="0"/>
              <a:t> </a:t>
            </a:r>
            <a:r>
              <a:rPr lang="lv-LV" sz="2400" dirty="0" err="1"/>
              <a:t>is</a:t>
            </a:r>
            <a:r>
              <a:rPr lang="en-US" sz="2400" dirty="0"/>
              <a:t> solutions contributing to achieving SDGs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C5F72A2-0E71-25EE-8F0F-4EC4C70CC845}"/>
              </a:ext>
            </a:extLst>
          </p:cNvPr>
          <p:cNvSpPr txBox="1">
            <a:spLocks/>
          </p:cNvSpPr>
          <p:nvPr/>
        </p:nvSpPr>
        <p:spPr>
          <a:xfrm>
            <a:off x="83820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The Green </a:t>
            </a:r>
            <a:r>
              <a:rPr lang="en-US" dirty="0" err="1">
                <a:solidFill>
                  <a:schemeClr val="bg1"/>
                </a:solidFill>
              </a:rPr>
              <a:t>HExagon</a:t>
            </a:r>
            <a:r>
              <a:rPr lang="en-US" dirty="0">
                <a:solidFill>
                  <a:schemeClr val="bg1"/>
                </a:solidFill>
              </a:rPr>
              <a:t> programme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88EED-1611-C327-9819-35CB9ED4CAC9}"/>
              </a:ext>
            </a:extLst>
          </p:cNvPr>
          <p:cNvSpPr txBox="1"/>
          <p:nvPr/>
        </p:nvSpPr>
        <p:spPr>
          <a:xfrm>
            <a:off x="807143" y="1919320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What is it about?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3E3A3A-D2CF-285E-6CE7-E05305B08EAF}"/>
              </a:ext>
            </a:extLst>
          </p:cNvPr>
          <p:cNvSpPr txBox="1"/>
          <p:nvPr/>
        </p:nvSpPr>
        <p:spPr>
          <a:xfrm>
            <a:off x="807143" y="3863475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Why is it special?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6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15A7A-8856-434E-AD19-70396B98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871" y="1924624"/>
            <a:ext cx="87813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February 15: Application deadline</a:t>
            </a:r>
          </a:p>
          <a:p>
            <a:pPr marL="0" indent="0">
              <a:buNone/>
            </a:pPr>
            <a:r>
              <a:rPr lang="en-US" sz="2400" dirty="0"/>
              <a:t>February 21: Ideation &amp; team formation</a:t>
            </a:r>
          </a:p>
          <a:p>
            <a:pPr marL="0" indent="0">
              <a:buNone/>
            </a:pPr>
            <a:r>
              <a:rPr lang="en-US" sz="2400" dirty="0"/>
              <a:t>February 22 to end of May: Workshops (e.g. leadership, business model, pitching, MVP</a:t>
            </a:r>
            <a:r>
              <a:rPr lang="lv-LV" sz="2400" dirty="0"/>
              <a:t>)</a:t>
            </a:r>
            <a:r>
              <a:rPr lang="en-US" sz="2400" dirty="0"/>
              <a:t> starting</a:t>
            </a:r>
          </a:p>
          <a:p>
            <a:pPr marL="0" indent="0">
              <a:buNone/>
            </a:pPr>
            <a:r>
              <a:rPr lang="en-US" sz="2400" dirty="0"/>
              <a:t>Starting in March: Mentoring</a:t>
            </a:r>
          </a:p>
          <a:p>
            <a:pPr marL="0" indent="0">
              <a:buNone/>
            </a:pPr>
            <a:r>
              <a:rPr lang="lv-LV" sz="2400" dirty="0" err="1"/>
              <a:t>April</a:t>
            </a:r>
            <a:r>
              <a:rPr lang="en-US" sz="2400" dirty="0"/>
              <a:t> 25 to 27: Bootcamp in Austria for selected participants</a:t>
            </a:r>
          </a:p>
          <a:p>
            <a:pPr marL="0" indent="0">
              <a:buNone/>
            </a:pPr>
            <a:r>
              <a:rPr lang="en-US" sz="2400" dirty="0"/>
              <a:t>June 13: Business Idea competition</a:t>
            </a:r>
          </a:p>
          <a:p>
            <a:endParaRPr lang="en-US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DB7CABE-3445-41F6-B189-18B06999815A}"/>
              </a:ext>
            </a:extLst>
          </p:cNvPr>
          <p:cNvSpPr txBox="1">
            <a:spLocks/>
          </p:cNvSpPr>
          <p:nvPr/>
        </p:nvSpPr>
        <p:spPr>
          <a:xfrm>
            <a:off x="83820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Timeline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šstūris 6">
            <a:extLst>
              <a:ext uri="{FF2B5EF4-FFF2-40B4-BE49-F238E27FC236}">
                <a16:creationId xmlns:a16="http://schemas.microsoft.com/office/drawing/2014/main" id="{5F2F87A2-6E85-0859-0B48-76F1C5172D8B}"/>
              </a:ext>
            </a:extLst>
          </p:cNvPr>
          <p:cNvSpPr/>
          <p:nvPr/>
        </p:nvSpPr>
        <p:spPr>
          <a:xfrm>
            <a:off x="622562" y="2066387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šstūris 7">
            <a:extLst>
              <a:ext uri="{FF2B5EF4-FFF2-40B4-BE49-F238E27FC236}">
                <a16:creationId xmlns:a16="http://schemas.microsoft.com/office/drawing/2014/main" id="{E615B2DB-FE89-686C-AD24-1FA20A1DFC09}"/>
              </a:ext>
            </a:extLst>
          </p:cNvPr>
          <p:cNvSpPr/>
          <p:nvPr/>
        </p:nvSpPr>
        <p:spPr>
          <a:xfrm>
            <a:off x="622562" y="2518435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šstūris 8">
            <a:extLst>
              <a:ext uri="{FF2B5EF4-FFF2-40B4-BE49-F238E27FC236}">
                <a16:creationId xmlns:a16="http://schemas.microsoft.com/office/drawing/2014/main" id="{D33659FB-C926-52D6-8C1B-95CD8E2B00CB}"/>
              </a:ext>
            </a:extLst>
          </p:cNvPr>
          <p:cNvSpPr/>
          <p:nvPr/>
        </p:nvSpPr>
        <p:spPr>
          <a:xfrm>
            <a:off x="622562" y="2970482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ešstūris 15">
            <a:extLst>
              <a:ext uri="{FF2B5EF4-FFF2-40B4-BE49-F238E27FC236}">
                <a16:creationId xmlns:a16="http://schemas.microsoft.com/office/drawing/2014/main" id="{D9AFB7F6-0FBC-5ABE-07A3-43D1384CFFAC}"/>
              </a:ext>
            </a:extLst>
          </p:cNvPr>
          <p:cNvSpPr/>
          <p:nvPr/>
        </p:nvSpPr>
        <p:spPr>
          <a:xfrm>
            <a:off x="622562" y="3744231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šstūris 16">
            <a:extLst>
              <a:ext uri="{FF2B5EF4-FFF2-40B4-BE49-F238E27FC236}">
                <a16:creationId xmlns:a16="http://schemas.microsoft.com/office/drawing/2014/main" id="{C8F9909A-20F6-3023-2C7B-A10ED1DCBE54}"/>
              </a:ext>
            </a:extLst>
          </p:cNvPr>
          <p:cNvSpPr/>
          <p:nvPr/>
        </p:nvSpPr>
        <p:spPr>
          <a:xfrm>
            <a:off x="622562" y="4196279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ešstūris 17">
            <a:extLst>
              <a:ext uri="{FF2B5EF4-FFF2-40B4-BE49-F238E27FC236}">
                <a16:creationId xmlns:a16="http://schemas.microsoft.com/office/drawing/2014/main" id="{9F9D73EF-A774-B35B-5807-E74B6F05688B}"/>
              </a:ext>
            </a:extLst>
          </p:cNvPr>
          <p:cNvSpPr/>
          <p:nvPr/>
        </p:nvSpPr>
        <p:spPr>
          <a:xfrm>
            <a:off x="622562" y="4648326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4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9D7E00-7CE8-3581-1D75-747B318504F6}"/>
              </a:ext>
            </a:extLst>
          </p:cNvPr>
          <p:cNvSpPr txBox="1"/>
          <p:nvPr/>
        </p:nvSpPr>
        <p:spPr>
          <a:xfrm>
            <a:off x="1188245" y="638472"/>
            <a:ext cx="9815511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GB" b="1" i="0" cap="all" dirty="0">
                <a:solidFill>
                  <a:srgbClr val="4E5652"/>
                </a:solidFill>
                <a:effectLst/>
                <a:latin typeface="+mj-lt"/>
              </a:rPr>
              <a:t>PROGRAMME TIMELINE</a:t>
            </a:r>
            <a:endParaRPr lang="lv-LV" b="1" i="0" cap="all" dirty="0">
              <a:solidFill>
                <a:srgbClr val="4E5652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1A61B-2BD0-0A90-59E8-B40E39F43775}"/>
              </a:ext>
            </a:extLst>
          </p:cNvPr>
          <p:cNvSpPr txBox="1"/>
          <p:nvPr/>
        </p:nvSpPr>
        <p:spPr>
          <a:xfrm>
            <a:off x="5877150" y="1228725"/>
            <a:ext cx="5229003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Ideation &amp; team formation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21st of February 2023</a:t>
            </a:r>
            <a:endParaRPr lang="lv-LV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fontAlgn="base">
              <a:lnSpc>
                <a:spcPct val="150000"/>
              </a:lnSpc>
            </a:pPr>
            <a:endParaRPr lang="lv-LV" b="1" i="0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Business Model Canvas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1st of March 2023</a:t>
            </a:r>
          </a:p>
          <a:p>
            <a:pPr fontAlgn="base">
              <a:lnSpc>
                <a:spcPct val="150000"/>
              </a:lnSpc>
            </a:pPr>
            <a:endParaRPr lang="lv-LV" b="1" i="0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Product Design and MVP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28th of March 2023</a:t>
            </a:r>
          </a:p>
          <a:p>
            <a:pPr fontAlgn="base">
              <a:lnSpc>
                <a:spcPct val="150000"/>
              </a:lnSpc>
            </a:pPr>
            <a:endParaRPr lang="lv-LV" b="1" i="0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Marketing ABC and skills development – </a:t>
            </a:r>
            <a:endParaRPr lang="lv-LV" b="1" i="0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Bootcamp in Austria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25th till 27th of April 2023</a:t>
            </a:r>
          </a:p>
          <a:p>
            <a:pPr fontAlgn="base">
              <a:lnSpc>
                <a:spcPct val="150000"/>
              </a:lnSpc>
            </a:pPr>
            <a:endParaRPr lang="lv-LV" b="1" i="0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Pitching training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23rd of May 2023</a:t>
            </a:r>
            <a:endParaRPr lang="lv-LV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3B3EA-DD85-A391-7E31-21A816670BB7}"/>
              </a:ext>
            </a:extLst>
          </p:cNvPr>
          <p:cNvSpPr txBox="1"/>
          <p:nvPr/>
        </p:nvSpPr>
        <p:spPr>
          <a:xfrm>
            <a:off x="722731" y="1640970"/>
            <a:ext cx="495214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Leadership skills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22nd of February 2023</a:t>
            </a:r>
            <a:endParaRPr lang="lv-LV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algn="r" fontAlgn="base">
              <a:lnSpc>
                <a:spcPct val="150000"/>
              </a:lnSpc>
            </a:pPr>
            <a:endParaRPr lang="lv-LV" i="1" dirty="0">
              <a:solidFill>
                <a:srgbClr val="4E5652"/>
              </a:solidFill>
              <a:latin typeface="Roboto" panose="02000000000000000000" pitchFamily="2" charset="0"/>
            </a:endParaRPr>
          </a:p>
          <a:p>
            <a:pPr algn="r"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Pitching ABC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8th of March 2023</a:t>
            </a:r>
            <a:endParaRPr lang="lv-LV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algn="r" fontAlgn="base">
              <a:lnSpc>
                <a:spcPct val="150000"/>
              </a:lnSpc>
            </a:pPr>
            <a:endParaRPr lang="lv-LV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algn="r"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Skills development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13th of April 2023</a:t>
            </a:r>
          </a:p>
          <a:p>
            <a:pPr algn="r" fontAlgn="base">
              <a:lnSpc>
                <a:spcPct val="150000"/>
              </a:lnSpc>
            </a:pPr>
            <a:endParaRPr lang="en-GB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algn="r" fontAlgn="base">
              <a:lnSpc>
                <a:spcPct val="150000"/>
              </a:lnSpc>
            </a:pPr>
            <a:endParaRPr lang="lv-LV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algn="r"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Revenue Models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9th of May 2023</a:t>
            </a:r>
          </a:p>
          <a:p>
            <a:pPr algn="r" fontAlgn="base">
              <a:lnSpc>
                <a:spcPct val="150000"/>
              </a:lnSpc>
            </a:pPr>
            <a:endParaRPr lang="lv-LV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  <a:p>
            <a:pPr algn="r" fontAlgn="base">
              <a:lnSpc>
                <a:spcPct val="150000"/>
              </a:lnSpc>
            </a:pPr>
            <a:r>
              <a:rPr lang="en-GB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Business ideas competition</a:t>
            </a:r>
            <a:r>
              <a:rPr lang="lv-LV" b="1" i="0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1" dirty="0">
                <a:solidFill>
                  <a:srgbClr val="4E5652"/>
                </a:solidFill>
                <a:effectLst/>
                <a:latin typeface="Roboto" panose="02000000000000000000" pitchFamily="2" charset="0"/>
              </a:rPr>
              <a:t>13th of June 2023</a:t>
            </a:r>
          </a:p>
          <a:p>
            <a:pPr algn="r" fontAlgn="base">
              <a:lnSpc>
                <a:spcPct val="150000"/>
              </a:lnSpc>
            </a:pPr>
            <a:endParaRPr lang="lv-LV" b="0" i="1" dirty="0">
              <a:solidFill>
                <a:srgbClr val="4E5652"/>
              </a:solidFill>
              <a:effectLst/>
              <a:latin typeface="Roboto" panose="02000000000000000000" pitchFamily="2" charset="0"/>
            </a:endParaRPr>
          </a:p>
        </p:txBody>
      </p:sp>
      <p:cxnSp>
        <p:nvCxnSpPr>
          <p:cNvPr id="11" name="Taisns savienotājs 10">
            <a:extLst>
              <a:ext uri="{FF2B5EF4-FFF2-40B4-BE49-F238E27FC236}">
                <a16:creationId xmlns:a16="http://schemas.microsoft.com/office/drawing/2014/main" id="{9F13C726-1ADB-FEDA-0F16-149E6CA3A7B1}"/>
              </a:ext>
            </a:extLst>
          </p:cNvPr>
          <p:cNvCxnSpPr>
            <a:cxnSpLocks/>
          </p:cNvCxnSpPr>
          <p:nvPr/>
        </p:nvCxnSpPr>
        <p:spPr>
          <a:xfrm>
            <a:off x="5735320" y="1588770"/>
            <a:ext cx="0" cy="398811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ešstūris 11">
            <a:extLst>
              <a:ext uri="{FF2B5EF4-FFF2-40B4-BE49-F238E27FC236}">
                <a16:creationId xmlns:a16="http://schemas.microsoft.com/office/drawing/2014/main" id="{8D534B18-F82A-C89A-6C34-A5AD13DCA95C}"/>
              </a:ext>
            </a:extLst>
          </p:cNvPr>
          <p:cNvSpPr/>
          <p:nvPr/>
        </p:nvSpPr>
        <p:spPr>
          <a:xfrm>
            <a:off x="5629735" y="1418687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šstūris 12">
            <a:extLst>
              <a:ext uri="{FF2B5EF4-FFF2-40B4-BE49-F238E27FC236}">
                <a16:creationId xmlns:a16="http://schemas.microsoft.com/office/drawing/2014/main" id="{CBFF2CFB-2D5C-5B4D-3791-EDC660AC84FB}"/>
              </a:ext>
            </a:extLst>
          </p:cNvPr>
          <p:cNvSpPr/>
          <p:nvPr/>
        </p:nvSpPr>
        <p:spPr>
          <a:xfrm>
            <a:off x="5629735" y="1827971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ešstūris 13">
            <a:extLst>
              <a:ext uri="{FF2B5EF4-FFF2-40B4-BE49-F238E27FC236}">
                <a16:creationId xmlns:a16="http://schemas.microsoft.com/office/drawing/2014/main" id="{5201ECDA-9EF2-2B33-AEF4-65C6598F09C6}"/>
              </a:ext>
            </a:extLst>
          </p:cNvPr>
          <p:cNvSpPr/>
          <p:nvPr/>
        </p:nvSpPr>
        <p:spPr>
          <a:xfrm>
            <a:off x="5629735" y="2237255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ešstūris 14">
            <a:extLst>
              <a:ext uri="{FF2B5EF4-FFF2-40B4-BE49-F238E27FC236}">
                <a16:creationId xmlns:a16="http://schemas.microsoft.com/office/drawing/2014/main" id="{44505009-BC18-B0A8-F10D-986CB1A3D787}"/>
              </a:ext>
            </a:extLst>
          </p:cNvPr>
          <p:cNvSpPr/>
          <p:nvPr/>
        </p:nvSpPr>
        <p:spPr>
          <a:xfrm>
            <a:off x="5629735" y="2646539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ešstūris 15">
            <a:extLst>
              <a:ext uri="{FF2B5EF4-FFF2-40B4-BE49-F238E27FC236}">
                <a16:creationId xmlns:a16="http://schemas.microsoft.com/office/drawing/2014/main" id="{8629D196-0D42-895D-DB00-760F20884A68}"/>
              </a:ext>
            </a:extLst>
          </p:cNvPr>
          <p:cNvSpPr/>
          <p:nvPr/>
        </p:nvSpPr>
        <p:spPr>
          <a:xfrm>
            <a:off x="5629735" y="3055823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ešstūris 16">
            <a:extLst>
              <a:ext uri="{FF2B5EF4-FFF2-40B4-BE49-F238E27FC236}">
                <a16:creationId xmlns:a16="http://schemas.microsoft.com/office/drawing/2014/main" id="{33BDC941-F297-AE66-285E-FCB91C37B14C}"/>
              </a:ext>
            </a:extLst>
          </p:cNvPr>
          <p:cNvSpPr/>
          <p:nvPr/>
        </p:nvSpPr>
        <p:spPr>
          <a:xfrm>
            <a:off x="5629735" y="3465107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ešstūris 17">
            <a:extLst>
              <a:ext uri="{FF2B5EF4-FFF2-40B4-BE49-F238E27FC236}">
                <a16:creationId xmlns:a16="http://schemas.microsoft.com/office/drawing/2014/main" id="{1709B01E-978A-81FA-4607-9B154342F529}"/>
              </a:ext>
            </a:extLst>
          </p:cNvPr>
          <p:cNvSpPr/>
          <p:nvPr/>
        </p:nvSpPr>
        <p:spPr>
          <a:xfrm>
            <a:off x="5629735" y="3874391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ešstūris 19">
            <a:extLst>
              <a:ext uri="{FF2B5EF4-FFF2-40B4-BE49-F238E27FC236}">
                <a16:creationId xmlns:a16="http://schemas.microsoft.com/office/drawing/2014/main" id="{2CC9BC31-7903-6B13-1023-4697A7791B05}"/>
              </a:ext>
            </a:extLst>
          </p:cNvPr>
          <p:cNvSpPr/>
          <p:nvPr/>
        </p:nvSpPr>
        <p:spPr>
          <a:xfrm>
            <a:off x="5629735" y="4692959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ešstūris 20">
            <a:extLst>
              <a:ext uri="{FF2B5EF4-FFF2-40B4-BE49-F238E27FC236}">
                <a16:creationId xmlns:a16="http://schemas.microsoft.com/office/drawing/2014/main" id="{34FDA71C-62AB-C77A-21E3-137392809FB9}"/>
              </a:ext>
            </a:extLst>
          </p:cNvPr>
          <p:cNvSpPr/>
          <p:nvPr/>
        </p:nvSpPr>
        <p:spPr>
          <a:xfrm>
            <a:off x="5629735" y="5102243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ešstūris 21">
            <a:extLst>
              <a:ext uri="{FF2B5EF4-FFF2-40B4-BE49-F238E27FC236}">
                <a16:creationId xmlns:a16="http://schemas.microsoft.com/office/drawing/2014/main" id="{9EB9A25B-E1F4-A63B-A534-820E54ABEE9D}"/>
              </a:ext>
            </a:extLst>
          </p:cNvPr>
          <p:cNvSpPr/>
          <p:nvPr/>
        </p:nvSpPr>
        <p:spPr>
          <a:xfrm>
            <a:off x="5629735" y="5511528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9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15A7A-8856-434E-AD19-70396B98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345" y="1825625"/>
            <a:ext cx="7748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Network consisting of mentors, peers and experts</a:t>
            </a:r>
          </a:p>
          <a:p>
            <a:pPr marL="0" indent="0">
              <a:buNone/>
            </a:pPr>
            <a:r>
              <a:rPr lang="en-US" sz="2400" dirty="0"/>
              <a:t>Expanding knowledge and gaining experience in the field of entrepreneurship</a:t>
            </a:r>
          </a:p>
          <a:p>
            <a:pPr marL="0" indent="0">
              <a:buNone/>
            </a:pPr>
            <a:r>
              <a:rPr lang="en-US" sz="2400" dirty="0"/>
              <a:t>Workshops and personal exchange with mentors, peers and experts to boost your idea</a:t>
            </a:r>
          </a:p>
          <a:p>
            <a:pPr marL="0" indent="0">
              <a:buNone/>
            </a:pPr>
            <a:r>
              <a:rPr lang="en-US" sz="2400" dirty="0"/>
              <a:t>Co-Working Space</a:t>
            </a:r>
          </a:p>
          <a:p>
            <a:pPr marL="0" indent="0">
              <a:buNone/>
            </a:pPr>
            <a:r>
              <a:rPr lang="en-US" sz="2400" dirty="0"/>
              <a:t>Opportunity to go to a 2-day on-site bootcamp in Austria</a:t>
            </a:r>
          </a:p>
          <a:p>
            <a:pPr marL="0" indent="0">
              <a:buNone/>
            </a:pPr>
            <a:r>
              <a:rPr lang="en-US" sz="2400" dirty="0"/>
              <a:t>Opportunity to pitch and win support up to €</a:t>
            </a:r>
            <a:r>
              <a:rPr lang="lv-LV" sz="2400" dirty="0"/>
              <a:t> </a:t>
            </a:r>
            <a:r>
              <a:rPr lang="en-US" sz="2400" dirty="0"/>
              <a:t>5000</a:t>
            </a:r>
            <a:endParaRPr lang="lv-LV" sz="2400" dirty="0"/>
          </a:p>
          <a:p>
            <a:pPr marL="0" indent="0" algn="l">
              <a:buNone/>
            </a:pPr>
            <a:r>
              <a:rPr lang="en-GB" sz="2400" dirty="0"/>
              <a:t>Certificate at the end of the programme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C7BD809-CDCF-19E0-0494-C8D9CCAC7EE4}"/>
              </a:ext>
            </a:extLst>
          </p:cNvPr>
          <p:cNvSpPr txBox="1">
            <a:spLocks/>
          </p:cNvSpPr>
          <p:nvPr/>
        </p:nvSpPr>
        <p:spPr>
          <a:xfrm>
            <a:off x="83820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What’s in </a:t>
            </a:r>
            <a:r>
              <a:rPr lang="lv-LV" dirty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for me?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šstūris 6">
            <a:extLst>
              <a:ext uri="{FF2B5EF4-FFF2-40B4-BE49-F238E27FC236}">
                <a16:creationId xmlns:a16="http://schemas.microsoft.com/office/drawing/2014/main" id="{31DEC8A2-F333-D4BA-8EBD-0DC754292F40}"/>
              </a:ext>
            </a:extLst>
          </p:cNvPr>
          <p:cNvSpPr/>
          <p:nvPr/>
        </p:nvSpPr>
        <p:spPr>
          <a:xfrm>
            <a:off x="644566" y="1949660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šstūris 7">
            <a:extLst>
              <a:ext uri="{FF2B5EF4-FFF2-40B4-BE49-F238E27FC236}">
                <a16:creationId xmlns:a16="http://schemas.microsoft.com/office/drawing/2014/main" id="{DDC0CEE5-85AF-E6AD-020A-3D0AA9310F56}"/>
              </a:ext>
            </a:extLst>
          </p:cNvPr>
          <p:cNvSpPr/>
          <p:nvPr/>
        </p:nvSpPr>
        <p:spPr>
          <a:xfrm>
            <a:off x="644566" y="2373177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šstūris 9">
            <a:extLst>
              <a:ext uri="{FF2B5EF4-FFF2-40B4-BE49-F238E27FC236}">
                <a16:creationId xmlns:a16="http://schemas.microsoft.com/office/drawing/2014/main" id="{26B98982-826F-2A2A-F76F-D9FEEED5EAE4}"/>
              </a:ext>
            </a:extLst>
          </p:cNvPr>
          <p:cNvSpPr/>
          <p:nvPr/>
        </p:nvSpPr>
        <p:spPr>
          <a:xfrm>
            <a:off x="644566" y="3176201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ešstūris 11">
            <a:extLst>
              <a:ext uri="{FF2B5EF4-FFF2-40B4-BE49-F238E27FC236}">
                <a16:creationId xmlns:a16="http://schemas.microsoft.com/office/drawing/2014/main" id="{0A4D7CFB-9720-9A35-7E31-8B3B47C5D0C2}"/>
              </a:ext>
            </a:extLst>
          </p:cNvPr>
          <p:cNvSpPr/>
          <p:nvPr/>
        </p:nvSpPr>
        <p:spPr>
          <a:xfrm>
            <a:off x="644566" y="3979225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šstūris 12">
            <a:extLst>
              <a:ext uri="{FF2B5EF4-FFF2-40B4-BE49-F238E27FC236}">
                <a16:creationId xmlns:a16="http://schemas.microsoft.com/office/drawing/2014/main" id="{3C7E80A5-C05B-5744-5268-ACE1CA782F27}"/>
              </a:ext>
            </a:extLst>
          </p:cNvPr>
          <p:cNvSpPr/>
          <p:nvPr/>
        </p:nvSpPr>
        <p:spPr>
          <a:xfrm>
            <a:off x="644566" y="4432081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ešstūris 13">
            <a:extLst>
              <a:ext uri="{FF2B5EF4-FFF2-40B4-BE49-F238E27FC236}">
                <a16:creationId xmlns:a16="http://schemas.microsoft.com/office/drawing/2014/main" id="{BB98F479-F53F-DAD4-A3C2-0BEB411A4A10}"/>
              </a:ext>
            </a:extLst>
          </p:cNvPr>
          <p:cNvSpPr/>
          <p:nvPr/>
        </p:nvSpPr>
        <p:spPr>
          <a:xfrm>
            <a:off x="644566" y="4884937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ešstūris 14">
            <a:extLst>
              <a:ext uri="{FF2B5EF4-FFF2-40B4-BE49-F238E27FC236}">
                <a16:creationId xmlns:a16="http://schemas.microsoft.com/office/drawing/2014/main" id="{B9F8AEA8-C223-571F-2143-E1FEA26D4884}"/>
              </a:ext>
            </a:extLst>
          </p:cNvPr>
          <p:cNvSpPr/>
          <p:nvPr/>
        </p:nvSpPr>
        <p:spPr>
          <a:xfrm>
            <a:off x="644566" y="5337793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576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15A7A-8856-434E-AD19-70396B981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Do I need a team?</a:t>
            </a:r>
            <a:endParaRPr lang="lv-LV" sz="2400" dirty="0"/>
          </a:p>
          <a:p>
            <a:pPr marL="0" indent="0">
              <a:buNone/>
            </a:pPr>
            <a:r>
              <a:rPr lang="lv-LV" sz="1800" dirty="0"/>
              <a:t>	</a:t>
            </a:r>
            <a:r>
              <a:rPr lang="lv-LV" sz="1800" dirty="0" err="1"/>
              <a:t>Not</a:t>
            </a:r>
            <a:r>
              <a:rPr lang="lv-LV" sz="1800" dirty="0"/>
              <a:t> </a:t>
            </a:r>
            <a:r>
              <a:rPr lang="lv-LV" sz="1800" dirty="0" err="1"/>
              <a:t>required</a:t>
            </a:r>
            <a:r>
              <a:rPr lang="en-US" sz="1800" dirty="0"/>
              <a:t>. Teams as well as individuals are welcome</a:t>
            </a:r>
            <a:r>
              <a:rPr lang="lv-LV" sz="1800" dirty="0"/>
              <a:t>d.</a:t>
            </a:r>
            <a:r>
              <a:rPr lang="en-GB" sz="1800" dirty="0"/>
              <a:t> The programme will start with </a:t>
            </a:r>
            <a:r>
              <a:rPr lang="lv-LV" sz="1800" dirty="0"/>
              <a:t>	</a:t>
            </a:r>
            <a:r>
              <a:rPr lang="en-GB" sz="1800" dirty="0"/>
              <a:t>team formation.</a:t>
            </a:r>
            <a:endParaRPr lang="en-US" sz="1800" dirty="0"/>
          </a:p>
          <a:p>
            <a:pPr marL="0" indent="0">
              <a:buNone/>
            </a:pPr>
            <a:r>
              <a:rPr lang="en-US" sz="2400" dirty="0"/>
              <a:t>Do I need an already well elaborated idea, prototypes or even customers?</a:t>
            </a:r>
            <a:endParaRPr lang="lv-LV" sz="2400" dirty="0"/>
          </a:p>
          <a:p>
            <a:pPr marL="0" indent="0">
              <a:buNone/>
            </a:pPr>
            <a:r>
              <a:rPr lang="lv-LV" sz="1800" dirty="0"/>
              <a:t>	</a:t>
            </a:r>
            <a:r>
              <a:rPr lang="en-US" sz="1800" dirty="0"/>
              <a:t>N</a:t>
            </a:r>
            <a:r>
              <a:rPr lang="lv-LV" sz="1800" dirty="0"/>
              <a:t>o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 having an early-stage idea or having the will to join a promising team is </a:t>
            </a:r>
            <a:endParaRPr lang="lv-LV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lv-LV" sz="1800" dirty="0">
                <a:sym typeface="Wingdings" panose="05000000000000000000" pitchFamily="2" charset="2"/>
              </a:rPr>
              <a:t>	</a:t>
            </a:r>
            <a:r>
              <a:rPr lang="en-US" sz="1800" dirty="0">
                <a:sym typeface="Wingdings" panose="05000000000000000000" pitchFamily="2" charset="2"/>
              </a:rPr>
              <a:t>what we are looking for</a:t>
            </a:r>
            <a:r>
              <a:rPr lang="lv-LV" sz="1800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lv-LV" sz="1800" dirty="0">
                <a:sym typeface="Wingdings" panose="05000000000000000000" pitchFamily="2" charset="2"/>
              </a:rPr>
              <a:t>	</a:t>
            </a:r>
            <a:r>
              <a:rPr lang="en-US" sz="1800" dirty="0">
                <a:sym typeface="Wingdings" panose="05000000000000000000" pitchFamily="2" charset="2"/>
              </a:rPr>
              <a:t>Hint: You can find some interesting challenges on our website!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Take you</a:t>
            </a:r>
            <a:r>
              <a:rPr lang="lv-LV" sz="2400" dirty="0">
                <a:sym typeface="Wingdings" panose="05000000000000000000" pitchFamily="2" charset="2"/>
              </a:rPr>
              <a:t>r</a:t>
            </a:r>
            <a:r>
              <a:rPr lang="en-US" sz="2400" dirty="0">
                <a:sym typeface="Wingdings" panose="05000000000000000000" pitchFamily="2" charset="2"/>
              </a:rPr>
              <a:t> chance and apply via our Green </a:t>
            </a:r>
            <a:r>
              <a:rPr lang="en-US" sz="2400" dirty="0" err="1">
                <a:sym typeface="Wingdings" panose="05000000000000000000" pitchFamily="2" charset="2"/>
              </a:rPr>
              <a:t>HExagon</a:t>
            </a:r>
            <a:r>
              <a:rPr lang="en-US" sz="2400" dirty="0">
                <a:sym typeface="Wingdings" panose="05000000000000000000" pitchFamily="2" charset="2"/>
              </a:rPr>
              <a:t> website</a:t>
            </a:r>
            <a:r>
              <a:rPr lang="lv-LV" sz="2400" dirty="0"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r>
              <a:rPr lang="lv-LV" sz="2400" dirty="0">
                <a:sym typeface="Wingdings" panose="05000000000000000000" pitchFamily="2" charset="2"/>
              </a:rPr>
              <a:t>	</a:t>
            </a:r>
            <a:r>
              <a:rPr lang="en-US" sz="2000" dirty="0"/>
              <a:t>https://greenhexagon.eu/apply/</a:t>
            </a:r>
          </a:p>
          <a:p>
            <a:pPr lvl="1"/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37E9E9E-D0D4-55DB-AD7A-4B758125D2AE}"/>
              </a:ext>
            </a:extLst>
          </p:cNvPr>
          <p:cNvSpPr txBox="1">
            <a:spLocks/>
          </p:cNvSpPr>
          <p:nvPr/>
        </p:nvSpPr>
        <p:spPr>
          <a:xfrm>
            <a:off x="838200" y="1460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 err="1">
                <a:solidFill>
                  <a:schemeClr val="bg1"/>
                </a:solidFill>
              </a:rPr>
              <a:t>How</a:t>
            </a:r>
            <a:r>
              <a:rPr lang="lv-LV" dirty="0">
                <a:solidFill>
                  <a:schemeClr val="bg1"/>
                </a:solidFill>
              </a:rPr>
              <a:t> </a:t>
            </a:r>
            <a:r>
              <a:rPr lang="lv-LV" dirty="0" err="1">
                <a:solidFill>
                  <a:schemeClr val="bg1"/>
                </a:solidFill>
              </a:rPr>
              <a:t>can</a:t>
            </a:r>
            <a:r>
              <a:rPr lang="lv-LV" dirty="0">
                <a:solidFill>
                  <a:schemeClr val="bg1"/>
                </a:solidFill>
              </a:rPr>
              <a:t> I </a:t>
            </a:r>
            <a:r>
              <a:rPr lang="lv-LV" dirty="0" err="1">
                <a:solidFill>
                  <a:schemeClr val="bg1"/>
                </a:solidFill>
              </a:rPr>
              <a:t>join</a:t>
            </a:r>
            <a:r>
              <a:rPr lang="lv-LV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this adventure?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šstūris 6">
            <a:extLst>
              <a:ext uri="{FF2B5EF4-FFF2-40B4-BE49-F238E27FC236}">
                <a16:creationId xmlns:a16="http://schemas.microsoft.com/office/drawing/2014/main" id="{8381DD79-B828-C689-3C7D-3FC3A959B2D6}"/>
              </a:ext>
            </a:extLst>
          </p:cNvPr>
          <p:cNvSpPr/>
          <p:nvPr/>
        </p:nvSpPr>
        <p:spPr>
          <a:xfrm>
            <a:off x="622562" y="1932767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šstūris 7">
            <a:extLst>
              <a:ext uri="{FF2B5EF4-FFF2-40B4-BE49-F238E27FC236}">
                <a16:creationId xmlns:a16="http://schemas.microsoft.com/office/drawing/2014/main" id="{28ADEA21-E333-A919-6CFA-F669F1F1F513}"/>
              </a:ext>
            </a:extLst>
          </p:cNvPr>
          <p:cNvSpPr/>
          <p:nvPr/>
        </p:nvSpPr>
        <p:spPr>
          <a:xfrm>
            <a:off x="622560" y="3014693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šstūris 8">
            <a:extLst>
              <a:ext uri="{FF2B5EF4-FFF2-40B4-BE49-F238E27FC236}">
                <a16:creationId xmlns:a16="http://schemas.microsoft.com/office/drawing/2014/main" id="{A6713EB3-CB23-B7E2-5D94-0A399B779010}"/>
              </a:ext>
            </a:extLst>
          </p:cNvPr>
          <p:cNvSpPr/>
          <p:nvPr/>
        </p:nvSpPr>
        <p:spPr>
          <a:xfrm>
            <a:off x="622560" y="4574654"/>
            <a:ext cx="215638" cy="185895"/>
          </a:xfrm>
          <a:prstGeom prst="hexagon">
            <a:avLst/>
          </a:prstGeom>
          <a:solidFill>
            <a:srgbClr val="79B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534</Words>
  <Application>Microsoft Office PowerPoint</Application>
  <PresentationFormat>Widescreen</PresentationFormat>
  <Paragraphs>88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HExagon</dc:title>
  <dc:creator>Stix Stefan</dc:creator>
  <cp:lastModifiedBy>Kristīne Tereško</cp:lastModifiedBy>
  <cp:revision>33</cp:revision>
  <dcterms:created xsi:type="dcterms:W3CDTF">2023-01-24T14:00:35Z</dcterms:created>
  <dcterms:modified xsi:type="dcterms:W3CDTF">2023-02-01T08:50:44Z</dcterms:modified>
</cp:coreProperties>
</file>