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9" r:id="rId5"/>
    <p:sldId id="275" r:id="rId6"/>
    <p:sldId id="276" r:id="rId7"/>
    <p:sldId id="279" r:id="rId8"/>
    <p:sldId id="282" r:id="rId9"/>
    <p:sldId id="283" r:id="rId10"/>
    <p:sldId id="284" r:id="rId11"/>
    <p:sldId id="277" r:id="rId12"/>
    <p:sldId id="280" r:id="rId13"/>
    <p:sldId id="278" r:id="rId14"/>
    <p:sldId id="265" r:id="rId15"/>
    <p:sldId id="300" r:id="rId16"/>
    <p:sldId id="285" r:id="rId17"/>
    <p:sldId id="291" r:id="rId18"/>
    <p:sldId id="290" r:id="rId19"/>
    <p:sldId id="286" r:id="rId20"/>
    <p:sldId id="268" r:id="rId21"/>
    <p:sldId id="272" r:id="rId22"/>
    <p:sldId id="292" r:id="rId23"/>
    <p:sldId id="293" r:id="rId24"/>
    <p:sldId id="294" r:id="rId25"/>
    <p:sldId id="302" r:id="rId26"/>
    <p:sldId id="274" r:id="rId27"/>
    <p:sldId id="287" r:id="rId28"/>
    <p:sldId id="295" r:id="rId29"/>
    <p:sldId id="296" r:id="rId30"/>
    <p:sldId id="297" r:id="rId31"/>
    <p:sldId id="298" r:id="rId32"/>
    <p:sldId id="266" r:id="rId33"/>
    <p:sldId id="267" r:id="rId34"/>
    <p:sldId id="301" r:id="rId35"/>
    <p:sldId id="29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2C7-D955-4060-9CB7-7139E235CD0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2A6B-407A-4DE8-81EB-494B0D276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7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2C7-D955-4060-9CB7-7139E235CD0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2A6B-407A-4DE8-81EB-494B0D276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2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2C7-D955-4060-9CB7-7139E235CD0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2A6B-407A-4DE8-81EB-494B0D27613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7252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2C7-D955-4060-9CB7-7139E235CD0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2A6B-407A-4DE8-81EB-494B0D276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069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2C7-D955-4060-9CB7-7139E235CD0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2A6B-407A-4DE8-81EB-494B0D27613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9694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2C7-D955-4060-9CB7-7139E235CD0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2A6B-407A-4DE8-81EB-494B0D276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8589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2C7-D955-4060-9CB7-7139E235CD0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2A6B-407A-4DE8-81EB-494B0D276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320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2C7-D955-4060-9CB7-7139E235CD0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2A6B-407A-4DE8-81EB-494B0D276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0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2C7-D955-4060-9CB7-7139E235CD0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2A6B-407A-4DE8-81EB-494B0D276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67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2C7-D955-4060-9CB7-7139E235CD0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2A6B-407A-4DE8-81EB-494B0D276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7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2C7-D955-4060-9CB7-7139E235CD0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2A6B-407A-4DE8-81EB-494B0D276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8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2C7-D955-4060-9CB7-7139E235CD0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2A6B-407A-4DE8-81EB-494B0D276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76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2C7-D955-4060-9CB7-7139E235CD0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2A6B-407A-4DE8-81EB-494B0D276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83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2C7-D955-4060-9CB7-7139E235CD0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2A6B-407A-4DE8-81EB-494B0D276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324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2C7-D955-4060-9CB7-7139E235CD0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2A6B-407A-4DE8-81EB-494B0D276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497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3E2C7-D955-4060-9CB7-7139E235CD0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2A6B-407A-4DE8-81EB-494B0D276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721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3E2C7-D955-4060-9CB7-7139E235CD01}" type="datetimeFigureOut">
              <a:rPr lang="en-GB" smtClean="0"/>
              <a:t>11/03/2023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03A2A6B-407A-4DE8-81EB-494B0D2761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3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ewHEc5C8Wk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K1P1cY1Ifs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97EDA-975C-16E0-3DF7-78821E19F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664" y="1104047"/>
            <a:ext cx="8565339" cy="1646302"/>
          </a:xfrm>
        </p:spPr>
        <p:txBody>
          <a:bodyPr/>
          <a:lstStyle/>
          <a:p>
            <a:r>
              <a:rPr lang="en-GB" sz="4400" dirty="0" err="1"/>
              <a:t>Organický</a:t>
            </a:r>
            <a:r>
              <a:rPr lang="en-GB" sz="4400" dirty="0"/>
              <a:t> </a:t>
            </a:r>
            <a:r>
              <a:rPr lang="en-GB" sz="4400" dirty="0" err="1"/>
              <a:t>odpad</a:t>
            </a:r>
            <a:r>
              <a:rPr lang="en-GB" sz="4400" dirty="0"/>
              <a:t> – Kam s </a:t>
            </a:r>
            <a:r>
              <a:rPr lang="en-GB" sz="4400" dirty="0" err="1"/>
              <a:t>ním</a:t>
            </a:r>
            <a:r>
              <a:rPr lang="en-GB" sz="4400" dirty="0"/>
              <a:t>?</a:t>
            </a:r>
            <a:br>
              <a:rPr lang="cs-CZ" sz="4400" dirty="0"/>
            </a:br>
            <a:r>
              <a:rPr lang="cs-CZ" sz="4400"/>
              <a:t>Marek Jelínek </a:t>
            </a:r>
            <a:r>
              <a:rPr lang="cs-CZ" sz="4400" dirty="0"/>
              <a:t>marekjelinek@ftz.czu.cz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93126E-9D79-493A-3627-8C018B80EE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E192D1-0004-A17E-E0AE-BB79B8919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652" y="2938827"/>
            <a:ext cx="1862263" cy="30118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52D61D-2439-C5C2-5216-A0733703F4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76"/>
          <a:stretch/>
        </p:blipFill>
        <p:spPr>
          <a:xfrm>
            <a:off x="1092735" y="2702610"/>
            <a:ext cx="4635508" cy="32480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78399D-4E67-B4A9-F6F2-1BE00A627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205" y="3096167"/>
            <a:ext cx="2343994" cy="269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13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A978C-943C-2D5C-9DEC-D8B599AA2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Komunální</a:t>
            </a:r>
            <a:r>
              <a:rPr lang="en-GB" dirty="0"/>
              <a:t> </a:t>
            </a:r>
            <a:r>
              <a:rPr lang="en-GB" dirty="0" err="1"/>
              <a:t>odpady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F3799-7B04-8F5F-6101-AC090AD46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pPr algn="l"/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Obyvatelé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ČR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jich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v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roce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2019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vyprodukovali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5,9 mil. tun. </a:t>
            </a:r>
          </a:p>
          <a:p>
            <a:pPr algn="l"/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Na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jednoho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občana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ČR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tedy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vychází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551 kg/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obyv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Podíl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komunálních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odpadů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na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celkové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produkci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odpadů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tvořil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15,7 %.</a:t>
            </a:r>
          </a:p>
          <a:p>
            <a:pPr algn="l"/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V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roce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2019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bylo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využito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53 %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vyprodukovaných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komunálních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odpadů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, z toho 41 %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materiálově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a 12 %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energeticky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algn="l"/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Na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skládkách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bylo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uloženo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46 %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komunálních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odpadů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(v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roce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2018 to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bylo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rovněž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46 %).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889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8256877-44EE-D6E8-4A35-6A65B9153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855" y="1261331"/>
            <a:ext cx="3497565" cy="300266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i="0" kern="120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rPr>
              <a:t>Jaké máme způsoby nakládání s odpady a jaké opravdu využíváme?</a:t>
            </a:r>
            <a:endParaRPr lang="en-US" sz="3400" kern="12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AA330523-F25B-4007-B3E5-ABB5637D1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9EF52C-E5EA-640C-52AB-F0F546929F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8603" y="1480168"/>
            <a:ext cx="4887354" cy="389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999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C73DD-2C72-70E6-C085-AFB34CF4B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Omezování</a:t>
            </a:r>
            <a:r>
              <a:rPr lang="en-GB" dirty="0"/>
              <a:t> </a:t>
            </a:r>
            <a:r>
              <a:rPr lang="en-GB" dirty="0" err="1"/>
              <a:t>skládkování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7ADA-ADCF-7612-167C-10028851D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423" y="609600"/>
            <a:ext cx="3653919" cy="59037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b="0" i="0" dirty="0">
              <a:solidFill>
                <a:srgbClr val="333333"/>
              </a:solidFill>
              <a:effectLst/>
              <a:latin typeface="Merriweather" panose="00000500000000000000" pitchFamily="2" charset="0"/>
            </a:endParaRPr>
          </a:p>
          <a:p>
            <a:pPr algn="just"/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současné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době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 v </a:t>
            </a:r>
            <a:r>
              <a:rPr lang="en-GB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ČR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skládkuje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45 %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komunálního</a:t>
            </a:r>
            <a:r>
              <a:rPr lang="en-GB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odpadu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hůř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jsou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tom v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Evropě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jen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balkánské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státy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). Tendence je ale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jasná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skládkování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postupně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omezovat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až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téměř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vypustit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Jeden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bič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nachystala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Evropská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unie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svými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odpadovými</a:t>
            </a:r>
            <a:r>
              <a:rPr lang="en-GB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směrnicemi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stanovila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jasné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přísné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cíle</a:t>
            </a:r>
            <a:r>
              <a:rPr lang="en-GB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:</a:t>
            </a:r>
            <a:endParaRPr lang="en-GB" b="0" i="0" dirty="0">
              <a:solidFill>
                <a:srgbClr val="333333"/>
              </a:solidFill>
              <a:effectLst/>
              <a:latin typeface="Merriweather" panose="00000500000000000000" pitchFamily="2" charset="0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navýšit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recyklaci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komunálních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odpadů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65 % k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roku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2035,</a:t>
            </a:r>
            <a:endParaRPr lang="en-GB" b="0" i="0" dirty="0">
              <a:solidFill>
                <a:srgbClr val="333333"/>
              </a:solidFill>
              <a:effectLst/>
              <a:latin typeface="Merriweather" panose="00000500000000000000" pitchFamily="2" charset="0"/>
            </a:endParaRPr>
          </a:p>
          <a:p>
            <a:pPr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snížit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skládkování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komunálních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odpadů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10 %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ke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stejnému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roku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b="0" i="0" dirty="0">
              <a:solidFill>
                <a:srgbClr val="333333"/>
              </a:solidFill>
              <a:effectLst/>
              <a:latin typeface="Merriweather" panose="00000500000000000000" pitchFamily="2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96E6A-4588-FD93-790F-0C555E5CC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17" y="1550793"/>
            <a:ext cx="5706006" cy="419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69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6E427-C539-FEB5-0B4B-CB7B00593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Způsoby</a:t>
            </a:r>
            <a:r>
              <a:rPr lang="en-GB" dirty="0"/>
              <a:t> </a:t>
            </a:r>
            <a:r>
              <a:rPr lang="en-GB" dirty="0" err="1"/>
              <a:t>nakládání</a:t>
            </a:r>
            <a:r>
              <a:rPr lang="en-GB" dirty="0"/>
              <a:t> s </a:t>
            </a:r>
            <a:r>
              <a:rPr lang="en-GB" dirty="0" err="1"/>
              <a:t>organickým</a:t>
            </a:r>
            <a:r>
              <a:rPr lang="en-GB" dirty="0"/>
              <a:t> </a:t>
            </a:r>
            <a:r>
              <a:rPr lang="en-GB" dirty="0" err="1"/>
              <a:t>odpadem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5ED0F-BFF4-6ABF-B380-D3D7C3B309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err="1"/>
              <a:t>Skládkování</a:t>
            </a:r>
            <a:endParaRPr lang="en-GB" sz="3200" dirty="0"/>
          </a:p>
          <a:p>
            <a:r>
              <a:rPr lang="en-GB" sz="3200" dirty="0" err="1"/>
              <a:t>Spalování</a:t>
            </a:r>
            <a:endParaRPr lang="en-GB" sz="3200" dirty="0"/>
          </a:p>
          <a:p>
            <a:r>
              <a:rPr lang="en-GB" sz="3200" dirty="0" err="1"/>
              <a:t>Kompostování</a:t>
            </a:r>
            <a:endParaRPr lang="en-GB" sz="3200" dirty="0"/>
          </a:p>
          <a:p>
            <a:r>
              <a:rPr lang="en-GB" sz="3200" dirty="0" err="1"/>
              <a:t>Výroba</a:t>
            </a:r>
            <a:r>
              <a:rPr lang="en-GB" sz="3200" dirty="0"/>
              <a:t> </a:t>
            </a:r>
            <a:r>
              <a:rPr lang="en-GB" sz="3200" dirty="0" err="1"/>
              <a:t>energie</a:t>
            </a:r>
            <a:r>
              <a:rPr lang="en-GB" sz="3200" dirty="0"/>
              <a:t> (</a:t>
            </a:r>
            <a:r>
              <a:rPr lang="en-GB" sz="3200" dirty="0" err="1"/>
              <a:t>bioplyn</a:t>
            </a:r>
            <a:r>
              <a:rPr lang="en-GB" sz="3200" dirty="0"/>
              <a:t>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157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F46E-4ABF-4C67-2298-21A4B26CF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10" y="156238"/>
            <a:ext cx="6030353" cy="1320800"/>
          </a:xfrm>
        </p:spPr>
        <p:txBody>
          <a:bodyPr anchor="ctr">
            <a:normAutofit/>
          </a:bodyPr>
          <a:lstStyle/>
          <a:p>
            <a:r>
              <a:rPr lang="en-GB" dirty="0" err="1"/>
              <a:t>Kontejnery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biodpad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58C27-1FD7-1907-A149-75EC2E864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9665" y="816638"/>
            <a:ext cx="3654501" cy="54153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dirty="0" err="1"/>
              <a:t>Bioodpad</a:t>
            </a:r>
            <a:r>
              <a:rPr lang="en-GB" sz="2800" dirty="0"/>
              <a:t> </a:t>
            </a:r>
            <a:r>
              <a:rPr lang="en-GB" sz="2800" dirty="0" err="1"/>
              <a:t>kdysi</a:t>
            </a:r>
            <a:r>
              <a:rPr lang="en-GB" sz="2800" dirty="0"/>
              <a:t> </a:t>
            </a:r>
            <a:r>
              <a:rPr lang="en-GB" sz="2800" dirty="0" err="1"/>
              <a:t>končil</a:t>
            </a:r>
            <a:r>
              <a:rPr lang="en-GB" sz="2800" dirty="0"/>
              <a:t> v </a:t>
            </a:r>
            <a:r>
              <a:rPr lang="en-GB" sz="2800" dirty="0" err="1"/>
              <a:t>nádobách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/>
              <a:t>netříděný</a:t>
            </a:r>
            <a:r>
              <a:rPr lang="en-GB" sz="2800" dirty="0"/>
              <a:t> </a:t>
            </a:r>
            <a:r>
              <a:rPr lang="en-GB" sz="2800" dirty="0" err="1"/>
              <a:t>odpad</a:t>
            </a:r>
            <a:r>
              <a:rPr lang="en-GB" sz="2800" dirty="0"/>
              <a:t>, </a:t>
            </a:r>
            <a:r>
              <a:rPr lang="en-GB" sz="2800" dirty="0" err="1"/>
              <a:t>nebo</a:t>
            </a:r>
            <a:r>
              <a:rPr lang="en-GB" sz="2800" dirty="0"/>
              <a:t> </a:t>
            </a:r>
            <a:r>
              <a:rPr lang="en-GB" sz="2800" dirty="0" err="1"/>
              <a:t>ve</a:t>
            </a:r>
            <a:r>
              <a:rPr lang="en-GB" sz="2800" dirty="0"/>
              <a:t> </a:t>
            </a:r>
            <a:r>
              <a:rPr lang="en-GB" sz="2800" dirty="0" err="1"/>
              <a:t>volné</a:t>
            </a:r>
            <a:r>
              <a:rPr lang="en-GB" sz="2800" dirty="0"/>
              <a:t> </a:t>
            </a:r>
            <a:r>
              <a:rPr lang="en-GB" sz="2800" dirty="0" err="1"/>
              <a:t>přírodě</a:t>
            </a:r>
            <a:r>
              <a:rPr lang="en-GB" sz="2800" dirty="0"/>
              <a:t>. </a:t>
            </a:r>
            <a:r>
              <a:rPr lang="en-GB" sz="2800" dirty="0" err="1"/>
              <a:t>Dnes</a:t>
            </a:r>
            <a:r>
              <a:rPr lang="en-GB" sz="2800" dirty="0"/>
              <a:t> </a:t>
            </a:r>
            <a:r>
              <a:rPr lang="en-GB" sz="2800" dirty="0" err="1"/>
              <a:t>končí</a:t>
            </a:r>
            <a:r>
              <a:rPr lang="en-GB" sz="2800" dirty="0"/>
              <a:t> v </a:t>
            </a:r>
            <a:r>
              <a:rPr lang="en-GB" sz="2800" dirty="0" err="1"/>
              <a:t>hnědých</a:t>
            </a:r>
            <a:r>
              <a:rPr lang="en-GB" sz="2800" dirty="0"/>
              <a:t> </a:t>
            </a:r>
            <a:r>
              <a:rPr lang="en-GB" sz="2800" dirty="0" err="1"/>
              <a:t>nádobách</a:t>
            </a:r>
            <a:r>
              <a:rPr lang="en-GB" sz="2800" dirty="0"/>
              <a:t>, </a:t>
            </a:r>
            <a:r>
              <a:rPr lang="en-GB" sz="2800" dirty="0" err="1"/>
              <a:t>které</a:t>
            </a:r>
            <a:r>
              <a:rPr lang="en-GB" sz="2800" dirty="0"/>
              <a:t> se </a:t>
            </a:r>
            <a:r>
              <a:rPr lang="en-GB" sz="2800" dirty="0" err="1"/>
              <a:t>vyvážejí</a:t>
            </a:r>
            <a:r>
              <a:rPr lang="en-GB" sz="2800" dirty="0"/>
              <a:t> </a:t>
            </a:r>
            <a:r>
              <a:rPr lang="en-GB" sz="2800" dirty="0" err="1"/>
              <a:t>jednou</a:t>
            </a:r>
            <a:r>
              <a:rPr lang="en-GB" sz="2800" dirty="0"/>
              <a:t> za </a:t>
            </a:r>
            <a:r>
              <a:rPr lang="en-GB" sz="2800" dirty="0" err="1"/>
              <a:t>dva</a:t>
            </a:r>
            <a:r>
              <a:rPr lang="en-GB" sz="2800" dirty="0"/>
              <a:t> </a:t>
            </a:r>
            <a:r>
              <a:rPr lang="en-GB" sz="2800" dirty="0" err="1"/>
              <a:t>týdny</a:t>
            </a:r>
            <a:r>
              <a:rPr lang="en-GB" sz="2800" dirty="0"/>
              <a:t> a </a:t>
            </a:r>
            <a:r>
              <a:rPr lang="en-GB" sz="2800" dirty="0" err="1"/>
              <a:t>jsou</a:t>
            </a:r>
            <a:r>
              <a:rPr lang="en-GB" sz="2800" dirty="0"/>
              <a:t> </a:t>
            </a:r>
            <a:r>
              <a:rPr lang="en-GB" sz="2800" dirty="0" err="1"/>
              <a:t>přizpůsobené</a:t>
            </a:r>
            <a:r>
              <a:rPr lang="en-GB" sz="2800" dirty="0"/>
              <a:t>, aby </a:t>
            </a:r>
            <a:r>
              <a:rPr lang="en-GB" sz="2800" dirty="0" err="1"/>
              <a:t>odvětrávaly</a:t>
            </a:r>
            <a:r>
              <a:rPr lang="en-GB" sz="2800" dirty="0"/>
              <a:t> a </a:t>
            </a:r>
            <a:r>
              <a:rPr lang="en-GB" sz="2800" dirty="0" err="1"/>
              <a:t>nedocházelo</a:t>
            </a:r>
            <a:r>
              <a:rPr lang="en-GB" sz="2800" dirty="0"/>
              <a:t> k </a:t>
            </a:r>
            <a:r>
              <a:rPr lang="en-GB" sz="2800" dirty="0" err="1"/>
              <a:t>zápachu</a:t>
            </a:r>
            <a:r>
              <a:rPr lang="en-GB" sz="2800" dirty="0"/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04A81-B44D-EFF4-88BA-40174B079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740" y="1320800"/>
            <a:ext cx="4818059" cy="523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99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id="{7664F850-BA8B-47AE-B11A-225CAB896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34FC909-7343-4DEC-920F-098F56B476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4F22DB2-7E27-4CF7-8B17-254ECB9AE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23">
              <a:extLst>
                <a:ext uri="{FF2B5EF4-FFF2-40B4-BE49-F238E27FC236}">
                  <a16:creationId xmlns:a16="http://schemas.microsoft.com/office/drawing/2014/main" id="{C6E593B3-91A3-4687-8B8D-FE37A371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Rectangle 25">
              <a:extLst>
                <a:ext uri="{FF2B5EF4-FFF2-40B4-BE49-F238E27FC236}">
                  <a16:creationId xmlns:a16="http://schemas.microsoft.com/office/drawing/2014/main" id="{0C25B431-5C97-4B8D-B0A3-BFB8133C7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Isosceles Triangle 63">
              <a:extLst>
                <a:ext uri="{FF2B5EF4-FFF2-40B4-BE49-F238E27FC236}">
                  <a16:creationId xmlns:a16="http://schemas.microsoft.com/office/drawing/2014/main" id="{CA37B366-497E-4CB8-A678-A770CE2BD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5" name="Rectangle 27">
              <a:extLst>
                <a:ext uri="{FF2B5EF4-FFF2-40B4-BE49-F238E27FC236}">
                  <a16:creationId xmlns:a16="http://schemas.microsoft.com/office/drawing/2014/main" id="{CF707EDC-52B2-4D5C-8EC3-71C66EE8B3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Rectangle 28">
              <a:extLst>
                <a:ext uri="{FF2B5EF4-FFF2-40B4-BE49-F238E27FC236}">
                  <a16:creationId xmlns:a16="http://schemas.microsoft.com/office/drawing/2014/main" id="{BF8E2DE7-7466-4EDF-8D69-BCA91A88D3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29">
              <a:extLst>
                <a:ext uri="{FF2B5EF4-FFF2-40B4-BE49-F238E27FC236}">
                  <a16:creationId xmlns:a16="http://schemas.microsoft.com/office/drawing/2014/main" id="{229C2E15-76CD-409E-9D6B-10DAD8881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8" name="Isosceles Triangle 67">
              <a:extLst>
                <a:ext uri="{FF2B5EF4-FFF2-40B4-BE49-F238E27FC236}">
                  <a16:creationId xmlns:a16="http://schemas.microsoft.com/office/drawing/2014/main" id="{89A24369-AC96-4A98-AD98-47A7217EC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7D0DF9A3-4628-42F6-B0A4-44D97617E0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7459C506-5F4B-4B75-9218-C7C3F87FA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C659EEB-C3AE-4544-8263-417009DCD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D99DB6C6-36F9-4576-A558-95153EADBE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694E7916-EDE4-4B50-A4A1-6B28FDD4D9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6F6CB7BB-4370-4173-97F8-F636C0F149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B0F590BB-1F51-4138-A2D4-2E483C84FB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4A492863-9797-45A2-BAB3-514F10C5F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7C1E33F6-6D0F-4ECF-92F4-6F71D8BAF3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73EEEA64-7411-474B-BD0E-60C24B3F4E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4F82A6DD-92BB-4443-B5A5-05240DD55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79832BCB-1DCF-46AC-9FFA-170791668D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4E74DA95-CD7A-4D5E-9D27-67A759CE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outdoor, ground, building, bridge&#10;&#10;Description automatically generated">
            <a:extLst>
              <a:ext uri="{FF2B5EF4-FFF2-40B4-BE49-F238E27FC236}">
                <a16:creationId xmlns:a16="http://schemas.microsoft.com/office/drawing/2014/main" id="{C7AC5D8E-4868-785F-2BED-6B96CBF16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61" y="1339948"/>
            <a:ext cx="5570804" cy="4178103"/>
          </a:xfrm>
          <a:prstGeom prst="rect">
            <a:avLst/>
          </a:prstGeom>
        </p:spPr>
      </p:pic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14AA3B5C-0C55-4FFF-9C45-8F9F7C074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1305" y="1650669"/>
            <a:ext cx="0" cy="34319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pile of dirt next to a building&#10;&#10;Description automatically generated with low confidence">
            <a:extLst>
              <a:ext uri="{FF2B5EF4-FFF2-40B4-BE49-F238E27FC236}">
                <a16:creationId xmlns:a16="http://schemas.microsoft.com/office/drawing/2014/main" id="{33F3EF4D-6ABA-C231-A944-FEBBEDEE0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r="1" b="1"/>
          <a:stretch/>
        </p:blipFill>
        <p:spPr>
          <a:xfrm>
            <a:off x="6102714" y="1650669"/>
            <a:ext cx="5598621" cy="314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169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061C2-D033-DC73-C681-1D60A2652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Kompostování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57A83-558F-8720-0E10-FC7DB8148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9519"/>
            <a:ext cx="8596668" cy="4521844"/>
          </a:xfrm>
        </p:spPr>
        <p:txBody>
          <a:bodyPr/>
          <a:lstStyle/>
          <a:p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Vadí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vám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že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ve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městě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vyhazujete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slupky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od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mrkví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či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od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brambor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do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koše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?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Máte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pocit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že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byste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se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mohli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chovat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zodpovědněji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ekologičtěji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?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Zkuste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to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doma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s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kompostem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dávno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totiž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není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jen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na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zahradách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Kompostovat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,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můžete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pohodlně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i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 v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Inter"/>
              </a:rPr>
              <a:t>bytě</a:t>
            </a:r>
            <a:r>
              <a:rPr lang="en-GB" b="0" i="0" dirty="0">
                <a:solidFill>
                  <a:srgbClr val="000000"/>
                </a:solidFill>
                <a:effectLst/>
                <a:latin typeface="Inter"/>
              </a:rPr>
              <a:t>.</a:t>
            </a:r>
            <a:endParaRPr lang="en-GB" dirty="0"/>
          </a:p>
          <a:p>
            <a:r>
              <a:rPr lang="en-GB" dirty="0" err="1"/>
              <a:t>Zahradní</a:t>
            </a:r>
            <a:r>
              <a:rPr lang="en-GB" dirty="0"/>
              <a:t> </a:t>
            </a:r>
            <a:r>
              <a:rPr lang="en-GB" dirty="0" err="1"/>
              <a:t>kompostování</a:t>
            </a:r>
            <a:endParaRPr lang="en-GB" dirty="0"/>
          </a:p>
          <a:p>
            <a:r>
              <a:rPr lang="en-GB" dirty="0" err="1"/>
              <a:t>Otočné</a:t>
            </a:r>
            <a:r>
              <a:rPr lang="en-GB" dirty="0"/>
              <a:t> </a:t>
            </a:r>
            <a:r>
              <a:rPr lang="en-GB" dirty="0" err="1"/>
              <a:t>kompostéry</a:t>
            </a:r>
            <a:endParaRPr lang="en-GB" dirty="0"/>
          </a:p>
          <a:p>
            <a:r>
              <a:rPr lang="en-GB" dirty="0" err="1"/>
              <a:t>Vermikompostéry</a:t>
            </a:r>
            <a:endParaRPr lang="en-GB" dirty="0"/>
          </a:p>
          <a:p>
            <a:r>
              <a:rPr lang="en-GB" dirty="0" err="1"/>
              <a:t>Elektrické</a:t>
            </a:r>
            <a:r>
              <a:rPr lang="en-GB" dirty="0"/>
              <a:t> </a:t>
            </a:r>
            <a:r>
              <a:rPr lang="en-GB" dirty="0" err="1"/>
              <a:t>kompostéry</a:t>
            </a:r>
            <a:endParaRPr lang="en-GB" dirty="0"/>
          </a:p>
          <a:p>
            <a:r>
              <a:rPr lang="en-GB" dirty="0" err="1"/>
              <a:t>Komunitní</a:t>
            </a:r>
            <a:r>
              <a:rPr lang="en-GB" dirty="0"/>
              <a:t> </a:t>
            </a:r>
            <a:r>
              <a:rPr lang="en-GB" dirty="0" err="1"/>
              <a:t>kompostéry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1659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238BA2-E480-E0FA-11FA-2EFE7B758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7751" y="480060"/>
            <a:ext cx="8961336" cy="578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3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20501-03B4-4268-4D89-348DDEAB2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666" y="44824"/>
            <a:ext cx="8596668" cy="1320800"/>
          </a:xfrm>
        </p:spPr>
        <p:txBody>
          <a:bodyPr/>
          <a:lstStyle/>
          <a:p>
            <a:r>
              <a:rPr lang="en-GB" dirty="0"/>
              <a:t>Jak </a:t>
            </a:r>
            <a:r>
              <a:rPr lang="en-GB" dirty="0" err="1"/>
              <a:t>zhodnotit</a:t>
            </a:r>
            <a:r>
              <a:rPr lang="en-GB" dirty="0"/>
              <a:t> 40% </a:t>
            </a:r>
            <a:r>
              <a:rPr lang="en-GB" dirty="0" err="1"/>
              <a:t>odpadu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ACE4B-AB15-78BE-063C-FB1B8C418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0063" y="6248400"/>
            <a:ext cx="8596668" cy="3880773"/>
          </a:xfrm>
        </p:spPr>
        <p:txBody>
          <a:bodyPr/>
          <a:lstStyle/>
          <a:p>
            <a:r>
              <a:rPr lang="en-GB" dirty="0"/>
              <a:t>https://www.youtube.com/watch?v=BewHEc5C8Wk</a:t>
            </a:r>
          </a:p>
        </p:txBody>
      </p:sp>
      <p:pic>
        <p:nvPicPr>
          <p:cNvPr id="4" name="Online Media 3" title="Jak zhodnotit 40 % odpadu?">
            <a:hlinkClick r:id="" action="ppaction://media"/>
            <a:extLst>
              <a:ext uri="{FF2B5EF4-FFF2-40B4-BE49-F238E27FC236}">
                <a16:creationId xmlns:a16="http://schemas.microsoft.com/office/drawing/2014/main" id="{A63A0AC8-F074-5BEF-B34F-C5BFA733C4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045" y="705224"/>
            <a:ext cx="9483590" cy="535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0593F0D-6B7A-9E77-8EFD-684103831C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476" b="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1E00A6-2BF1-9F43-4502-B23259A28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GB" dirty="0" err="1"/>
              <a:t>Zahradní</a:t>
            </a:r>
            <a:r>
              <a:rPr lang="en-GB" dirty="0"/>
              <a:t> </a:t>
            </a:r>
            <a:r>
              <a:rPr lang="en-GB" dirty="0" err="1"/>
              <a:t>kompostéry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5CD6B-9E71-9053-BFBF-B9AB04438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0"/>
            <a:ext cx="4232291" cy="426834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o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klasickou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formu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kompostování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které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v 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menších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obcích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prováděno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velmi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často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v 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současné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době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trend v 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řešení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problematiky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nakládání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bioodpady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Kompostérů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celá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řada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důležitým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faktorem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vždy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vstupní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kapitál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pořízení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kompostéru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dle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kterého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rozhodneme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výběr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vhodného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kompostéru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GB" sz="2000" dirty="0"/>
              <a:t>https://www.youtube.com/watch?v=K_PgVCsu24U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441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EF41D-A3C2-E088-82D5-3A8335E2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Organický</a:t>
            </a:r>
            <a:r>
              <a:rPr lang="en-GB" dirty="0"/>
              <a:t> </a:t>
            </a:r>
            <a:r>
              <a:rPr lang="en-GB" dirty="0" err="1"/>
              <a:t>odpad</a:t>
            </a:r>
            <a:r>
              <a:rPr lang="en-GB" dirty="0"/>
              <a:t> (</a:t>
            </a:r>
            <a:r>
              <a:rPr lang="en-GB" dirty="0" err="1"/>
              <a:t>Bioodpad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A4065D-8BA8-C133-2777-C7369A068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en-GB" dirty="0" err="1"/>
              <a:t>Organický</a:t>
            </a:r>
            <a:r>
              <a:rPr lang="en-GB" dirty="0"/>
              <a:t> </a:t>
            </a:r>
            <a:r>
              <a:rPr lang="en-GB" dirty="0" err="1"/>
              <a:t>odpad</a:t>
            </a:r>
            <a:r>
              <a:rPr lang="en-GB" dirty="0"/>
              <a:t> </a:t>
            </a:r>
            <a:r>
              <a:rPr lang="en-GB" dirty="0" err="1"/>
              <a:t>nebo</a:t>
            </a:r>
            <a:r>
              <a:rPr lang="en-GB" dirty="0"/>
              <a:t> </a:t>
            </a:r>
            <a:r>
              <a:rPr lang="en-GB" dirty="0" err="1"/>
              <a:t>také</a:t>
            </a:r>
            <a:r>
              <a:rPr lang="en-GB" dirty="0"/>
              <a:t> </a:t>
            </a:r>
            <a:r>
              <a:rPr lang="en-GB" dirty="0" err="1"/>
              <a:t>bioodpad</a:t>
            </a:r>
            <a:r>
              <a:rPr lang="en-GB" dirty="0"/>
              <a:t>, to </a:t>
            </a:r>
            <a:r>
              <a:rPr lang="en-GB" dirty="0" err="1"/>
              <a:t>jsou</a:t>
            </a:r>
            <a:r>
              <a:rPr lang="en-GB" dirty="0"/>
              <a:t> </a:t>
            </a:r>
            <a:r>
              <a:rPr lang="en-GB" dirty="0" err="1"/>
              <a:t>především</a:t>
            </a:r>
            <a:r>
              <a:rPr lang="en-GB" dirty="0"/>
              <a:t> </a:t>
            </a:r>
            <a:r>
              <a:rPr lang="en-GB" dirty="0" err="1"/>
              <a:t>rostlinné</a:t>
            </a:r>
            <a:r>
              <a:rPr lang="en-GB" dirty="0"/>
              <a:t> </a:t>
            </a:r>
            <a:r>
              <a:rPr lang="en-GB" dirty="0" err="1"/>
              <a:t>zbytky</a:t>
            </a:r>
            <a:r>
              <a:rPr lang="en-GB" dirty="0"/>
              <a:t> z </a:t>
            </a:r>
            <a:r>
              <a:rPr lang="en-GB" dirty="0" err="1"/>
              <a:t>kuchyně</a:t>
            </a:r>
            <a:r>
              <a:rPr lang="en-GB" dirty="0"/>
              <a:t>, </a:t>
            </a:r>
            <a:r>
              <a:rPr lang="en-GB" dirty="0" err="1"/>
              <a:t>zahrady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údržby</a:t>
            </a:r>
            <a:r>
              <a:rPr lang="en-GB" dirty="0"/>
              <a:t> </a:t>
            </a:r>
            <a:r>
              <a:rPr lang="en-GB" dirty="0" err="1"/>
              <a:t>veřejné</a:t>
            </a:r>
            <a:r>
              <a:rPr lang="en-GB" dirty="0"/>
              <a:t> </a:t>
            </a:r>
            <a:r>
              <a:rPr lang="en-GB" dirty="0" err="1"/>
              <a:t>zeleně</a:t>
            </a:r>
            <a:r>
              <a:rPr lang="en-GB" dirty="0"/>
              <a:t>.</a:t>
            </a:r>
          </a:p>
          <a:p>
            <a:r>
              <a:rPr lang="en-GB" dirty="0" err="1"/>
              <a:t>Bioodpad</a:t>
            </a:r>
            <a:r>
              <a:rPr lang="en-GB" dirty="0"/>
              <a:t> </a:t>
            </a:r>
            <a:r>
              <a:rPr lang="en-GB" dirty="0" err="1"/>
              <a:t>dominuje</a:t>
            </a:r>
            <a:r>
              <a:rPr lang="en-GB" dirty="0"/>
              <a:t> </a:t>
            </a:r>
            <a:r>
              <a:rPr lang="en-GB" dirty="0" err="1"/>
              <a:t>odpadu</a:t>
            </a:r>
            <a:r>
              <a:rPr lang="en-GB" dirty="0"/>
              <a:t> - </a:t>
            </a:r>
            <a:r>
              <a:rPr lang="en-GB" dirty="0" err="1"/>
              <a:t>tvoří</a:t>
            </a:r>
            <a:r>
              <a:rPr lang="en-GB" dirty="0"/>
              <a:t> </a:t>
            </a:r>
            <a:r>
              <a:rPr lang="en-GB" dirty="0" err="1"/>
              <a:t>až</a:t>
            </a:r>
            <a:r>
              <a:rPr lang="en-GB" dirty="0"/>
              <a:t> 40 % </a:t>
            </a:r>
            <a:r>
              <a:rPr lang="en-GB" dirty="0" err="1"/>
              <a:t>veškerého</a:t>
            </a:r>
            <a:r>
              <a:rPr lang="en-GB" dirty="0"/>
              <a:t> </a:t>
            </a:r>
            <a:r>
              <a:rPr lang="en-GB" dirty="0" err="1"/>
              <a:t>odpadu</a:t>
            </a:r>
            <a:r>
              <a:rPr lang="en-GB" dirty="0"/>
              <a:t> </a:t>
            </a:r>
            <a:r>
              <a:rPr lang="en-GB" dirty="0" err="1"/>
              <a:t>našich</a:t>
            </a:r>
            <a:r>
              <a:rPr lang="en-GB" dirty="0"/>
              <a:t> </a:t>
            </a:r>
            <a:r>
              <a:rPr lang="en-GB" dirty="0" err="1"/>
              <a:t>domácností</a:t>
            </a:r>
            <a:r>
              <a:rPr lang="en-GB" dirty="0"/>
              <a:t>, </a:t>
            </a:r>
            <a:r>
              <a:rPr lang="en-GB" dirty="0" err="1"/>
              <a:t>tedy</a:t>
            </a:r>
            <a:r>
              <a:rPr lang="en-GB" dirty="0"/>
              <a:t> </a:t>
            </a:r>
            <a:r>
              <a:rPr lang="en-GB" dirty="0" err="1"/>
              <a:t>odpadu</a:t>
            </a:r>
            <a:r>
              <a:rPr lang="en-GB" dirty="0"/>
              <a:t>, </a:t>
            </a:r>
            <a:r>
              <a:rPr lang="en-GB" dirty="0" err="1"/>
              <a:t>který</a:t>
            </a:r>
            <a:r>
              <a:rPr lang="en-GB" dirty="0"/>
              <a:t> </a:t>
            </a:r>
            <a:r>
              <a:rPr lang="en-GB" dirty="0" err="1"/>
              <a:t>doma</a:t>
            </a:r>
            <a:r>
              <a:rPr lang="en-GB" dirty="0"/>
              <a:t> </a:t>
            </a:r>
            <a:r>
              <a:rPr lang="en-GB" dirty="0" err="1"/>
              <a:t>vyprodukujete</a:t>
            </a:r>
            <a:r>
              <a:rPr lang="en-GB" dirty="0"/>
              <a:t> (a to </a:t>
            </a:r>
            <a:r>
              <a:rPr lang="en-GB" dirty="0" err="1"/>
              <a:t>nepočítáme</a:t>
            </a:r>
            <a:r>
              <a:rPr lang="en-GB" dirty="0"/>
              <a:t> s </a:t>
            </a:r>
            <a:r>
              <a:rPr lang="en-GB" dirty="0" err="1"/>
              <a:t>hmotou</a:t>
            </a:r>
            <a:r>
              <a:rPr lang="en-GB" dirty="0"/>
              <a:t>, </a:t>
            </a:r>
            <a:r>
              <a:rPr lang="en-GB" dirty="0" err="1"/>
              <a:t>která</a:t>
            </a:r>
            <a:r>
              <a:rPr lang="en-GB" dirty="0"/>
              <a:t> </a:t>
            </a:r>
            <a:r>
              <a:rPr lang="en-GB" dirty="0" err="1"/>
              <a:t>projde</a:t>
            </a:r>
            <a:r>
              <a:rPr lang="en-GB" dirty="0"/>
              <a:t> </a:t>
            </a:r>
            <a:r>
              <a:rPr lang="en-GB" dirty="0" err="1"/>
              <a:t>toaletou</a:t>
            </a:r>
            <a:r>
              <a:rPr lang="en-GB" dirty="0"/>
              <a:t> do </a:t>
            </a:r>
            <a:r>
              <a:rPr lang="en-GB" dirty="0" err="1"/>
              <a:t>odpadního</a:t>
            </a:r>
            <a:r>
              <a:rPr lang="en-GB" dirty="0"/>
              <a:t> </a:t>
            </a:r>
            <a:r>
              <a:rPr lang="en-GB" dirty="0" err="1"/>
              <a:t>potrubí</a:t>
            </a:r>
            <a:r>
              <a:rPr lang="en-GB" dirty="0"/>
              <a:t>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9FD81B-08FA-0B2E-1CBA-DE2D7B2F64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3055938"/>
            <a:ext cx="8803757" cy="380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729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8C34-40E9-85CF-DE2D-C806A41C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Otočné</a:t>
            </a:r>
            <a:r>
              <a:rPr lang="en-GB" dirty="0"/>
              <a:t> </a:t>
            </a:r>
            <a:r>
              <a:rPr lang="en-GB" dirty="0" err="1"/>
              <a:t>kompostéry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49F80-E2FD-36DA-28EE-2996980D5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81955"/>
            <a:ext cx="5894681" cy="3880773"/>
          </a:xfrm>
        </p:spPr>
        <p:txBody>
          <a:bodyPr>
            <a:normAutofit fontScale="92500"/>
          </a:bodyPr>
          <a:lstStyle/>
          <a:p>
            <a:pPr marL="0" indent="0">
              <a:lnSpc>
                <a:spcPts val="1950"/>
              </a:lnSpc>
              <a:spcAft>
                <a:spcPts val="1950"/>
              </a:spcAft>
              <a:buNone/>
            </a:pP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ts val="1950"/>
              </a:lnSpc>
              <a:spcAft>
                <a:spcPts val="1950"/>
              </a:spcAft>
            </a:pPr>
            <a:r>
              <a:rPr lang="en-GB" dirty="0" err="1">
                <a:solidFill>
                  <a:srgbClr val="222222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M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álo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až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středně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ekonomicky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náročné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Kompostér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je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totiž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možno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vyrobit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si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svépomocí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či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jej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zakoupit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</a:p>
          <a:p>
            <a:pPr algn="l">
              <a:lnSpc>
                <a:spcPts val="1950"/>
              </a:lnSpc>
              <a:spcAft>
                <a:spcPts val="1950"/>
              </a:spcAft>
            </a:pP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Kompostér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může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být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umístěn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na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zemi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nebo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na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stěně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budovy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</a:p>
          <a:p>
            <a:pPr algn="l">
              <a:lnSpc>
                <a:spcPts val="1950"/>
              </a:lnSpc>
              <a:spcAft>
                <a:spcPts val="1950"/>
              </a:spcAft>
            </a:pP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Výhodou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je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lehký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způsob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promíchávání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odpadu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a v 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případech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zateplených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kompostérů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kompostování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bioodpadu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v 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zimních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měsících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2EE05D-18CA-CF04-AE9F-10A101F8C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4633" y="1181202"/>
            <a:ext cx="4082802" cy="4365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360620-28FA-0A69-7071-694906C22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1649" y="1808918"/>
            <a:ext cx="2496844" cy="300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04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3FC63-A1F8-56D7-5B7B-248CC0B1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555" y="243840"/>
            <a:ext cx="3729076" cy="1320800"/>
          </a:xfrm>
        </p:spPr>
        <p:txBody>
          <a:bodyPr anchor="ctr">
            <a:normAutofit/>
          </a:bodyPr>
          <a:lstStyle/>
          <a:p>
            <a:r>
              <a:rPr lang="en-GB" sz="3300" dirty="0" err="1"/>
              <a:t>Vermikompostéry</a:t>
            </a:r>
            <a:endParaRPr lang="en-GB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1AB9A-B1AC-8551-444D-BF5694BCB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64" y="904240"/>
            <a:ext cx="4368674" cy="490139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1950"/>
              </a:spcAft>
              <a:buNone/>
            </a:pP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Vermikompostování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kompostování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pomocí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žížal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je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hodnoceno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jako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jeden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 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nejméně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ekonomicky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náročných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způsobů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kompostování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bytě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Toto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řešení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vhodné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obyvatele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jež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mají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skutečně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zájem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předcházet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vzniku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odpadu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jsou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ochotni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aktivit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spojených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 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kompostování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věnovat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čas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potřebný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údržbu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vermikompostu</a:t>
            </a:r>
            <a:r>
              <a:rPr lang="en-GB" sz="2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A6A15-2807-8CAA-8574-AA326E5EB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7038" y="632145"/>
            <a:ext cx="4236740" cy="50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571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03928-0D52-1D5D-C734-EBE574C0A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47" y="739315"/>
            <a:ext cx="9031955" cy="4339462"/>
          </a:xfrm>
        </p:spPr>
        <p:txBody>
          <a:bodyPr>
            <a:normAutofit/>
          </a:bodyPr>
          <a:lstStyle/>
          <a:p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vermikompostování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nejčastěji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využívají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žížaly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hnojní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(Eisenia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fetida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a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žížaly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kalifornské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(Eisenia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andrei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které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se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vyznačují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vysokou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produktivitou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plodností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Dospělí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jedinci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dosahují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délky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okolo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12 cm a v 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průměru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váží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0,8 g. V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dobrých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podmínkách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možno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chov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zdvojnásobit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cca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za 3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měsíce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Pro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chov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žížal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je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vhodné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aby se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teplota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pohybovala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mezi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15 – 25°C. </a:t>
            </a:r>
            <a:endParaRPr lang="en-GB" sz="2000" dirty="0">
              <a:solidFill>
                <a:schemeClr val="tx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AC2E696-77D0-38AB-FE99-C4D2EC9BD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90" y="2909046"/>
            <a:ext cx="8596312" cy="27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29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0B57D-7B91-C914-6742-95EBEC72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204" y="1138613"/>
            <a:ext cx="9017996" cy="5087375"/>
          </a:xfrm>
        </p:spPr>
        <p:txBody>
          <a:bodyPr/>
          <a:lstStyle/>
          <a:p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Dospělý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jedinec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spotřebuje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denně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množství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krmiva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shodné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s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polovinou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hmotnosti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jeho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organismu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vytvoří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z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něho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60 %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výkalů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nejkvalitnějšího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vermikompostu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) a 40 %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využije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pro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vlastní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metabolismus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.</a:t>
            </a:r>
          </a:p>
          <a:p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Žížaly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vyhledávají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vrstvy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kompostu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s 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dostatkem</a:t>
            </a:r>
            <a:r>
              <a:rPr lang="en-GB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vzdušného</a:t>
            </a:r>
            <a:r>
              <a:rPr lang="en-GB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kyslíku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Krmivo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nesmí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obsahovat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nadměrné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množství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čpavku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bílkovin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a soli.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Žížaly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zabíjejí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již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nízké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koncentrace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pesticidů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.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Nesnášejí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sluneční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paprsky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vítr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.</a:t>
            </a:r>
            <a:endParaRPr lang="en-GB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inherit"/>
              </a:rPr>
              <a:t>z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inherit"/>
              </a:rPr>
              <a:t>domácnosti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zbytky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ovoce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zeleniny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kávová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a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čajová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sedlina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použité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papírové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ubrousky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),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inherit"/>
              </a:rPr>
              <a:t>ze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inherit"/>
              </a:rPr>
              <a:t>zahrad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tráva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listí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seno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již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nevhodné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ke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krmení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plevele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),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ze 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inherit"/>
              </a:rPr>
              <a:t>zpracování</a:t>
            </a:r>
            <a:r>
              <a:rPr lang="en-GB" b="1" i="0" dirty="0">
                <a:solidFill>
                  <a:srgbClr val="000000"/>
                </a:solidFill>
                <a:effectLst/>
                <a:latin typeface="inherit"/>
              </a:rPr>
              <a:t>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inherit"/>
              </a:rPr>
              <a:t>výpěstků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výlisky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z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jablek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a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vinných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hroznů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lihovarské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výpalky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),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GB" b="1" i="0" dirty="0">
                <a:solidFill>
                  <a:srgbClr val="000000"/>
                </a:solidFill>
                <a:effectLst/>
                <a:latin typeface="inherit"/>
              </a:rPr>
              <a:t>z </a:t>
            </a:r>
            <a:r>
              <a:rPr lang="en-GB" b="1" i="0" dirty="0" err="1">
                <a:solidFill>
                  <a:srgbClr val="000000"/>
                </a:solidFill>
                <a:effectLst/>
                <a:latin typeface="inherit"/>
              </a:rPr>
              <a:t>chovu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domácích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zvířat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(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hnůj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od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králíků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, 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ovcí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 a </a:t>
            </a:r>
            <a:r>
              <a:rPr lang="en-GB" b="0" i="0" dirty="0" err="1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koní</a:t>
            </a:r>
            <a:r>
              <a:rPr lang="en-GB" b="0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).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985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9ADA-CE2F-044A-6DE8-143A8295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Vermikompostování</a:t>
            </a:r>
            <a:r>
              <a:rPr lang="en-GB" dirty="0"/>
              <a:t> v </a:t>
            </a:r>
            <a:r>
              <a:rPr lang="en-GB" dirty="0" err="1"/>
              <a:t>bytě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C8D65-91BB-8F68-F38E-E9980145A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75" y="1663048"/>
            <a:ext cx="9152466" cy="4347787"/>
          </a:xfrm>
        </p:spPr>
        <p:txBody>
          <a:bodyPr>
            <a:normAutofit/>
          </a:bodyPr>
          <a:lstStyle/>
          <a:p>
            <a:r>
              <a:rPr lang="en-GB" sz="2000" dirty="0" err="1"/>
              <a:t>Domácí</a:t>
            </a:r>
            <a:r>
              <a:rPr lang="en-GB" sz="2000" dirty="0"/>
              <a:t> </a:t>
            </a:r>
            <a:r>
              <a:rPr lang="en-GB" sz="2000" dirty="0" err="1"/>
              <a:t>vermikompostéry</a:t>
            </a:r>
            <a:r>
              <a:rPr lang="en-GB" sz="2000" dirty="0"/>
              <a:t> </a:t>
            </a:r>
            <a:r>
              <a:rPr lang="en-GB" sz="2000" dirty="0" err="1"/>
              <a:t>najdou</a:t>
            </a:r>
            <a:r>
              <a:rPr lang="en-GB" sz="2000" dirty="0"/>
              <a:t> </a:t>
            </a:r>
            <a:r>
              <a:rPr lang="en-GB" sz="2000" dirty="0" err="1"/>
              <a:t>uplatnění</a:t>
            </a:r>
            <a:r>
              <a:rPr lang="en-GB" sz="2000" dirty="0"/>
              <a:t> v </a:t>
            </a:r>
            <a:r>
              <a:rPr lang="en-GB" sz="2000" dirty="0" err="1"/>
              <a:t>bytech</a:t>
            </a:r>
            <a:r>
              <a:rPr lang="en-GB" sz="2000" dirty="0"/>
              <a:t> </a:t>
            </a:r>
            <a:r>
              <a:rPr lang="en-GB" sz="2000" dirty="0" err="1"/>
              <a:t>nebo</a:t>
            </a:r>
            <a:r>
              <a:rPr lang="en-GB" sz="2000" dirty="0"/>
              <a:t> v </a:t>
            </a:r>
            <a:r>
              <a:rPr lang="en-GB" sz="2000" dirty="0" err="1"/>
              <a:t>kancelářích</a:t>
            </a:r>
            <a:r>
              <a:rPr lang="en-GB" sz="2000" dirty="0"/>
              <a:t>. </a:t>
            </a:r>
            <a:r>
              <a:rPr lang="en-GB" sz="2000" dirty="0" err="1"/>
              <a:t>Vyrábějí</a:t>
            </a:r>
            <a:r>
              <a:rPr lang="en-GB" sz="2000" dirty="0"/>
              <a:t> se z </a:t>
            </a:r>
            <a:r>
              <a:rPr lang="en-GB" sz="2000" dirty="0" err="1"/>
              <a:t>plastu</a:t>
            </a:r>
            <a:r>
              <a:rPr lang="en-GB" sz="2000" dirty="0"/>
              <a:t> </a:t>
            </a:r>
            <a:r>
              <a:rPr lang="en-GB" sz="2000" dirty="0" err="1"/>
              <a:t>nebo</a:t>
            </a:r>
            <a:r>
              <a:rPr lang="en-GB" sz="2000" dirty="0"/>
              <a:t> ze </a:t>
            </a:r>
            <a:r>
              <a:rPr lang="en-GB" sz="2000" dirty="0" err="1"/>
              <a:t>dřeva</a:t>
            </a:r>
            <a:r>
              <a:rPr lang="en-GB" sz="2000" dirty="0"/>
              <a:t> a to </a:t>
            </a:r>
            <a:r>
              <a:rPr lang="en-GB" sz="2000" dirty="0" err="1"/>
              <a:t>nejčastěji</a:t>
            </a:r>
            <a:r>
              <a:rPr lang="en-GB" sz="2000" dirty="0"/>
              <a:t> v </a:t>
            </a:r>
            <a:r>
              <a:rPr lang="en-GB" sz="2000" dirty="0" err="1"/>
              <a:t>patrovém</a:t>
            </a:r>
            <a:r>
              <a:rPr lang="en-GB" sz="2000" dirty="0"/>
              <a:t> </a:t>
            </a:r>
            <a:r>
              <a:rPr lang="en-GB" sz="2000" dirty="0" err="1"/>
              <a:t>provedení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Vermikompostér</a:t>
            </a:r>
            <a:r>
              <a:rPr lang="en-GB" sz="2000" dirty="0"/>
              <a:t>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můžeme</a:t>
            </a:r>
            <a:r>
              <a:rPr lang="en-GB" sz="2000" dirty="0"/>
              <a:t> </a:t>
            </a:r>
            <a:r>
              <a:rPr lang="en-GB" sz="2000" dirty="0" err="1"/>
              <a:t>zhotovit</a:t>
            </a:r>
            <a:r>
              <a:rPr lang="en-GB" sz="2000" dirty="0"/>
              <a:t> </a:t>
            </a:r>
            <a:r>
              <a:rPr lang="en-GB" sz="2000" dirty="0" err="1"/>
              <a:t>svépomocí</a:t>
            </a:r>
            <a:r>
              <a:rPr lang="en-GB" sz="2000" dirty="0"/>
              <a:t> </a:t>
            </a:r>
            <a:r>
              <a:rPr lang="en-GB" sz="2000" dirty="0" err="1"/>
              <a:t>například</a:t>
            </a:r>
            <a:r>
              <a:rPr lang="en-GB" sz="2000" dirty="0"/>
              <a:t> z </a:t>
            </a:r>
            <a:r>
              <a:rPr lang="en-GB" sz="2000" dirty="0" err="1"/>
              <a:t>přepravek</a:t>
            </a:r>
            <a:r>
              <a:rPr lang="en-GB" sz="2000" dirty="0"/>
              <a:t> od masa </a:t>
            </a:r>
            <a:r>
              <a:rPr lang="en-GB" sz="2000" dirty="0" err="1"/>
              <a:t>nebo</a:t>
            </a:r>
            <a:r>
              <a:rPr lang="en-GB" sz="2000" dirty="0"/>
              <a:t> z </a:t>
            </a:r>
            <a:r>
              <a:rPr lang="en-GB" sz="2000" dirty="0" err="1"/>
              <a:t>nádob</a:t>
            </a:r>
            <a:r>
              <a:rPr lang="en-GB" sz="2000" dirty="0"/>
              <a:t> od </a:t>
            </a:r>
            <a:r>
              <a:rPr lang="en-GB" sz="2000" dirty="0" err="1"/>
              <a:t>malířských</a:t>
            </a:r>
            <a:r>
              <a:rPr lang="en-GB" sz="2000" dirty="0"/>
              <a:t> </a:t>
            </a:r>
            <a:r>
              <a:rPr lang="en-GB" sz="2000" dirty="0" err="1"/>
              <a:t>pokojových</a:t>
            </a:r>
            <a:r>
              <a:rPr lang="en-GB" sz="2000" dirty="0"/>
              <a:t> </a:t>
            </a:r>
            <a:r>
              <a:rPr lang="en-GB" sz="2000" dirty="0" err="1"/>
              <a:t>barev</a:t>
            </a:r>
            <a:r>
              <a:rPr lang="en-GB" sz="2000" dirty="0"/>
              <a:t>. </a:t>
            </a:r>
            <a:r>
              <a:rPr lang="en-GB" sz="2000" dirty="0" err="1"/>
              <a:t>Plocha</a:t>
            </a:r>
            <a:r>
              <a:rPr lang="en-GB" sz="2000" dirty="0"/>
              <a:t> </a:t>
            </a:r>
            <a:r>
              <a:rPr lang="en-GB" sz="2000" dirty="0" err="1"/>
              <a:t>dna</a:t>
            </a:r>
            <a:r>
              <a:rPr lang="en-GB" sz="2000" dirty="0"/>
              <a:t> </a:t>
            </a:r>
            <a:r>
              <a:rPr lang="en-GB" sz="2000" dirty="0" err="1"/>
              <a:t>misky</a:t>
            </a:r>
            <a:r>
              <a:rPr lang="en-GB" sz="2000" dirty="0"/>
              <a:t> se </a:t>
            </a:r>
            <a:r>
              <a:rPr lang="en-GB" sz="2000" dirty="0" err="1"/>
              <a:t>odvíjí</a:t>
            </a:r>
            <a:r>
              <a:rPr lang="en-GB" sz="2000" dirty="0"/>
              <a:t> od </a:t>
            </a:r>
            <a:r>
              <a:rPr lang="en-GB" sz="2000" dirty="0" err="1"/>
              <a:t>množství</a:t>
            </a:r>
            <a:r>
              <a:rPr lang="en-GB" sz="2000" dirty="0"/>
              <a:t> </a:t>
            </a:r>
            <a:r>
              <a:rPr lang="en-GB" sz="2000" dirty="0" err="1"/>
              <a:t>biologicky</a:t>
            </a:r>
            <a:r>
              <a:rPr lang="en-GB" sz="2000" dirty="0"/>
              <a:t> </a:t>
            </a:r>
            <a:r>
              <a:rPr lang="en-GB" sz="2000" dirty="0" err="1"/>
              <a:t>rozložitelného</a:t>
            </a:r>
            <a:r>
              <a:rPr lang="en-GB" sz="2000" dirty="0"/>
              <a:t> </a:t>
            </a:r>
            <a:r>
              <a:rPr lang="en-GB" sz="2000" dirty="0" err="1"/>
              <a:t>odpadu</a:t>
            </a:r>
            <a:r>
              <a:rPr lang="en-GB" sz="2000" dirty="0"/>
              <a:t>, </a:t>
            </a:r>
            <a:r>
              <a:rPr lang="en-GB" sz="2000" dirty="0" err="1"/>
              <a:t>který</a:t>
            </a:r>
            <a:r>
              <a:rPr lang="en-GB" sz="2000" dirty="0"/>
              <a:t> </a:t>
            </a:r>
            <a:r>
              <a:rPr lang="en-GB" sz="2000" dirty="0" err="1"/>
              <a:t>máme</a:t>
            </a:r>
            <a:r>
              <a:rPr lang="en-GB" sz="2000" dirty="0"/>
              <a:t> </a:t>
            </a:r>
            <a:r>
              <a:rPr lang="en-GB" sz="2000" dirty="0" err="1"/>
              <a:t>průběžně</a:t>
            </a:r>
            <a:r>
              <a:rPr lang="en-GB" sz="2000" dirty="0"/>
              <a:t> k </a:t>
            </a:r>
            <a:r>
              <a:rPr lang="en-GB" sz="2000" dirty="0" err="1"/>
              <a:t>dispozici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Dno</a:t>
            </a:r>
            <a:r>
              <a:rPr lang="en-GB" sz="2000" dirty="0"/>
              <a:t> </a:t>
            </a:r>
            <a:r>
              <a:rPr lang="en-GB" sz="2000" dirty="0" err="1"/>
              <a:t>jednotlivých</a:t>
            </a:r>
            <a:r>
              <a:rPr lang="en-GB" sz="2000" dirty="0"/>
              <a:t> </a:t>
            </a:r>
            <a:r>
              <a:rPr lang="en-GB" sz="2000" dirty="0" err="1"/>
              <a:t>misek</a:t>
            </a:r>
            <a:r>
              <a:rPr lang="en-GB" sz="2000" dirty="0"/>
              <a:t> </a:t>
            </a:r>
            <a:r>
              <a:rPr lang="en-GB" sz="2000" dirty="0" err="1"/>
              <a:t>obsahuje</a:t>
            </a:r>
            <a:r>
              <a:rPr lang="en-GB" sz="2000" dirty="0"/>
              <a:t> </a:t>
            </a:r>
            <a:r>
              <a:rPr lang="en-GB" sz="2000" dirty="0" err="1"/>
              <a:t>otvory</a:t>
            </a:r>
            <a:r>
              <a:rPr lang="en-GB" sz="2000" dirty="0"/>
              <a:t>, </a:t>
            </a:r>
            <a:r>
              <a:rPr lang="en-GB" sz="2000" dirty="0" err="1"/>
              <a:t>které</a:t>
            </a:r>
            <a:r>
              <a:rPr lang="en-GB" sz="2000" dirty="0"/>
              <a:t> </a:t>
            </a:r>
            <a:r>
              <a:rPr lang="en-GB" sz="2000" dirty="0" err="1"/>
              <a:t>umožňují</a:t>
            </a:r>
            <a:r>
              <a:rPr lang="en-GB" sz="2000" dirty="0"/>
              <a:t> </a:t>
            </a:r>
            <a:r>
              <a:rPr lang="en-GB" sz="2000" dirty="0" err="1"/>
              <a:t>žížalám</a:t>
            </a:r>
            <a:r>
              <a:rPr lang="en-GB" sz="2000" dirty="0"/>
              <a:t> </a:t>
            </a:r>
            <a:r>
              <a:rPr lang="en-GB" sz="2000" dirty="0" err="1"/>
              <a:t>volný</a:t>
            </a:r>
            <a:r>
              <a:rPr lang="en-GB" sz="2000" dirty="0"/>
              <a:t> </a:t>
            </a:r>
            <a:r>
              <a:rPr lang="en-GB" sz="2000" dirty="0" err="1"/>
              <a:t>pohyb</a:t>
            </a:r>
            <a:r>
              <a:rPr lang="en-GB" sz="2000" dirty="0"/>
              <a:t> za </a:t>
            </a:r>
            <a:r>
              <a:rPr lang="en-GB" sz="2000" dirty="0" err="1"/>
              <a:t>čerstvým</a:t>
            </a:r>
            <a:r>
              <a:rPr lang="en-GB" sz="2000" dirty="0"/>
              <a:t> </a:t>
            </a:r>
            <a:r>
              <a:rPr lang="en-GB" sz="2000" dirty="0" err="1"/>
              <a:t>krmivem</a:t>
            </a:r>
            <a:r>
              <a:rPr lang="en-GB" sz="2000" dirty="0"/>
              <a:t> a </a:t>
            </a:r>
            <a:r>
              <a:rPr lang="en-GB" sz="2000" dirty="0" err="1"/>
              <a:t>odvádějí</a:t>
            </a:r>
            <a:r>
              <a:rPr lang="en-GB" sz="2000" dirty="0"/>
              <a:t> </a:t>
            </a:r>
            <a:r>
              <a:rPr lang="en-GB" sz="2000" dirty="0" err="1"/>
              <a:t>přebytečné</a:t>
            </a:r>
            <a:r>
              <a:rPr lang="en-GB" sz="2000" dirty="0"/>
              <a:t> </a:t>
            </a:r>
            <a:r>
              <a:rPr lang="en-GB" sz="2000" dirty="0" err="1"/>
              <a:t>tekutiny</a:t>
            </a:r>
            <a:r>
              <a:rPr lang="en-GB" sz="2000" dirty="0"/>
              <a:t>. </a:t>
            </a:r>
            <a:r>
              <a:rPr lang="en-GB" sz="2000" dirty="0" err="1"/>
              <a:t>Hotový</a:t>
            </a:r>
            <a:r>
              <a:rPr lang="en-GB" sz="2000" dirty="0"/>
              <a:t> </a:t>
            </a:r>
            <a:r>
              <a:rPr lang="en-GB" sz="2000" dirty="0" err="1"/>
              <a:t>vermikompost</a:t>
            </a:r>
            <a:r>
              <a:rPr lang="en-GB" sz="2000" dirty="0"/>
              <a:t> </a:t>
            </a:r>
            <a:r>
              <a:rPr lang="en-GB" sz="2000" dirty="0" err="1"/>
              <a:t>odebíráme</a:t>
            </a:r>
            <a:r>
              <a:rPr lang="en-GB" sz="2000" dirty="0"/>
              <a:t> ze </a:t>
            </a:r>
            <a:r>
              <a:rPr lang="en-GB" sz="2000" dirty="0" err="1"/>
              <a:t>spodní</a:t>
            </a:r>
            <a:r>
              <a:rPr lang="en-GB" sz="2000" dirty="0"/>
              <a:t> </a:t>
            </a:r>
            <a:r>
              <a:rPr lang="en-GB" sz="2000" dirty="0" err="1"/>
              <a:t>misky</a:t>
            </a:r>
            <a:r>
              <a:rPr lang="en-GB" sz="2000" dirty="0"/>
              <a:t>, </a:t>
            </a:r>
            <a:r>
              <a:rPr lang="en-GB" sz="2000" dirty="0" err="1"/>
              <a:t>čímž</a:t>
            </a:r>
            <a:r>
              <a:rPr lang="en-GB" sz="2000" dirty="0"/>
              <a:t> </a:t>
            </a:r>
            <a:r>
              <a:rPr lang="en-GB" sz="2000" dirty="0" err="1"/>
              <a:t>získáme</a:t>
            </a:r>
            <a:r>
              <a:rPr lang="en-GB" sz="2000" dirty="0"/>
              <a:t> </a:t>
            </a:r>
            <a:r>
              <a:rPr lang="en-GB" sz="2000" dirty="0" err="1"/>
              <a:t>prázdnou</a:t>
            </a:r>
            <a:r>
              <a:rPr lang="en-GB" sz="2000" dirty="0"/>
              <a:t> </a:t>
            </a:r>
            <a:r>
              <a:rPr lang="en-GB" sz="2000" dirty="0" err="1"/>
              <a:t>misku</a:t>
            </a:r>
            <a:r>
              <a:rPr lang="en-GB" sz="2000" dirty="0"/>
              <a:t> pro </a:t>
            </a:r>
            <a:r>
              <a:rPr lang="en-GB" sz="2000" dirty="0" err="1"/>
              <a:t>naplnění</a:t>
            </a:r>
            <a:r>
              <a:rPr lang="en-GB" sz="2000" dirty="0"/>
              <a:t> </a:t>
            </a:r>
            <a:r>
              <a:rPr lang="en-GB" sz="2000" dirty="0" err="1"/>
              <a:t>novou</a:t>
            </a:r>
            <a:r>
              <a:rPr lang="en-GB" sz="2000" dirty="0"/>
              <a:t> </a:t>
            </a:r>
            <a:r>
              <a:rPr lang="en-GB" sz="2000" dirty="0" err="1"/>
              <a:t>dávkou</a:t>
            </a:r>
            <a:r>
              <a:rPr lang="en-GB" sz="2000" dirty="0"/>
              <a:t> </a:t>
            </a:r>
            <a:r>
              <a:rPr lang="en-GB" sz="2000" dirty="0" err="1"/>
              <a:t>bioodpadu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3276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685C7-835B-ACF6-72ED-775D17626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Žížalí</a:t>
            </a:r>
            <a:r>
              <a:rPr lang="en-GB" dirty="0"/>
              <a:t> </a:t>
            </a:r>
            <a:r>
              <a:rPr lang="en-GB" dirty="0" err="1"/>
              <a:t>čaj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AB123-2062-900A-BE84-BEA2335D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687" y="1359961"/>
            <a:ext cx="7175748" cy="5136776"/>
          </a:xfrm>
        </p:spPr>
        <p:txBody>
          <a:bodyPr>
            <a:normAutofit/>
          </a:bodyPr>
          <a:lstStyle/>
          <a:p>
            <a:r>
              <a:rPr lang="en-GB" sz="1600" dirty="0" err="1"/>
              <a:t>Slupky</a:t>
            </a:r>
            <a:r>
              <a:rPr lang="en-GB" sz="1600" dirty="0"/>
              <a:t> a </a:t>
            </a:r>
            <a:r>
              <a:rPr lang="en-GB" sz="1600" dirty="0" err="1"/>
              <a:t>odřezky</a:t>
            </a:r>
            <a:r>
              <a:rPr lang="en-GB" sz="1600" dirty="0"/>
              <a:t> od </a:t>
            </a:r>
            <a:r>
              <a:rPr lang="en-GB" sz="1600" dirty="0" err="1"/>
              <a:t>ovoce</a:t>
            </a:r>
            <a:r>
              <a:rPr lang="en-GB" sz="1600" dirty="0"/>
              <a:t> a </a:t>
            </a:r>
            <a:r>
              <a:rPr lang="en-GB" sz="1600" dirty="0" err="1"/>
              <a:t>zeleniny</a:t>
            </a:r>
            <a:r>
              <a:rPr lang="en-GB" sz="1600" dirty="0"/>
              <a:t> </a:t>
            </a:r>
            <a:r>
              <a:rPr lang="en-GB" sz="1600" dirty="0" err="1"/>
              <a:t>obsahují</a:t>
            </a:r>
            <a:r>
              <a:rPr lang="en-GB" sz="1600" dirty="0"/>
              <a:t> </a:t>
            </a:r>
            <a:r>
              <a:rPr lang="en-GB" sz="1600" dirty="0" err="1"/>
              <a:t>velké</a:t>
            </a:r>
            <a:r>
              <a:rPr lang="en-GB" sz="1600" dirty="0"/>
              <a:t> </a:t>
            </a:r>
            <a:r>
              <a:rPr lang="en-GB" sz="1600" dirty="0" err="1"/>
              <a:t>množství</a:t>
            </a:r>
            <a:r>
              <a:rPr lang="en-GB" sz="1600" dirty="0"/>
              <a:t> </a:t>
            </a:r>
            <a:r>
              <a:rPr lang="en-GB" sz="1600" dirty="0" err="1"/>
              <a:t>vody</a:t>
            </a:r>
            <a:r>
              <a:rPr lang="en-GB" sz="1600" dirty="0"/>
              <a:t>, ta se </a:t>
            </a:r>
            <a:r>
              <a:rPr lang="en-GB" sz="1600" dirty="0" err="1"/>
              <a:t>díky</a:t>
            </a:r>
            <a:r>
              <a:rPr lang="en-GB" sz="1600" dirty="0"/>
              <a:t> </a:t>
            </a:r>
            <a:r>
              <a:rPr lang="en-GB" sz="1600" dirty="0" err="1"/>
              <a:t>přirozenému</a:t>
            </a:r>
            <a:r>
              <a:rPr lang="en-GB" sz="1600" dirty="0"/>
              <a:t> </a:t>
            </a:r>
            <a:r>
              <a:rPr lang="en-GB" sz="1600" dirty="0" err="1"/>
              <a:t>rozkladu</a:t>
            </a:r>
            <a:r>
              <a:rPr lang="en-GB" sz="1600" dirty="0"/>
              <a:t> a </a:t>
            </a:r>
            <a:r>
              <a:rPr lang="en-GB" sz="1600" dirty="0" err="1"/>
              <a:t>pilné</a:t>
            </a:r>
            <a:r>
              <a:rPr lang="en-GB" sz="1600" dirty="0"/>
              <a:t> </a:t>
            </a:r>
            <a:r>
              <a:rPr lang="en-GB" sz="1600" dirty="0" err="1"/>
              <a:t>práci</a:t>
            </a:r>
            <a:r>
              <a:rPr lang="en-GB" sz="1600" dirty="0"/>
              <a:t> </a:t>
            </a:r>
            <a:r>
              <a:rPr lang="en-GB" sz="1600" dirty="0" err="1"/>
              <a:t>žížalek</a:t>
            </a:r>
            <a:r>
              <a:rPr lang="en-GB" sz="1600" dirty="0"/>
              <a:t> </a:t>
            </a:r>
            <a:r>
              <a:rPr lang="en-GB" sz="1600" dirty="0" err="1"/>
              <a:t>uvolňuje</a:t>
            </a:r>
            <a:r>
              <a:rPr lang="en-GB" sz="1600" dirty="0"/>
              <a:t>, </a:t>
            </a:r>
            <a:r>
              <a:rPr lang="en-GB" sz="1600" dirty="0" err="1"/>
              <a:t>protéká</a:t>
            </a:r>
            <a:r>
              <a:rPr lang="en-GB" sz="1600" dirty="0"/>
              <a:t> </a:t>
            </a:r>
            <a:r>
              <a:rPr lang="en-GB" sz="1600" dirty="0" err="1"/>
              <a:t>skrz</a:t>
            </a:r>
            <a:r>
              <a:rPr lang="en-GB" sz="1600" dirty="0"/>
              <a:t> </a:t>
            </a:r>
            <a:r>
              <a:rPr lang="en-GB" sz="1600" dirty="0" err="1"/>
              <a:t>vermikompost</a:t>
            </a:r>
            <a:r>
              <a:rPr lang="en-GB" sz="1600" dirty="0"/>
              <a:t> a </a:t>
            </a:r>
            <a:r>
              <a:rPr lang="en-GB" sz="1600" dirty="0" err="1"/>
              <a:t>zachytává</a:t>
            </a:r>
            <a:r>
              <a:rPr lang="en-GB" sz="1600" dirty="0"/>
              <a:t> se </a:t>
            </a:r>
            <a:r>
              <a:rPr lang="en-GB" sz="1600" dirty="0" err="1"/>
              <a:t>ve</a:t>
            </a:r>
            <a:r>
              <a:rPr lang="en-GB" sz="1600" dirty="0"/>
              <a:t> </a:t>
            </a:r>
            <a:r>
              <a:rPr lang="en-GB" sz="1600" dirty="0" err="1"/>
              <a:t>sběrné</a:t>
            </a:r>
            <a:r>
              <a:rPr lang="en-GB" sz="1600" dirty="0"/>
              <a:t> </a:t>
            </a:r>
            <a:r>
              <a:rPr lang="en-GB" sz="1600" dirty="0" err="1"/>
              <a:t>nádobě</a:t>
            </a:r>
            <a:r>
              <a:rPr lang="en-GB" sz="1600" dirty="0"/>
              <a:t>. </a:t>
            </a:r>
          </a:p>
          <a:p>
            <a:r>
              <a:rPr lang="en-GB" sz="1600" dirty="0"/>
              <a:t>V </a:t>
            </a:r>
            <a:r>
              <a:rPr lang="en-GB" sz="1600" dirty="0" err="1"/>
              <a:t>tomto</a:t>
            </a:r>
            <a:r>
              <a:rPr lang="en-GB" sz="1600" dirty="0"/>
              <a:t> </a:t>
            </a:r>
            <a:r>
              <a:rPr lang="en-GB" sz="1600" dirty="0" err="1"/>
              <a:t>stádiu</a:t>
            </a:r>
            <a:r>
              <a:rPr lang="en-GB" sz="1600" dirty="0"/>
              <a:t> se </a:t>
            </a:r>
            <a:r>
              <a:rPr lang="en-GB" sz="1600" dirty="0" err="1"/>
              <a:t>jedná</a:t>
            </a:r>
            <a:r>
              <a:rPr lang="en-GB" sz="1600" dirty="0"/>
              <a:t> o </a:t>
            </a:r>
            <a:r>
              <a:rPr lang="en-GB" sz="1600" dirty="0" err="1"/>
              <a:t>domácí</a:t>
            </a:r>
            <a:r>
              <a:rPr lang="en-GB" sz="1600" dirty="0"/>
              <a:t> </a:t>
            </a:r>
            <a:r>
              <a:rPr lang="en-GB" sz="1600" dirty="0" err="1"/>
              <a:t>velmi</a:t>
            </a:r>
            <a:r>
              <a:rPr lang="en-GB" sz="1600" dirty="0"/>
              <a:t> </a:t>
            </a:r>
            <a:r>
              <a:rPr lang="en-GB" sz="1600" dirty="0" err="1"/>
              <a:t>užitečné</a:t>
            </a:r>
            <a:r>
              <a:rPr lang="en-GB" sz="1600" dirty="0"/>
              <a:t> </a:t>
            </a:r>
            <a:r>
              <a:rPr lang="en-GB" sz="1600" dirty="0" err="1"/>
              <a:t>přírodní</a:t>
            </a:r>
            <a:r>
              <a:rPr lang="en-GB" sz="1600" dirty="0"/>
              <a:t> </a:t>
            </a:r>
            <a:r>
              <a:rPr lang="en-GB" sz="1600" dirty="0" err="1"/>
              <a:t>tekuté</a:t>
            </a:r>
            <a:r>
              <a:rPr lang="en-GB" sz="1600" dirty="0"/>
              <a:t> </a:t>
            </a:r>
            <a:r>
              <a:rPr lang="en-GB" sz="1600" dirty="0" err="1"/>
              <a:t>hnojivo.Jak</a:t>
            </a:r>
            <a:r>
              <a:rPr lang="en-GB" sz="1600" dirty="0"/>
              <a:t> </a:t>
            </a:r>
            <a:r>
              <a:rPr lang="en-GB" sz="1600" dirty="0" err="1"/>
              <a:t>žížalí</a:t>
            </a:r>
            <a:r>
              <a:rPr lang="en-GB" sz="1600" dirty="0"/>
              <a:t> </a:t>
            </a:r>
            <a:r>
              <a:rPr lang="en-GB" sz="1600" dirty="0" err="1"/>
              <a:t>čaj</a:t>
            </a:r>
            <a:r>
              <a:rPr lang="en-GB" sz="1600" dirty="0"/>
              <a:t> </a:t>
            </a:r>
            <a:r>
              <a:rPr lang="en-GB" sz="1600" dirty="0" err="1"/>
              <a:t>používat</a:t>
            </a:r>
            <a:r>
              <a:rPr lang="en-GB" sz="1600" dirty="0"/>
              <a:t>? </a:t>
            </a:r>
            <a:r>
              <a:rPr lang="en-GB" sz="1600" dirty="0" err="1"/>
              <a:t>Důležité</a:t>
            </a:r>
            <a:r>
              <a:rPr lang="en-GB" sz="1600" dirty="0"/>
              <a:t> je </a:t>
            </a:r>
            <a:r>
              <a:rPr lang="en-GB" sz="1600" dirty="0" err="1"/>
              <a:t>čaj</a:t>
            </a:r>
            <a:r>
              <a:rPr lang="en-GB" sz="1600" dirty="0"/>
              <a:t> </a:t>
            </a:r>
            <a:r>
              <a:rPr lang="en-GB" sz="1600" dirty="0" err="1"/>
              <a:t>naředit</a:t>
            </a:r>
            <a:r>
              <a:rPr lang="en-GB" sz="1600" dirty="0"/>
              <a:t>, </a:t>
            </a:r>
            <a:r>
              <a:rPr lang="en-GB" sz="1600" dirty="0" err="1"/>
              <a:t>abyste</a:t>
            </a:r>
            <a:r>
              <a:rPr lang="en-GB" sz="1600" dirty="0"/>
              <a:t> </a:t>
            </a:r>
            <a:r>
              <a:rPr lang="en-GB" sz="1600" dirty="0" err="1"/>
              <a:t>rostliny</a:t>
            </a:r>
            <a:r>
              <a:rPr lang="en-GB" sz="1600" dirty="0"/>
              <a:t> </a:t>
            </a:r>
            <a:r>
              <a:rPr lang="en-GB" sz="1600" dirty="0" err="1"/>
              <a:t>nespálily</a:t>
            </a:r>
            <a:r>
              <a:rPr lang="en-GB" sz="1600" dirty="0"/>
              <a:t>.</a:t>
            </a:r>
          </a:p>
          <a:p>
            <a:r>
              <a:rPr lang="en-GB" sz="1600" dirty="0" err="1"/>
              <a:t>Ideální</a:t>
            </a:r>
            <a:r>
              <a:rPr lang="en-GB" sz="1600" dirty="0"/>
              <a:t> </a:t>
            </a:r>
            <a:r>
              <a:rPr lang="en-GB" sz="1600" dirty="0" err="1"/>
              <a:t>poměr</a:t>
            </a:r>
            <a:r>
              <a:rPr lang="en-GB" sz="1600" dirty="0"/>
              <a:t> 1:10 (</a:t>
            </a:r>
            <a:r>
              <a:rPr lang="en-GB" sz="1600" dirty="0" err="1"/>
              <a:t>jeden</a:t>
            </a:r>
            <a:r>
              <a:rPr lang="en-GB" sz="1600" dirty="0"/>
              <a:t> </a:t>
            </a:r>
            <a:r>
              <a:rPr lang="en-GB" sz="1600" dirty="0" err="1"/>
              <a:t>díl</a:t>
            </a:r>
            <a:r>
              <a:rPr lang="en-GB" sz="1600" dirty="0"/>
              <a:t> </a:t>
            </a:r>
            <a:r>
              <a:rPr lang="en-GB" sz="1600" dirty="0" err="1"/>
              <a:t>žížalího</a:t>
            </a:r>
            <a:r>
              <a:rPr lang="en-GB" sz="1600" dirty="0"/>
              <a:t> </a:t>
            </a:r>
            <a:r>
              <a:rPr lang="en-GB" sz="1600" dirty="0" err="1"/>
              <a:t>čaje</a:t>
            </a:r>
            <a:r>
              <a:rPr lang="en-GB" sz="1600" dirty="0"/>
              <a:t> a 10 </a:t>
            </a:r>
            <a:r>
              <a:rPr lang="en-GB" sz="1600" dirty="0" err="1"/>
              <a:t>dílů</a:t>
            </a:r>
            <a:r>
              <a:rPr lang="en-GB" sz="1600" dirty="0"/>
              <a:t> </a:t>
            </a:r>
            <a:r>
              <a:rPr lang="en-GB" sz="1600" dirty="0" err="1"/>
              <a:t>vody</a:t>
            </a:r>
            <a:r>
              <a:rPr lang="en-GB" sz="1600" dirty="0"/>
              <a:t>).</a:t>
            </a:r>
          </a:p>
          <a:p>
            <a:r>
              <a:rPr lang="en-GB" sz="1600" dirty="0"/>
              <a:t> A </a:t>
            </a:r>
            <a:r>
              <a:rPr lang="en-GB" sz="1600" dirty="0" err="1"/>
              <a:t>pak</a:t>
            </a:r>
            <a:r>
              <a:rPr lang="en-GB" sz="1600" dirty="0"/>
              <a:t> </a:t>
            </a:r>
            <a:r>
              <a:rPr lang="en-GB" sz="1600" dirty="0" err="1"/>
              <a:t>už</a:t>
            </a:r>
            <a:r>
              <a:rPr lang="en-GB" sz="1600" dirty="0"/>
              <a:t> </a:t>
            </a:r>
            <a:r>
              <a:rPr lang="en-GB" sz="1600" dirty="0" err="1"/>
              <a:t>stačí</a:t>
            </a:r>
            <a:r>
              <a:rPr lang="en-GB" sz="1600" dirty="0"/>
              <a:t> </a:t>
            </a:r>
            <a:r>
              <a:rPr lang="en-GB" sz="1600" dirty="0" err="1"/>
              <a:t>jen</a:t>
            </a:r>
            <a:r>
              <a:rPr lang="en-GB" sz="1600" dirty="0"/>
              <a:t> </a:t>
            </a:r>
            <a:r>
              <a:rPr lang="en-GB" sz="1600" dirty="0" err="1"/>
              <a:t>zalévat</a:t>
            </a:r>
            <a:r>
              <a:rPr lang="en-GB" sz="1600" dirty="0"/>
              <a:t>. </a:t>
            </a:r>
            <a:r>
              <a:rPr lang="en-GB" sz="1600" dirty="0" err="1"/>
              <a:t>Ať</a:t>
            </a:r>
            <a:r>
              <a:rPr lang="en-GB" sz="1600" dirty="0"/>
              <a:t> </a:t>
            </a:r>
            <a:r>
              <a:rPr lang="en-GB" sz="1600" dirty="0" err="1"/>
              <a:t>máte</a:t>
            </a:r>
            <a:r>
              <a:rPr lang="en-GB" sz="1600" dirty="0"/>
              <a:t> </a:t>
            </a:r>
            <a:r>
              <a:rPr lang="en-GB" sz="1600" dirty="0" err="1"/>
              <a:t>doma</a:t>
            </a:r>
            <a:r>
              <a:rPr lang="en-GB" sz="1600" dirty="0"/>
              <a:t> </a:t>
            </a:r>
            <a:r>
              <a:rPr lang="en-GB" sz="1600" dirty="0" err="1"/>
              <a:t>jen</a:t>
            </a:r>
            <a:r>
              <a:rPr lang="en-GB" sz="1600" dirty="0"/>
              <a:t> </a:t>
            </a:r>
            <a:r>
              <a:rPr lang="en-GB" sz="1600" dirty="0" err="1"/>
              <a:t>několik</a:t>
            </a:r>
            <a:r>
              <a:rPr lang="en-GB" sz="1600" dirty="0"/>
              <a:t> </a:t>
            </a:r>
            <a:r>
              <a:rPr lang="en-GB" sz="1600" dirty="0" err="1"/>
              <a:t>pokojovek</a:t>
            </a:r>
            <a:r>
              <a:rPr lang="en-GB" sz="1600" dirty="0"/>
              <a:t>, </a:t>
            </a:r>
            <a:r>
              <a:rPr lang="en-GB" sz="1600" dirty="0" err="1"/>
              <a:t>rajčata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 </a:t>
            </a:r>
            <a:r>
              <a:rPr lang="en-GB" sz="1600" dirty="0" err="1"/>
              <a:t>balkoně</a:t>
            </a:r>
            <a:r>
              <a:rPr lang="en-GB" sz="1600" dirty="0"/>
              <a:t>, </a:t>
            </a:r>
            <a:r>
              <a:rPr lang="en-GB" sz="1600" dirty="0" err="1"/>
              <a:t>truhlíky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 </a:t>
            </a:r>
            <a:r>
              <a:rPr lang="en-GB" sz="1600" dirty="0" err="1"/>
              <a:t>okně</a:t>
            </a:r>
            <a:r>
              <a:rPr lang="en-GB" sz="1600" dirty="0"/>
              <a:t> </a:t>
            </a:r>
            <a:r>
              <a:rPr lang="en-GB" sz="1600" dirty="0" err="1"/>
              <a:t>nebo</a:t>
            </a:r>
            <a:r>
              <a:rPr lang="en-GB" sz="1600" dirty="0"/>
              <a:t> </a:t>
            </a:r>
            <a:r>
              <a:rPr lang="en-GB" sz="1600" dirty="0" err="1"/>
              <a:t>záhon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 </a:t>
            </a:r>
            <a:r>
              <a:rPr lang="en-GB" sz="1600" dirty="0" err="1"/>
              <a:t>zahrádce</a:t>
            </a:r>
            <a:r>
              <a:rPr lang="en-GB" sz="1600" dirty="0"/>
              <a:t>, </a:t>
            </a:r>
            <a:r>
              <a:rPr lang="en-GB" sz="1600" dirty="0" err="1"/>
              <a:t>žížalí</a:t>
            </a:r>
            <a:r>
              <a:rPr lang="en-GB" sz="1600" dirty="0"/>
              <a:t> </a:t>
            </a:r>
            <a:r>
              <a:rPr lang="en-GB" sz="1600" dirty="0" err="1"/>
              <a:t>čaj</a:t>
            </a:r>
            <a:r>
              <a:rPr lang="en-GB" sz="1600" dirty="0"/>
              <a:t> </a:t>
            </a:r>
            <a:r>
              <a:rPr lang="en-GB" sz="1600" dirty="0" err="1"/>
              <a:t>jako</a:t>
            </a:r>
            <a:r>
              <a:rPr lang="en-GB" sz="1600" dirty="0"/>
              <a:t> </a:t>
            </a:r>
            <a:r>
              <a:rPr lang="en-GB" sz="1600" dirty="0" err="1"/>
              <a:t>přírodní</a:t>
            </a:r>
            <a:r>
              <a:rPr lang="en-GB" sz="1600" dirty="0"/>
              <a:t> </a:t>
            </a:r>
            <a:r>
              <a:rPr lang="en-GB" sz="1600" dirty="0" err="1"/>
              <a:t>hnojivo</a:t>
            </a:r>
            <a:r>
              <a:rPr lang="en-GB" sz="1600" dirty="0"/>
              <a:t> </a:t>
            </a:r>
            <a:r>
              <a:rPr lang="en-GB" sz="1600" dirty="0" err="1"/>
              <a:t>lze</a:t>
            </a:r>
            <a:r>
              <a:rPr lang="en-GB" sz="1600" dirty="0"/>
              <a:t> </a:t>
            </a:r>
            <a:r>
              <a:rPr lang="en-GB" sz="1600" dirty="0" err="1"/>
              <a:t>použít</a:t>
            </a:r>
            <a:r>
              <a:rPr lang="en-GB" sz="1600" dirty="0"/>
              <a:t> </a:t>
            </a:r>
            <a:r>
              <a:rPr lang="en-GB" sz="1600" dirty="0" err="1"/>
              <a:t>všude</a:t>
            </a:r>
            <a:r>
              <a:rPr lang="en-GB" sz="1600" dirty="0"/>
              <a:t>.</a:t>
            </a:r>
          </a:p>
          <a:p>
            <a:r>
              <a:rPr lang="en-GB" sz="1600" dirty="0"/>
              <a:t>K </a:t>
            </a:r>
            <a:r>
              <a:rPr lang="en-GB" sz="1600" dirty="0" err="1"/>
              <a:t>čemu</a:t>
            </a:r>
            <a:r>
              <a:rPr lang="en-GB" sz="1600" dirty="0"/>
              <a:t> </a:t>
            </a:r>
            <a:r>
              <a:rPr lang="en-GB" sz="1600" dirty="0" err="1"/>
              <a:t>slouží</a:t>
            </a:r>
            <a:r>
              <a:rPr lang="en-GB" sz="1600" dirty="0"/>
              <a:t> </a:t>
            </a:r>
            <a:r>
              <a:rPr lang="en-GB" sz="1600" dirty="0" err="1"/>
              <a:t>žížalí</a:t>
            </a:r>
            <a:r>
              <a:rPr lang="en-GB" sz="1600" dirty="0"/>
              <a:t> </a:t>
            </a:r>
            <a:r>
              <a:rPr lang="en-GB" sz="1600" dirty="0" err="1"/>
              <a:t>čaj</a:t>
            </a:r>
            <a:r>
              <a:rPr lang="en-GB" sz="1600" dirty="0"/>
              <a:t>? </a:t>
            </a:r>
            <a:r>
              <a:rPr lang="en-GB" sz="1600" dirty="0" err="1"/>
              <a:t>Zvyšuje</a:t>
            </a:r>
            <a:r>
              <a:rPr lang="en-GB" sz="1600" dirty="0"/>
              <a:t> </a:t>
            </a:r>
            <a:r>
              <a:rPr lang="en-GB" sz="1600" dirty="0" err="1"/>
              <a:t>odolnost</a:t>
            </a:r>
            <a:r>
              <a:rPr lang="en-GB" sz="1600" dirty="0"/>
              <a:t> </a:t>
            </a:r>
            <a:r>
              <a:rPr lang="en-GB" sz="1600" dirty="0" err="1"/>
              <a:t>rostlin</a:t>
            </a:r>
            <a:r>
              <a:rPr lang="en-GB" sz="1600" dirty="0"/>
              <a:t> </a:t>
            </a:r>
            <a:r>
              <a:rPr lang="en-GB" sz="1600" dirty="0" err="1"/>
              <a:t>proti</a:t>
            </a:r>
            <a:r>
              <a:rPr lang="en-GB" sz="1600" dirty="0"/>
              <a:t> </a:t>
            </a:r>
            <a:r>
              <a:rPr lang="en-GB" sz="1600" dirty="0" err="1"/>
              <a:t>suchu</a:t>
            </a:r>
            <a:r>
              <a:rPr lang="en-GB" sz="1600" dirty="0"/>
              <a:t>, </a:t>
            </a:r>
            <a:r>
              <a:rPr lang="en-GB" sz="1600" dirty="0" err="1"/>
              <a:t>podporuje</a:t>
            </a:r>
            <a:r>
              <a:rPr lang="en-GB" sz="1600" dirty="0"/>
              <a:t> </a:t>
            </a:r>
            <a:r>
              <a:rPr lang="en-GB" sz="1600" dirty="0" err="1"/>
              <a:t>růst</a:t>
            </a:r>
            <a:r>
              <a:rPr lang="en-GB" sz="1600" dirty="0"/>
              <a:t> </a:t>
            </a:r>
            <a:r>
              <a:rPr lang="en-GB" sz="1600" dirty="0" err="1"/>
              <a:t>rostlin</a:t>
            </a:r>
            <a:r>
              <a:rPr lang="en-GB" sz="1600" dirty="0"/>
              <a:t>, </a:t>
            </a:r>
            <a:r>
              <a:rPr lang="en-GB" sz="1600" dirty="0" err="1"/>
              <a:t>má</a:t>
            </a:r>
            <a:r>
              <a:rPr lang="en-GB" sz="1600" dirty="0"/>
              <a:t> </a:t>
            </a:r>
            <a:r>
              <a:rPr lang="en-GB" sz="1600" dirty="0" err="1"/>
              <a:t>regenerační</a:t>
            </a:r>
            <a:r>
              <a:rPr lang="en-GB" sz="1600" dirty="0"/>
              <a:t> </a:t>
            </a:r>
            <a:r>
              <a:rPr lang="en-GB" sz="1600" dirty="0" err="1"/>
              <a:t>účinky</a:t>
            </a:r>
            <a:r>
              <a:rPr lang="en-GB" sz="1600" dirty="0"/>
              <a:t>, </a:t>
            </a:r>
            <a:r>
              <a:rPr lang="en-GB" sz="1600" dirty="0" err="1"/>
              <a:t>chrání</a:t>
            </a:r>
            <a:r>
              <a:rPr lang="en-GB" sz="1600" dirty="0"/>
              <a:t> </a:t>
            </a:r>
            <a:r>
              <a:rPr lang="en-GB" sz="1600" dirty="0" err="1"/>
              <a:t>před</a:t>
            </a:r>
            <a:r>
              <a:rPr lang="en-GB" sz="1600" dirty="0"/>
              <a:t> </a:t>
            </a:r>
            <a:r>
              <a:rPr lang="en-GB" sz="1600" dirty="0" err="1"/>
              <a:t>chorobami</a:t>
            </a:r>
            <a:r>
              <a:rPr lang="en-GB" sz="1600" dirty="0"/>
              <a:t> a </a:t>
            </a:r>
            <a:r>
              <a:rPr lang="en-GB" sz="1600" dirty="0" err="1"/>
              <a:t>škůdci</a:t>
            </a:r>
            <a:r>
              <a:rPr lang="en-GB" sz="1600" dirty="0"/>
              <a:t>, </a:t>
            </a:r>
            <a:r>
              <a:rPr lang="en-GB" sz="1600" dirty="0" err="1"/>
              <a:t>podporuje</a:t>
            </a:r>
            <a:r>
              <a:rPr lang="en-GB" sz="1600" dirty="0"/>
              <a:t> </a:t>
            </a:r>
            <a:r>
              <a:rPr lang="en-GB" sz="1600" dirty="0" err="1"/>
              <a:t>květ</a:t>
            </a:r>
            <a:r>
              <a:rPr lang="en-GB" sz="1600" dirty="0"/>
              <a:t> a </a:t>
            </a:r>
            <a:r>
              <a:rPr lang="en-GB" sz="1600" dirty="0" err="1"/>
              <a:t>tvorbu</a:t>
            </a:r>
            <a:r>
              <a:rPr lang="en-GB" sz="1600" dirty="0"/>
              <a:t> </a:t>
            </a:r>
            <a:r>
              <a:rPr lang="en-GB" sz="1600" dirty="0" err="1"/>
              <a:t>plodu</a:t>
            </a:r>
            <a:r>
              <a:rPr lang="en-GB" sz="1600" dirty="0"/>
              <a:t>, </a:t>
            </a:r>
            <a:r>
              <a:rPr lang="en-GB" sz="1600" dirty="0" err="1"/>
              <a:t>obsahuje</a:t>
            </a:r>
            <a:r>
              <a:rPr lang="en-GB" sz="1600" dirty="0"/>
              <a:t> </a:t>
            </a:r>
            <a:r>
              <a:rPr lang="en-GB" sz="1600" dirty="0" err="1"/>
              <a:t>vyvážený</a:t>
            </a:r>
            <a:r>
              <a:rPr lang="en-GB" sz="1600" dirty="0"/>
              <a:t> </a:t>
            </a:r>
            <a:r>
              <a:rPr lang="en-GB" sz="1600" dirty="0" err="1"/>
              <a:t>poměr</a:t>
            </a:r>
            <a:r>
              <a:rPr lang="en-GB" sz="1600" dirty="0"/>
              <a:t> </a:t>
            </a:r>
            <a:r>
              <a:rPr lang="en-GB" sz="1600" dirty="0" err="1"/>
              <a:t>živin</a:t>
            </a:r>
            <a:r>
              <a:rPr lang="en-GB" sz="1600" dirty="0"/>
              <a:t> a v </a:t>
            </a:r>
            <a:r>
              <a:rPr lang="en-GB" sz="1600" dirty="0" err="1"/>
              <a:t>neposlední</a:t>
            </a:r>
            <a:r>
              <a:rPr lang="en-GB" sz="1600" dirty="0"/>
              <a:t> </a:t>
            </a:r>
            <a:r>
              <a:rPr lang="en-GB" sz="1600" dirty="0" err="1"/>
              <a:t>řadě</a:t>
            </a:r>
            <a:r>
              <a:rPr lang="en-GB" sz="1600" dirty="0"/>
              <a:t> </a:t>
            </a:r>
            <a:r>
              <a:rPr lang="en-GB" sz="1600" dirty="0" err="1"/>
              <a:t>obsahuje</a:t>
            </a:r>
            <a:r>
              <a:rPr lang="en-GB" sz="1600" dirty="0"/>
              <a:t> </a:t>
            </a:r>
            <a:r>
              <a:rPr lang="en-GB" sz="1600" dirty="0" err="1"/>
              <a:t>enzymy</a:t>
            </a:r>
            <a:r>
              <a:rPr lang="en-GB" sz="1600" dirty="0"/>
              <a:t>, </a:t>
            </a:r>
            <a:r>
              <a:rPr lang="en-GB" sz="1600" dirty="0" err="1"/>
              <a:t>zejména</a:t>
            </a:r>
            <a:r>
              <a:rPr lang="en-GB" sz="1600" dirty="0"/>
              <a:t> </a:t>
            </a:r>
            <a:r>
              <a:rPr lang="en-GB" sz="1600" dirty="0" err="1"/>
              <a:t>vápník</a:t>
            </a:r>
            <a:r>
              <a:rPr lang="en-GB" sz="1600" dirty="0"/>
              <a:t>, </a:t>
            </a:r>
            <a:r>
              <a:rPr lang="en-GB" sz="1600" dirty="0" err="1"/>
              <a:t>hořčík</a:t>
            </a:r>
            <a:r>
              <a:rPr lang="en-GB" sz="1600" dirty="0"/>
              <a:t>, </a:t>
            </a:r>
            <a:r>
              <a:rPr lang="en-GB" sz="1600" dirty="0" err="1"/>
              <a:t>sodík</a:t>
            </a:r>
            <a:r>
              <a:rPr lang="en-GB" sz="1600" dirty="0"/>
              <a:t> a </a:t>
            </a:r>
            <a:r>
              <a:rPr lang="en-GB" sz="1600" dirty="0" err="1"/>
              <a:t>další</a:t>
            </a:r>
            <a:endParaRPr lang="en-GB" sz="1600" dirty="0"/>
          </a:p>
        </p:txBody>
      </p:sp>
      <p:pic>
        <p:nvPicPr>
          <p:cNvPr id="9" name="Picture 8" descr="A picture containing plant&#10;&#10;Description automatically generated">
            <a:extLst>
              <a:ext uri="{FF2B5EF4-FFF2-40B4-BE49-F238E27FC236}">
                <a16:creationId xmlns:a16="http://schemas.microsoft.com/office/drawing/2014/main" id="{126F915D-53FD-18CC-1B4E-6872007C5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22" y="361263"/>
            <a:ext cx="4575982" cy="257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699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0E01-22DB-AFE3-EDDA-67C2E8DCD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2600" y="314179"/>
            <a:ext cx="3737268" cy="1320800"/>
          </a:xfrm>
        </p:spPr>
        <p:txBody>
          <a:bodyPr>
            <a:normAutofit/>
          </a:bodyPr>
          <a:lstStyle/>
          <a:p>
            <a:r>
              <a:rPr lang="en-GB" dirty="0" err="1"/>
              <a:t>Elektrické</a:t>
            </a:r>
            <a:r>
              <a:rPr lang="en-GB" dirty="0"/>
              <a:t> </a:t>
            </a:r>
            <a:r>
              <a:rPr lang="en-GB" dirty="0" err="1"/>
              <a:t>kompostéry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3E8C6-677B-676B-179B-02CD27BEF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429" y="1785381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všechny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druhy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bioodpadů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které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vznikají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domácnosti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Nutné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však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jejich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umístění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interiéru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připojení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 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elektrické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energii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kompostování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probíhá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vyšších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teplot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dochází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 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jeho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promíchávání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odpařování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nadbytečné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vody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90000"/>
              </a:lnSpc>
            </a:pP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Celý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možný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díky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trávení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bioodpadu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mikroorganismy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Acidulo</a:t>
            </a:r>
            <a:r>
              <a:rPr lang="en-GB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75FAF-64EF-50B2-41D5-D6356BC523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6" r="-1" b="-1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5999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922C8-CBE1-F8F7-4A0A-D3F4F0CA9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Komunitní</a:t>
            </a:r>
            <a:r>
              <a:rPr lang="en-GB" dirty="0"/>
              <a:t> </a:t>
            </a:r>
            <a:r>
              <a:rPr lang="en-GB" dirty="0" err="1"/>
              <a:t>kompostování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B5727-F251-3BE6-55A1-117E90C64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75" y="1488613"/>
            <a:ext cx="8596668" cy="3880773"/>
          </a:xfrm>
        </p:spPr>
        <p:txBody>
          <a:bodyPr>
            <a:normAutofit/>
          </a:bodyPr>
          <a:lstStyle/>
          <a:p>
            <a:pPr algn="l">
              <a:lnSpc>
                <a:spcPts val="1950"/>
              </a:lnSpc>
              <a:spcAft>
                <a:spcPts val="1950"/>
              </a:spcAft>
            </a:pP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Kompostování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jež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je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určeno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pro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více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rodinám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či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komunitě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obyvatel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je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označováno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jako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tzv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komunitní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kompostování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</a:p>
          <a:p>
            <a:pPr algn="l">
              <a:lnSpc>
                <a:spcPts val="1950"/>
              </a:lnSpc>
              <a:spcAft>
                <a:spcPts val="1950"/>
              </a:spcAft>
            </a:pP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 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tomuto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účelu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je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možné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využívat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společné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prostory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jež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nejsou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využívány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(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sklepy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sklady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chodby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vnitrobloky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). </a:t>
            </a:r>
          </a:p>
          <a:p>
            <a:pPr algn="l">
              <a:lnSpc>
                <a:spcPts val="1950"/>
              </a:lnSpc>
              <a:spcAft>
                <a:spcPts val="1950"/>
              </a:spcAft>
            </a:pP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 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tomto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případě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je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vhodně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využít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automatické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kompostéry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či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vermikompostéry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Můžeme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se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taktéž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rozhodnout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pro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elektrické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kompostéry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avšak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problémem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může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být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vysoká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cena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oproti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jiným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1800" dirty="0" err="1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možnostem</a:t>
            </a:r>
            <a:r>
              <a:rPr lang="en-GB" sz="1800" dirty="0">
                <a:solidFill>
                  <a:srgbClr val="222222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889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Content Placeholder 4" descr="A newspaper with a picture of 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5F94C58-F03E-911D-5422-3B4818009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50" b="166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5C2136B-77EC-41E9-BDB6-58A4AE142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55891F3-A5E2-4418-8950-25FA2B731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B1FCEB1-A7E1-417C-A7EF-AA30D5A08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FBCF2A6-1F18-4B68-B5D2-5B763ED4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F3A27FB-A693-4A75-951E-0C77CD98F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67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close-up of a document&#10;&#10;Description automatically generated with medium confidence">
            <a:extLst>
              <a:ext uri="{FF2B5EF4-FFF2-40B4-BE49-F238E27FC236}">
                <a16:creationId xmlns:a16="http://schemas.microsoft.com/office/drawing/2014/main" id="{3A01AB0D-B986-EBF9-B212-EC8746178A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19" y="653582"/>
            <a:ext cx="7682818" cy="555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06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743A91-B5E9-E8D8-4698-FF05FCC22E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01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851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C0980-351E-0345-E6E3-585ECEDF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Nakládání</a:t>
            </a:r>
            <a:r>
              <a:rPr lang="en-GB" dirty="0"/>
              <a:t> s </a:t>
            </a:r>
            <a:r>
              <a:rPr lang="en-GB" dirty="0" err="1"/>
              <a:t>odpadem</a:t>
            </a:r>
            <a:r>
              <a:rPr lang="en-GB" dirty="0"/>
              <a:t> v </a:t>
            </a:r>
            <a:r>
              <a:rPr lang="en-GB" dirty="0" err="1"/>
              <a:t>kampusu</a:t>
            </a:r>
            <a:r>
              <a:rPr lang="en-GB" dirty="0"/>
              <a:t> ČZU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1A461-9952-E8F4-B010-C6BA8A15D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36154"/>
            <a:ext cx="9139019" cy="4267105"/>
          </a:xfrm>
        </p:spPr>
        <p:txBody>
          <a:bodyPr>
            <a:normAutofit/>
          </a:bodyPr>
          <a:lstStyle/>
          <a:p>
            <a:pPr algn="just"/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Na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univerzitě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funguje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hned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několik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způsobů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, jak se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využívá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biologický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odpad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.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Velkým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zdrojem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je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samozřejmě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péče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o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zeleň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v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kampusu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. </a:t>
            </a:r>
          </a:p>
          <a:p>
            <a:pPr algn="just"/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Posečená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tráva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a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uschlé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rostliny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se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kompostují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v 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zahradnictví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. Na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stejné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místo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se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sváží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i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zbytky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z 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provozu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zahradnictví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a z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činnosti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studentů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pracujících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ve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sklenících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. </a:t>
            </a:r>
          </a:p>
          <a:p>
            <a:pPr algn="just"/>
            <a:r>
              <a:rPr lang="en-GB" sz="2000" dirty="0" err="1">
                <a:solidFill>
                  <a:srgbClr val="212529"/>
                </a:solidFill>
                <a:latin typeface="etelka_textregular"/>
              </a:rPr>
              <a:t>Štěpkování</a:t>
            </a:r>
            <a:r>
              <a:rPr lang="en-GB" sz="2000" dirty="0">
                <a:solidFill>
                  <a:srgbClr val="212529"/>
                </a:solidFill>
                <a:latin typeface="etelka_textregular"/>
              </a:rPr>
              <a:t> – </a:t>
            </a:r>
            <a:r>
              <a:rPr lang="en-GB" sz="2000" dirty="0" err="1">
                <a:solidFill>
                  <a:srgbClr val="212529"/>
                </a:solidFill>
                <a:latin typeface="etelka_textregular"/>
              </a:rPr>
              <a:t>mulčování</a:t>
            </a:r>
            <a:endParaRPr lang="en-GB" sz="2000" dirty="0">
              <a:solidFill>
                <a:srgbClr val="212529"/>
              </a:solidFill>
              <a:latin typeface="etelka_textregular"/>
            </a:endParaRPr>
          </a:p>
          <a:p>
            <a:pPr algn="just"/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Demonstračním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a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experimentální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pracoviště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FAPPZ. V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kompost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se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zde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mění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rostlinné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odpady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z 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produkce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,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hnůj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ze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stájí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,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posekaná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tráva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ze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hřiště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a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pozemků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kolem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Katedry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tělesné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výchovy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a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další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rostlinné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odpady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z 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pokusů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jednotlivých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fakult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.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Výsledný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produkt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se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samozřejmě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používá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jako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hnojivo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pro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potřeby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pracoviště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3304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962C4-B799-F513-8F59-7BBBF619F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9177"/>
            <a:ext cx="8596668" cy="4562186"/>
          </a:xfrm>
        </p:spPr>
        <p:txBody>
          <a:bodyPr>
            <a:normAutofit/>
          </a:bodyPr>
          <a:lstStyle/>
          <a:p>
            <a:pPr algn="just"/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Stravování</a:t>
            </a:r>
            <a:r>
              <a:rPr lang="en-GB" sz="2000" dirty="0">
                <a:solidFill>
                  <a:srgbClr val="212529"/>
                </a:solidFill>
                <a:latin typeface="etelka_textregular"/>
              </a:rPr>
              <a:t> - 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v 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budově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menzy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jsou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proto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hned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dva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typy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kompostérů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. </a:t>
            </a:r>
          </a:p>
          <a:p>
            <a:pPr algn="just"/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Část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zbytků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z 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přípravy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pokrmů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je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těmito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kompostéry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zpracována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a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dále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využita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v 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rámci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vědecké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činnosti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Fakulty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agrobiologie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,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potravinových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a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přírodních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zdrojů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. </a:t>
            </a:r>
          </a:p>
          <a:p>
            <a:pPr algn="just"/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Elektrický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Green Good</a:t>
            </a:r>
          </a:p>
          <a:p>
            <a:pPr algn="just"/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Vermikompostér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(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Trvá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jim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to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sice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2–3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měsíce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, ale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výsledný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kompost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je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kvalitnější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.)</a:t>
            </a:r>
          </a:p>
          <a:p>
            <a:pPr algn="just"/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Dva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malé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vermikompostéry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a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jeden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Green Good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jsou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také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v 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kuchyňkách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na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koleji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A.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Mezi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kolejemi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jsou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pak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ještě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další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tři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kompostéry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. </a:t>
            </a:r>
          </a:p>
          <a:p>
            <a:pPr algn="just"/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Biodpad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z 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kontajneru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i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značná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část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hotového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kompostu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nakonec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skončí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také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v 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zahradnictví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a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vyživuje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se pro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rostliny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v 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rámci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 </a:t>
            </a:r>
            <a:r>
              <a:rPr lang="en-GB" sz="2000" b="0" i="0" dirty="0" err="1">
                <a:solidFill>
                  <a:srgbClr val="212529"/>
                </a:solidFill>
                <a:effectLst/>
                <a:latin typeface="etelka_textregular"/>
              </a:rPr>
              <a:t>kampusu</a:t>
            </a:r>
            <a:r>
              <a:rPr lang="en-GB" sz="2000" b="0" i="0" dirty="0">
                <a:solidFill>
                  <a:srgbClr val="212529"/>
                </a:solidFill>
                <a:effectLst/>
                <a:latin typeface="etelka_textregular"/>
              </a:rPr>
              <a:t>. </a:t>
            </a:r>
            <a:endParaRPr lang="en-GB" sz="2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3B04D3-93BA-7FC1-480A-3EAE78D93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</p:spPr>
        <p:txBody>
          <a:bodyPr/>
          <a:lstStyle/>
          <a:p>
            <a:r>
              <a:rPr lang="en-GB" dirty="0" err="1"/>
              <a:t>Nakládání</a:t>
            </a:r>
            <a:r>
              <a:rPr lang="en-GB" dirty="0"/>
              <a:t> s </a:t>
            </a:r>
            <a:r>
              <a:rPr lang="en-GB" dirty="0" err="1"/>
              <a:t>odpadem</a:t>
            </a:r>
            <a:r>
              <a:rPr lang="en-GB" dirty="0"/>
              <a:t> v </a:t>
            </a:r>
            <a:r>
              <a:rPr lang="en-GB" dirty="0" err="1"/>
              <a:t>kampusu</a:t>
            </a:r>
            <a:r>
              <a:rPr lang="en-GB" dirty="0"/>
              <a:t> ČZU (II)</a:t>
            </a:r>
          </a:p>
        </p:txBody>
      </p:sp>
    </p:spTree>
    <p:extLst>
      <p:ext uri="{BB962C8B-B14F-4D97-AF65-F5344CB8AC3E}">
        <p14:creationId xmlns:p14="http://schemas.microsoft.com/office/powerpoint/2010/main" val="1868183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9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6" name="Rectangle 21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23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Isosceles Triangle 27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E08616-1A21-59A9-0756-139D43937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5799" y="600860"/>
            <a:ext cx="8464587" cy="577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53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AB630-F256-5DA8-0F0B-D94AB4BE9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0128" y="1734670"/>
            <a:ext cx="3720916" cy="3760311"/>
          </a:xfrm>
        </p:spPr>
        <p:txBody>
          <a:bodyPr>
            <a:normAutofit/>
          </a:bodyPr>
          <a:lstStyle/>
          <a:p>
            <a:r>
              <a:rPr lang="en-GB" b="1" i="0" dirty="0">
                <a:effectLst/>
                <a:latin typeface="Arial" panose="020B0604020202020204" pitchFamily="34" charset="0"/>
              </a:rPr>
              <a:t>V </a:t>
            </a:r>
            <a:r>
              <a:rPr lang="en-GB" b="1" i="0" dirty="0" err="1">
                <a:effectLst/>
                <a:latin typeface="Arial" panose="020B0604020202020204" pitchFamily="34" charset="0"/>
              </a:rPr>
              <a:t>rámci</a:t>
            </a:r>
            <a:r>
              <a:rPr lang="en-GB" b="1" i="0" dirty="0"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effectLst/>
                <a:latin typeface="Arial" panose="020B0604020202020204" pitchFamily="34" charset="0"/>
              </a:rPr>
              <a:t>realizace</a:t>
            </a:r>
            <a:r>
              <a:rPr lang="en-GB" b="1" i="0" dirty="0"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effectLst/>
                <a:latin typeface="Arial" panose="020B0604020202020204" pitchFamily="34" charset="0"/>
              </a:rPr>
              <a:t>projektu</a:t>
            </a:r>
            <a:r>
              <a:rPr lang="en-GB" b="1" i="0" dirty="0"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effectLst/>
                <a:latin typeface="Arial" panose="020B0604020202020204" pitchFamily="34" charset="0"/>
              </a:rPr>
              <a:t>bylo</a:t>
            </a:r>
            <a:r>
              <a:rPr lang="en-GB" b="1" i="0" dirty="0"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effectLst/>
                <a:latin typeface="Arial" panose="020B0604020202020204" pitchFamily="34" charset="0"/>
              </a:rPr>
              <a:t>pořízeno</a:t>
            </a:r>
            <a:r>
              <a:rPr lang="en-GB" b="1" i="0" dirty="0">
                <a:effectLst/>
                <a:latin typeface="Arial" panose="020B0604020202020204" pitchFamily="34" charset="0"/>
              </a:rPr>
              <a:t> a </a:t>
            </a:r>
            <a:r>
              <a:rPr lang="en-GB" b="1" i="0" dirty="0" err="1">
                <a:effectLst/>
                <a:latin typeface="Arial" panose="020B0604020202020204" pitchFamily="34" charset="0"/>
              </a:rPr>
              <a:t>občanům</a:t>
            </a:r>
            <a:r>
              <a:rPr lang="en-GB" b="1" i="0" dirty="0"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effectLst/>
                <a:latin typeface="Arial" panose="020B0604020202020204" pitchFamily="34" charset="0"/>
              </a:rPr>
              <a:t>zapůjčeno</a:t>
            </a:r>
            <a:r>
              <a:rPr lang="en-GB" b="1" i="0" dirty="0">
                <a:effectLst/>
                <a:latin typeface="Arial" panose="020B0604020202020204" pitchFamily="34" charset="0"/>
              </a:rPr>
              <a:t> 350 </a:t>
            </a:r>
            <a:r>
              <a:rPr lang="en-GB" b="1" i="0" dirty="0" err="1">
                <a:effectLst/>
                <a:latin typeface="Arial" panose="020B0604020202020204" pitchFamily="34" charset="0"/>
              </a:rPr>
              <a:t>ks</a:t>
            </a:r>
            <a:r>
              <a:rPr lang="en-GB" b="1" i="0" dirty="0"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effectLst/>
                <a:latin typeface="Arial" panose="020B0604020202020204" pitchFamily="34" charset="0"/>
              </a:rPr>
              <a:t>kompostérů</a:t>
            </a:r>
            <a:r>
              <a:rPr lang="en-GB" b="1" i="0" dirty="0">
                <a:effectLst/>
                <a:latin typeface="Arial" panose="020B0604020202020204" pitchFamily="34" charset="0"/>
              </a:rPr>
              <a:t> o </a:t>
            </a:r>
            <a:r>
              <a:rPr lang="en-GB" b="1" i="0" dirty="0" err="1">
                <a:effectLst/>
                <a:latin typeface="Arial" panose="020B0604020202020204" pitchFamily="34" charset="0"/>
              </a:rPr>
              <a:t>objemu</a:t>
            </a:r>
            <a:r>
              <a:rPr lang="en-GB" b="1" i="0" dirty="0">
                <a:effectLst/>
                <a:latin typeface="Arial" panose="020B0604020202020204" pitchFamily="34" charset="0"/>
              </a:rPr>
              <a:t> 900 l a </a:t>
            </a:r>
            <a:r>
              <a:rPr lang="en-GB" b="1" i="0" dirty="0" err="1">
                <a:effectLst/>
                <a:latin typeface="Arial" panose="020B0604020202020204" pitchFamily="34" charset="0"/>
              </a:rPr>
              <a:t>kombinovaný</a:t>
            </a:r>
            <a:r>
              <a:rPr lang="en-GB" b="1" i="0" dirty="0"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effectLst/>
                <a:latin typeface="Arial" panose="020B0604020202020204" pitchFamily="34" charset="0"/>
              </a:rPr>
              <a:t>štěpkovač</a:t>
            </a:r>
            <a:r>
              <a:rPr lang="en-GB" b="1" i="0" dirty="0">
                <a:effectLst/>
                <a:latin typeface="Arial" panose="020B0604020202020204" pitchFamily="34" charset="0"/>
              </a:rPr>
              <a:t> s </a:t>
            </a:r>
            <a:r>
              <a:rPr lang="en-GB" b="1" i="0" dirty="0" err="1">
                <a:effectLst/>
                <a:latin typeface="Arial" panose="020B0604020202020204" pitchFamily="34" charset="0"/>
              </a:rPr>
              <a:t>drtičem</a:t>
            </a:r>
            <a:r>
              <a:rPr lang="en-GB" b="1" i="0" dirty="0"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effectLst/>
                <a:latin typeface="Arial" panose="020B0604020202020204" pitchFamily="34" charset="0"/>
              </a:rPr>
              <a:t>dřevní</a:t>
            </a:r>
            <a:r>
              <a:rPr lang="en-GB" b="1" i="0" dirty="0">
                <a:effectLst/>
                <a:latin typeface="Arial" panose="020B0604020202020204" pitchFamily="34" charset="0"/>
              </a:rPr>
              <a:t> </a:t>
            </a:r>
            <a:r>
              <a:rPr lang="en-GB" b="1" i="0" dirty="0" err="1">
                <a:effectLst/>
                <a:latin typeface="Arial" panose="020B0604020202020204" pitchFamily="34" charset="0"/>
              </a:rPr>
              <a:t>hmoty</a:t>
            </a:r>
            <a:r>
              <a:rPr lang="en-GB" b="1" i="0" dirty="0">
                <a:effectLst/>
                <a:latin typeface="Arial" panose="020B0604020202020204" pitchFamily="34" charset="0"/>
              </a:rPr>
              <a:t>.</a:t>
            </a:r>
          </a:p>
          <a:p>
            <a:r>
              <a:rPr lang="en-GB" b="1" dirty="0">
                <a:latin typeface="Arial" panose="020B0604020202020204" pitchFamily="34" charset="0"/>
              </a:rPr>
              <a:t>Pro </a:t>
            </a:r>
            <a:r>
              <a:rPr lang="en-GB" b="1" dirty="0" err="1">
                <a:latin typeface="Arial" panose="020B0604020202020204" pitchFamily="34" charset="0"/>
              </a:rPr>
              <a:t>usnadnění</a:t>
            </a:r>
            <a:r>
              <a:rPr lang="en-GB" b="1" dirty="0">
                <a:latin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</a:rPr>
              <a:t>procesu</a:t>
            </a:r>
            <a:r>
              <a:rPr lang="en-GB" b="1" dirty="0">
                <a:latin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</a:rPr>
              <a:t>byl</a:t>
            </a:r>
            <a:r>
              <a:rPr lang="en-GB" b="1" dirty="0">
                <a:latin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</a:rPr>
              <a:t>pořízen</a:t>
            </a:r>
            <a:r>
              <a:rPr lang="en-GB" b="1" dirty="0">
                <a:latin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</a:rPr>
              <a:t>štěpkovač</a:t>
            </a:r>
            <a:r>
              <a:rPr lang="en-GB" b="1" dirty="0">
                <a:latin typeface="Arial" panose="020B0604020202020204" pitchFamily="34" charset="0"/>
              </a:rPr>
              <a:t> s </a:t>
            </a:r>
            <a:r>
              <a:rPr lang="en-GB" b="1" dirty="0" err="1">
                <a:latin typeface="Arial" panose="020B0604020202020204" pitchFamily="34" charset="0"/>
              </a:rPr>
              <a:t>drtičem</a:t>
            </a:r>
            <a:r>
              <a:rPr lang="en-GB" b="1" dirty="0">
                <a:latin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</a:rPr>
              <a:t>dřevní</a:t>
            </a:r>
            <a:r>
              <a:rPr lang="en-GB" b="1" dirty="0">
                <a:latin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</a:rPr>
              <a:t>hmoty</a:t>
            </a:r>
            <a:r>
              <a:rPr lang="en-GB" b="1" dirty="0">
                <a:latin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</a:rPr>
              <a:t>na</a:t>
            </a:r>
            <a:r>
              <a:rPr lang="en-GB" b="1" dirty="0">
                <a:latin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</a:rPr>
              <a:t>zapůjčení</a:t>
            </a:r>
            <a:r>
              <a:rPr lang="en-GB" b="1" dirty="0">
                <a:latin typeface="Arial" panose="020B0604020202020204" pitchFamily="34" charset="0"/>
              </a:rPr>
              <a:t> v </a:t>
            </a:r>
            <a:r>
              <a:rPr lang="en-GB" b="1" dirty="0" err="1">
                <a:latin typeface="Arial" panose="020B0604020202020204" pitchFamily="34" charset="0"/>
              </a:rPr>
              <a:t>pravidelných</a:t>
            </a:r>
            <a:r>
              <a:rPr lang="en-GB" b="1" dirty="0">
                <a:latin typeface="Arial" panose="020B0604020202020204" pitchFamily="34" charset="0"/>
              </a:rPr>
              <a:t> </a:t>
            </a:r>
            <a:r>
              <a:rPr lang="en-GB" b="1" dirty="0" err="1">
                <a:latin typeface="Arial" panose="020B0604020202020204" pitchFamily="34" charset="0"/>
              </a:rPr>
              <a:t>termínech</a:t>
            </a:r>
            <a:r>
              <a:rPr lang="en-GB" b="1" dirty="0">
                <a:latin typeface="Arial" panose="020B0604020202020204" pitchFamily="34" charset="0"/>
              </a:rPr>
              <a:t> (</a:t>
            </a:r>
            <a:r>
              <a:rPr lang="en-GB" b="1" dirty="0" err="1">
                <a:latin typeface="Arial" panose="020B0604020202020204" pitchFamily="34" charset="0"/>
              </a:rPr>
              <a:t>jaro-podzim</a:t>
            </a:r>
            <a:r>
              <a:rPr lang="en-GB" b="1" dirty="0">
                <a:latin typeface="Arial" panose="020B0604020202020204" pitchFamily="34" charset="0"/>
              </a:rPr>
              <a:t>).</a:t>
            </a:r>
            <a:endParaRPr lang="en-GB" b="1" i="0" dirty="0">
              <a:effectLst/>
              <a:latin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4A1CCF-8482-7D44-7B08-E95E62A1F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429" y="632145"/>
            <a:ext cx="3985699" cy="508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833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7BF4F-D858-084F-DFB1-F0B05A6CB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Domácí bioplynové stanice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65022-DEE9-4246-3D06-1025273A5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303" y="1702514"/>
            <a:ext cx="4176020" cy="3880773"/>
          </a:xfrm>
        </p:spPr>
        <p:txBody>
          <a:bodyPr>
            <a:normAutofit/>
          </a:bodyPr>
          <a:lstStyle/>
          <a:p>
            <a:r>
              <a:rPr lang="en-GB" sz="2400" dirty="0" err="1"/>
              <a:t>Zpracování</a:t>
            </a:r>
            <a:r>
              <a:rPr lang="en-GB" sz="2400" dirty="0"/>
              <a:t> </a:t>
            </a:r>
            <a:r>
              <a:rPr lang="en-GB" sz="2400" dirty="0" err="1"/>
              <a:t>širokého</a:t>
            </a:r>
            <a:r>
              <a:rPr lang="en-GB" sz="2400" dirty="0"/>
              <a:t> </a:t>
            </a:r>
            <a:r>
              <a:rPr lang="en-GB" sz="2400" dirty="0" err="1"/>
              <a:t>spektra</a:t>
            </a:r>
            <a:r>
              <a:rPr lang="en-GB" sz="2400" dirty="0"/>
              <a:t> </a:t>
            </a:r>
            <a:r>
              <a:rPr lang="en-GB" sz="2400" dirty="0" err="1"/>
              <a:t>odpadu</a:t>
            </a:r>
            <a:endParaRPr lang="en-GB" sz="2400" dirty="0"/>
          </a:p>
          <a:p>
            <a:r>
              <a:rPr lang="en-GB" sz="2400" dirty="0" err="1"/>
              <a:t>Výroba</a:t>
            </a:r>
            <a:r>
              <a:rPr lang="en-GB" sz="2400" dirty="0"/>
              <a:t> </a:t>
            </a:r>
            <a:r>
              <a:rPr lang="en-GB" sz="2400" dirty="0" err="1"/>
              <a:t>energie</a:t>
            </a:r>
            <a:r>
              <a:rPr lang="en-GB" sz="2400" dirty="0"/>
              <a:t> (</a:t>
            </a:r>
            <a:r>
              <a:rPr lang="en-GB" sz="2400" dirty="0" err="1"/>
              <a:t>bioplyn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vaření</a:t>
            </a:r>
            <a:r>
              <a:rPr lang="en-GB" sz="2400" dirty="0"/>
              <a:t>, </a:t>
            </a:r>
            <a:r>
              <a:rPr lang="en-GB" sz="2400" dirty="0" err="1"/>
              <a:t>svícení</a:t>
            </a:r>
            <a:r>
              <a:rPr lang="en-GB" sz="2400" dirty="0"/>
              <a:t>)</a:t>
            </a:r>
          </a:p>
          <a:p>
            <a:r>
              <a:rPr lang="en-GB" sz="2400" dirty="0" err="1"/>
              <a:t>Není</a:t>
            </a:r>
            <a:r>
              <a:rPr lang="en-GB" sz="2400" dirty="0"/>
              <a:t> </a:t>
            </a:r>
            <a:r>
              <a:rPr lang="en-GB" sz="2400" dirty="0" err="1"/>
              <a:t>dostatečně</a:t>
            </a:r>
            <a:r>
              <a:rPr lang="en-GB" sz="2400" dirty="0"/>
              <a:t> </a:t>
            </a:r>
            <a:r>
              <a:rPr lang="en-GB" sz="2400" dirty="0" err="1"/>
              <a:t>uspůsobeno</a:t>
            </a:r>
            <a:r>
              <a:rPr lang="en-GB" sz="2400" dirty="0"/>
              <a:t> k </a:t>
            </a:r>
            <a:r>
              <a:rPr lang="en-GB" sz="2400" dirty="0" err="1"/>
              <a:t>lokálním</a:t>
            </a:r>
            <a:r>
              <a:rPr lang="en-GB" sz="2400" dirty="0"/>
              <a:t> </a:t>
            </a:r>
            <a:r>
              <a:rPr lang="en-GB" sz="2400" dirty="0" err="1"/>
              <a:t>podmínkám</a:t>
            </a:r>
            <a:r>
              <a:rPr lang="en-GB" sz="2400" dirty="0"/>
              <a:t> (</a:t>
            </a:r>
            <a:r>
              <a:rPr lang="en-GB" sz="2400" dirty="0" err="1"/>
              <a:t>nízké</a:t>
            </a:r>
            <a:r>
              <a:rPr lang="en-GB" sz="2400" dirty="0"/>
              <a:t> </a:t>
            </a:r>
            <a:r>
              <a:rPr lang="en-GB" sz="2400" dirty="0" err="1"/>
              <a:t>teploty</a:t>
            </a:r>
            <a:r>
              <a:rPr lang="en-GB" sz="2400" dirty="0"/>
              <a:t> v </a:t>
            </a:r>
            <a:r>
              <a:rPr lang="en-GB" sz="2400" dirty="0" err="1"/>
              <a:t>zimě</a:t>
            </a:r>
            <a:r>
              <a:rPr lang="en-GB" sz="2400" dirty="0"/>
              <a:t>)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DAA2391-2852-13A9-004B-C33D87A48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3" y="1164876"/>
            <a:ext cx="6846277" cy="569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920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EC058-7622-2F84-B824-5B038362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499" y="0"/>
            <a:ext cx="8596668" cy="1320800"/>
          </a:xfrm>
        </p:spPr>
        <p:txBody>
          <a:bodyPr/>
          <a:lstStyle/>
          <a:p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odpady</a:t>
            </a:r>
            <a:r>
              <a:rPr lang="en-GB" dirty="0"/>
              <a:t> - </a:t>
            </a:r>
            <a:r>
              <a:rPr lang="en-GB" dirty="0" err="1"/>
              <a:t>dokument</a:t>
            </a:r>
            <a:endParaRPr lang="en-GB" dirty="0"/>
          </a:p>
        </p:txBody>
      </p:sp>
      <p:pic>
        <p:nvPicPr>
          <p:cNvPr id="6" name="Online Media 5" title="Mezi Odpady // dokument o odpadovém hospodářství">
            <a:hlinkClick r:id="" action="ppaction://media"/>
            <a:extLst>
              <a:ext uri="{FF2B5EF4-FFF2-40B4-BE49-F238E27FC236}">
                <a16:creationId xmlns:a16="http://schemas.microsoft.com/office/drawing/2014/main" id="{6D3D4582-1F44-1961-7DBB-D212E7727C9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7821" y="710345"/>
            <a:ext cx="9622592" cy="54373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8A9CF5-0D6D-169A-6152-BFF00E02F8E1}"/>
              </a:ext>
            </a:extLst>
          </p:cNvPr>
          <p:cNvSpPr txBox="1"/>
          <p:nvPr/>
        </p:nvSpPr>
        <p:spPr>
          <a:xfrm>
            <a:off x="2826635" y="6288741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https://www.youtube.com/watch?v=rK1P1cY1Ifs</a:t>
            </a:r>
          </a:p>
        </p:txBody>
      </p:sp>
    </p:spTree>
    <p:extLst>
      <p:ext uri="{BB962C8B-B14F-4D97-AF65-F5344CB8AC3E}">
        <p14:creationId xmlns:p14="http://schemas.microsoft.com/office/powerpoint/2010/main" val="268704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variety&#10;&#10;Description automatically generated">
            <a:extLst>
              <a:ext uri="{FF2B5EF4-FFF2-40B4-BE49-F238E27FC236}">
                <a16:creationId xmlns:a16="http://schemas.microsoft.com/office/drawing/2014/main" id="{3C923588-DA15-DB2F-3E19-CC168D3FE0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r="4293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160709-8BFC-3A05-9E57-1CD08DE95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err="1"/>
              <a:t>Hlavní</a:t>
            </a:r>
            <a:r>
              <a:rPr lang="en-GB" sz="2800"/>
              <a:t> </a:t>
            </a:r>
            <a:r>
              <a:rPr lang="en-GB" sz="2800" err="1"/>
              <a:t>problémy</a:t>
            </a:r>
            <a:r>
              <a:rPr lang="en-GB" sz="2800"/>
              <a:t> s </a:t>
            </a:r>
            <a:r>
              <a:rPr lang="en-GB" sz="2800" err="1"/>
              <a:t>organickým</a:t>
            </a:r>
            <a:r>
              <a:rPr lang="en-GB" sz="2800"/>
              <a:t> </a:t>
            </a:r>
            <a:r>
              <a:rPr lang="en-GB" sz="2800" err="1"/>
              <a:t>odpadem</a:t>
            </a:r>
            <a:endParaRPr lang="en-GB" sz="2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C5835-670F-7C4C-4BD4-B59031E43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32" y="1388933"/>
            <a:ext cx="4955126" cy="4449159"/>
          </a:xfrm>
        </p:spPr>
        <p:txBody>
          <a:bodyPr>
            <a:normAutofit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dirty="0"/>
              <a:t>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err="1"/>
              <a:t>Zvyšující</a:t>
            </a:r>
            <a:r>
              <a:rPr lang="en-US" dirty="0"/>
              <a:t> se </a:t>
            </a:r>
            <a:r>
              <a:rPr lang="en-US" dirty="0" err="1"/>
              <a:t>množství</a:t>
            </a:r>
            <a:r>
              <a:rPr lang="en-US" dirty="0"/>
              <a:t> </a:t>
            </a:r>
            <a:r>
              <a:rPr lang="en-US" dirty="0" err="1"/>
              <a:t>organického</a:t>
            </a:r>
            <a:r>
              <a:rPr lang="en-US" dirty="0"/>
              <a:t> </a:t>
            </a:r>
            <a:r>
              <a:rPr lang="en-US" dirty="0" err="1"/>
              <a:t>odpadu</a:t>
            </a:r>
            <a:r>
              <a:rPr lang="en-US" dirty="0"/>
              <a:t> (</a:t>
            </a:r>
            <a:r>
              <a:rPr lang="en-US" dirty="0" err="1"/>
              <a:t>biodegradabilního</a:t>
            </a:r>
            <a:r>
              <a:rPr lang="en-US" dirty="0"/>
              <a:t>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V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zemích</a:t>
            </a:r>
            <a:r>
              <a:rPr lang="en-US" dirty="0"/>
              <a:t> </a:t>
            </a:r>
            <a:r>
              <a:rPr lang="en-US" dirty="0" err="1"/>
              <a:t>dosahuje</a:t>
            </a:r>
            <a:r>
              <a:rPr lang="en-US" dirty="0"/>
              <a:t> </a:t>
            </a:r>
            <a:r>
              <a:rPr lang="en-US" dirty="0" err="1"/>
              <a:t>organický</a:t>
            </a:r>
            <a:r>
              <a:rPr lang="en-US" dirty="0"/>
              <a:t> </a:t>
            </a:r>
            <a:r>
              <a:rPr lang="en-US" dirty="0" err="1"/>
              <a:t>odpad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50-70% z </a:t>
            </a:r>
            <a:r>
              <a:rPr lang="en-US" dirty="0" err="1"/>
              <a:t>celkového</a:t>
            </a:r>
            <a:r>
              <a:rPr lang="en-US" dirty="0"/>
              <a:t> </a:t>
            </a:r>
            <a:r>
              <a:rPr lang="en-US" dirty="0" err="1"/>
              <a:t>odpadu</a:t>
            </a:r>
            <a:r>
              <a:rPr lang="en-US" dirty="0"/>
              <a:t> </a:t>
            </a:r>
            <a:r>
              <a:rPr lang="en-US" dirty="0" err="1"/>
              <a:t>vyprodukovaného</a:t>
            </a:r>
            <a:r>
              <a:rPr lang="en-US" dirty="0"/>
              <a:t> v </a:t>
            </a:r>
            <a:r>
              <a:rPr lang="en-US" dirty="0" err="1"/>
              <a:t>domácnostech</a:t>
            </a:r>
            <a:endParaRPr lang="en-US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 err="1"/>
              <a:t>Rozvojové</a:t>
            </a:r>
            <a:r>
              <a:rPr lang="en-US" dirty="0"/>
              <a:t> </a:t>
            </a:r>
            <a:r>
              <a:rPr lang="en-US" dirty="0" err="1"/>
              <a:t>země</a:t>
            </a:r>
            <a:r>
              <a:rPr lang="en-US" dirty="0"/>
              <a:t>: </a:t>
            </a:r>
            <a:r>
              <a:rPr lang="en-US" dirty="0" err="1"/>
              <a:t>odhazování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skládky</a:t>
            </a:r>
            <a:r>
              <a:rPr lang="en-US" dirty="0"/>
              <a:t> – risk pro </a:t>
            </a:r>
            <a:r>
              <a:rPr lang="en-US" dirty="0" err="1"/>
              <a:t>zdraví</a:t>
            </a:r>
            <a:r>
              <a:rPr lang="en-US" dirty="0"/>
              <a:t> a </a:t>
            </a:r>
            <a:r>
              <a:rPr lang="en-US" dirty="0" err="1"/>
              <a:t>životní</a:t>
            </a:r>
            <a:r>
              <a:rPr lang="en-US" dirty="0"/>
              <a:t> </a:t>
            </a:r>
            <a:r>
              <a:rPr lang="en-US" dirty="0" err="1"/>
              <a:t>prostředí</a:t>
            </a:r>
            <a:endParaRPr lang="en-US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altLang="ja-JP" dirty="0" err="1"/>
              <a:t>Manipulace</a:t>
            </a:r>
            <a:r>
              <a:rPr lang="en-US" altLang="ja-JP" dirty="0"/>
              <a:t> s </a:t>
            </a:r>
            <a:r>
              <a:rPr lang="en-US" altLang="ja-JP" dirty="0" err="1"/>
              <a:t>odpadem</a:t>
            </a:r>
            <a:r>
              <a:rPr lang="en-US" altLang="ja-JP" dirty="0"/>
              <a:t> </a:t>
            </a:r>
            <a:r>
              <a:rPr lang="en-US" altLang="ja-JP" dirty="0" err="1"/>
              <a:t>obecně</a:t>
            </a:r>
            <a:r>
              <a:rPr lang="en-US" altLang="ja-JP" dirty="0"/>
              <a:t> je </a:t>
            </a:r>
            <a:r>
              <a:rPr lang="en-US" altLang="ja-JP" dirty="0" err="1"/>
              <a:t>vysoce</a:t>
            </a:r>
            <a:r>
              <a:rPr lang="en-US" altLang="ja-JP" dirty="0"/>
              <a:t> </a:t>
            </a:r>
            <a:r>
              <a:rPr lang="en-US" altLang="ja-JP" dirty="0" err="1"/>
              <a:t>nákladová</a:t>
            </a:r>
            <a:r>
              <a:rPr lang="en-US" altLang="ja-JP" dirty="0"/>
              <a:t> </a:t>
            </a:r>
            <a:r>
              <a:rPr lang="en-US" altLang="ja-JP" dirty="0" err="1"/>
              <a:t>záležitost</a:t>
            </a:r>
            <a:r>
              <a:rPr lang="en-US" altLang="ja-JP" dirty="0"/>
              <a:t>, </a:t>
            </a:r>
            <a:r>
              <a:rPr lang="en-US" altLang="ja-JP" dirty="0" err="1"/>
              <a:t>představuje</a:t>
            </a:r>
            <a:r>
              <a:rPr lang="en-US" altLang="ja-JP" dirty="0"/>
              <a:t> </a:t>
            </a:r>
            <a:r>
              <a:rPr lang="en-US" altLang="ja-JP" dirty="0" err="1"/>
              <a:t>velké</a:t>
            </a:r>
            <a:r>
              <a:rPr lang="en-US" altLang="ja-JP" dirty="0"/>
              <a:t> </a:t>
            </a:r>
            <a:r>
              <a:rPr lang="en-US" altLang="ja-JP" dirty="0" err="1"/>
              <a:t>zatížení</a:t>
            </a:r>
            <a:r>
              <a:rPr lang="en-US" altLang="ja-JP" dirty="0"/>
              <a:t> pro </a:t>
            </a:r>
            <a:r>
              <a:rPr lang="en-US" altLang="ja-JP" dirty="0" err="1"/>
              <a:t>samosprávu</a:t>
            </a:r>
            <a:endParaRPr lang="en-US" altLang="ja-JP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dirty="0"/>
              <a:t>Jen </a:t>
            </a:r>
            <a:r>
              <a:rPr lang="en-US" dirty="0" err="1"/>
              <a:t>něco</a:t>
            </a:r>
            <a:r>
              <a:rPr lang="en-US" dirty="0"/>
              <a:t> </a:t>
            </a:r>
            <a:r>
              <a:rPr lang="en-US" dirty="0" err="1"/>
              <a:t>méně</a:t>
            </a:r>
            <a:r>
              <a:rPr lang="en-US" dirty="0"/>
              <a:t> </a:t>
            </a:r>
            <a:r>
              <a:rPr lang="en-US" dirty="0" err="1"/>
              <a:t>než</a:t>
            </a:r>
            <a:r>
              <a:rPr lang="en-US" dirty="0"/>
              <a:t> 10 % </a:t>
            </a:r>
            <a:r>
              <a:rPr lang="en-US" dirty="0" err="1"/>
              <a:t>organického</a:t>
            </a:r>
            <a:r>
              <a:rPr lang="en-US" dirty="0"/>
              <a:t> </a:t>
            </a:r>
            <a:r>
              <a:rPr lang="en-US" dirty="0" err="1"/>
              <a:t>odpadu</a:t>
            </a:r>
            <a:r>
              <a:rPr lang="en-US" dirty="0"/>
              <a:t> je v </a:t>
            </a:r>
            <a:r>
              <a:rPr lang="en-US" dirty="0" err="1"/>
              <a:t>současnosti</a:t>
            </a:r>
            <a:r>
              <a:rPr lang="en-US" dirty="0"/>
              <a:t> </a:t>
            </a:r>
            <a:r>
              <a:rPr lang="en-US" dirty="0" err="1"/>
              <a:t>nějak</a:t>
            </a:r>
            <a:r>
              <a:rPr lang="en-US" dirty="0"/>
              <a:t> </a:t>
            </a:r>
            <a:r>
              <a:rPr lang="en-US" dirty="0" err="1"/>
              <a:t>efektivně</a:t>
            </a:r>
            <a:r>
              <a:rPr lang="en-US" dirty="0"/>
              <a:t> </a:t>
            </a:r>
            <a:r>
              <a:rPr lang="en-US" dirty="0" err="1"/>
              <a:t>zužitkováno</a:t>
            </a:r>
            <a:endParaRPr lang="en-GB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673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5D87F-B826-7B26-C64F-84DC6FFD0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621FFB2-61CE-A543-4EF0-B88828DC3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7696"/>
          <a:stretch/>
        </p:blipFill>
        <p:spPr>
          <a:xfrm>
            <a:off x="1674983" y="3336323"/>
            <a:ext cx="6601367" cy="3521677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32FE8C-D90A-1D52-20F4-79E50C5AD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08" y="11343"/>
            <a:ext cx="7439025" cy="1495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C1A309-8D30-8314-01D6-0A4ED5690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80" y="1506768"/>
            <a:ext cx="9074975" cy="180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4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6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8" name="Isosceles Triangle 47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50" name="Rectangle 49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E4BCF1-A80A-13E5-3F76-7A6FE3FB1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15" b="24296"/>
          <a:stretch/>
        </p:blipFill>
        <p:spPr>
          <a:xfrm>
            <a:off x="1955799" y="767473"/>
            <a:ext cx="8160786" cy="45903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0D5C5B2-A0FC-2357-66FF-0975B637B9CE}"/>
              </a:ext>
            </a:extLst>
          </p:cNvPr>
          <p:cNvSpPr txBox="1"/>
          <p:nvPr/>
        </p:nvSpPr>
        <p:spPr>
          <a:xfrm>
            <a:off x="681163" y="5087487"/>
            <a:ext cx="109567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Největší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podíl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tvořil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organický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odpad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, a to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celých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42 %.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Tento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organický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odpad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byl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složen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z 30 %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zahradní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zeleně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a  z 12 %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kuchyňského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odpadu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. Z toho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vyplývá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,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že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 </a:t>
            </a:r>
            <a:r>
              <a:rPr lang="en-GB" b="0" i="0" dirty="0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z </a:t>
            </a:r>
            <a:r>
              <a:rPr lang="en-GB" b="0" i="0" dirty="0" err="1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celkového</a:t>
            </a:r>
            <a:r>
              <a:rPr lang="en-GB" b="0" i="0" dirty="0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množství</a:t>
            </a:r>
            <a:r>
              <a:rPr lang="en-GB" b="0" i="0" dirty="0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zkoumaného</a:t>
            </a:r>
            <a:r>
              <a:rPr lang="en-GB" b="0" i="0" dirty="0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komunálního</a:t>
            </a:r>
            <a:r>
              <a:rPr lang="en-GB" b="0" i="0" dirty="0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odpadu</a:t>
            </a:r>
            <a:r>
              <a:rPr lang="en-GB" b="0" i="0" dirty="0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bylo</a:t>
            </a:r>
            <a:r>
              <a:rPr lang="en-GB" b="0" i="0" dirty="0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možné</a:t>
            </a:r>
            <a:r>
              <a:rPr lang="en-GB" b="0" i="0" dirty="0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zkompostovat</a:t>
            </a:r>
            <a:r>
              <a:rPr lang="en-GB" b="0" i="0" dirty="0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až</a:t>
            </a:r>
            <a:r>
              <a:rPr lang="en-GB" b="0" i="0" dirty="0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 30 % </a:t>
            </a:r>
            <a:r>
              <a:rPr lang="en-GB" b="0" i="0" dirty="0" err="1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odpadu</a:t>
            </a:r>
            <a:r>
              <a:rPr lang="en-GB" b="0" i="0" dirty="0">
                <a:solidFill>
                  <a:srgbClr val="99CC00"/>
                </a:solidFill>
                <a:effectLst/>
                <a:latin typeface="Montserrat" panose="00000500000000000000" pitchFamily="2" charset="0"/>
              </a:rPr>
              <a:t>.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 Z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hlediska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hmotnosti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tvořil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tento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kompostovatelný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odpad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</a:t>
            </a:r>
            <a:r>
              <a:rPr lang="en-GB" b="0" i="0" dirty="0" err="1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téměř</a:t>
            </a:r>
            <a:r>
              <a:rPr lang="en-GB" b="0" i="0" dirty="0">
                <a:solidFill>
                  <a:srgbClr val="374142"/>
                </a:solidFill>
                <a:effectLst/>
                <a:latin typeface="Montserrat" panose="00000500000000000000" pitchFamily="2" charset="0"/>
              </a:rPr>
              <a:t> 135 kg.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244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C95F23-0E25-9375-1F04-2EA12A13D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718" y="984738"/>
            <a:ext cx="9115267" cy="537525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42F637-D915-5026-21E4-3E951D3C2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Analýza</a:t>
            </a:r>
            <a:r>
              <a:rPr lang="en-GB" dirty="0"/>
              <a:t> č.2 z </a:t>
            </a:r>
            <a:r>
              <a:rPr lang="en-GB" dirty="0" err="1"/>
              <a:t>města</a:t>
            </a:r>
            <a:r>
              <a:rPr lang="en-GB" dirty="0"/>
              <a:t> </a:t>
            </a:r>
            <a:r>
              <a:rPr lang="en-GB" dirty="0" err="1"/>
              <a:t>Olešnice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3037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810E4-E145-7013-EC84-8BE08888E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b="1" i="0" dirty="0" err="1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Olešnice</a:t>
            </a:r>
            <a:r>
              <a:rPr lang="en-GB" sz="3600" b="1" i="0" dirty="0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3600" b="1" i="0" dirty="0" err="1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sz="3600" b="1" i="0" dirty="0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3600" b="1" i="0" dirty="0" err="1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cestě</a:t>
            </a:r>
            <a:r>
              <a:rPr lang="en-GB" sz="3600" b="1" i="0" dirty="0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 k </a:t>
            </a:r>
            <a:r>
              <a:rPr lang="en-GB" sz="3600" b="1" i="0" dirty="0" err="1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minimálnímu</a:t>
            </a:r>
            <a:r>
              <a:rPr lang="en-GB" sz="3600" b="1" i="0" dirty="0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sz="3600" b="1" i="0" dirty="0" err="1">
                <a:solidFill>
                  <a:srgbClr val="92D050"/>
                </a:solidFill>
                <a:effectLst/>
                <a:latin typeface="Open Sans" panose="020B0606030504020204" pitchFamily="34" charset="0"/>
              </a:rPr>
              <a:t>odpadu</a:t>
            </a:r>
            <a:br>
              <a:rPr lang="en-GB" b="0" i="0" dirty="0">
                <a:solidFill>
                  <a:srgbClr val="333333"/>
                </a:solidFill>
                <a:effectLst/>
                <a:latin typeface="Merriweather" panose="00000500000000000000" pitchFamily="2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4FCCA-952B-0742-9B3D-0336DADE5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522" y="1663048"/>
            <a:ext cx="9152466" cy="4320893"/>
          </a:xfrm>
        </p:spPr>
        <p:txBody>
          <a:bodyPr>
            <a:normAutofit/>
          </a:bodyPr>
          <a:lstStyle/>
          <a:p>
            <a:pPr algn="just"/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zavedení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systému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adresného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třídění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odpadu</a:t>
            </a:r>
            <a:endParaRPr lang="en-GB" b="1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občanům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budou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kromě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směsného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komunálního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odpadu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pohodlně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odváženy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také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vybrané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druhy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tříděných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odpadů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přímo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od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domácností</a:t>
            </a:r>
            <a:endParaRPr lang="en-GB" b="0" i="0" dirty="0">
              <a:solidFill>
                <a:srgbClr val="333333"/>
              </a:solidFill>
              <a:effectLst/>
              <a:latin typeface="Merriweather" panose="00000500000000000000" pitchFamily="2" charset="0"/>
            </a:endParaRPr>
          </a:p>
          <a:p>
            <a:pPr algn="just"/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zavedení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chytré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evidence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odpadů</a:t>
            </a:r>
            <a:endParaRPr lang="en-GB" b="0" i="0" dirty="0">
              <a:solidFill>
                <a:srgbClr val="333333"/>
              </a:solidFill>
              <a:effectLst/>
              <a:latin typeface="Open Sans" panose="020B0606030504020204" pitchFamily="34" charset="0"/>
            </a:endParaRPr>
          </a:p>
          <a:p>
            <a:pPr algn="just"/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všechny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nádoby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pytle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byly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polepeny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adresnými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QR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kódy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které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by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snímala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pomocí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moderní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technologie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naše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současná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svozová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společnost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Velkou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výhodou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je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získání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větší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kontroly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nad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svozovou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společností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b="0" i="0" dirty="0">
              <a:solidFill>
                <a:srgbClr val="333333"/>
              </a:solidFill>
              <a:effectLst/>
              <a:latin typeface="Merriweather" panose="00000500000000000000" pitchFamily="2" charset="0"/>
            </a:endParaRPr>
          </a:p>
          <a:p>
            <a:pPr algn="just"/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Kombinace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těchto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řešení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se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ukázala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být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vhodná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pro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zlepšení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stavu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odpadového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hospodářství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zejména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v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souvislosti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s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papírovým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plastovým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včetně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nápojových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kartonů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) a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kovovým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1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odpadem</a:t>
            </a:r>
            <a:r>
              <a:rPr lang="en-GB" b="1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.</a:t>
            </a:r>
            <a:endParaRPr lang="en-GB" b="0" i="0" dirty="0">
              <a:solidFill>
                <a:srgbClr val="333333"/>
              </a:solidFill>
              <a:effectLst/>
              <a:latin typeface="Merriweather" panose="00000500000000000000" pitchFamily="2" charset="0"/>
            </a:endParaRPr>
          </a:p>
          <a:p>
            <a:pPr algn="just"/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Co se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týče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biologicky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rozložitelného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odpadu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aktuálně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jedná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mesto se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společností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která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poskytne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nejlepší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možné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řešení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vytvořené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přímo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na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míru</a:t>
            </a:r>
            <a:r>
              <a:rPr lang="en-GB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GB" b="0" i="0" dirty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městu</a:t>
            </a:r>
            <a:endParaRPr lang="en-GB" b="0" i="0" dirty="0">
              <a:solidFill>
                <a:srgbClr val="333333"/>
              </a:solidFill>
              <a:effectLst/>
              <a:latin typeface="Merriweather" panose="00000500000000000000" pitchFamily="2" charset="0"/>
            </a:endParaRP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A68B11-4A6D-831F-5939-AD0F10588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375" y="2723045"/>
            <a:ext cx="1440336" cy="141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36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8035-FD3B-07AF-EB22-1ABF8930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Produkce</a:t>
            </a:r>
            <a:r>
              <a:rPr lang="en-GB" dirty="0"/>
              <a:t> </a:t>
            </a:r>
            <a:r>
              <a:rPr lang="en-GB" dirty="0" err="1"/>
              <a:t>odpadu</a:t>
            </a:r>
            <a:r>
              <a:rPr lang="en-GB" dirty="0"/>
              <a:t> v ČR </a:t>
            </a:r>
            <a:br>
              <a:rPr lang="en-GB" dirty="0"/>
            </a:br>
            <a:r>
              <a:rPr lang="en-GB" dirty="0"/>
              <a:t>(data z MŽP, </a:t>
            </a:r>
            <a:r>
              <a:rPr lang="en-GB" dirty="0" err="1"/>
              <a:t>rok</a:t>
            </a:r>
            <a:r>
              <a:rPr lang="en-GB" dirty="0"/>
              <a:t> 2019)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AEA62-7824-4617-E1B8-D010E6251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GB" sz="2400" dirty="0">
                <a:solidFill>
                  <a:srgbClr val="555555"/>
                </a:solidFill>
                <a:latin typeface="Roboto" panose="02000000000000000000" pitchFamily="2" charset="0"/>
              </a:rPr>
              <a:t>V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České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republice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bylo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vyprodukováno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37,4 mil. tun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všech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odpadů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. </a:t>
            </a:r>
          </a:p>
          <a:p>
            <a:pPr algn="l"/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1,8 mil. tun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nebezpečné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odpady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algn="l"/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35,6 mil. tun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ostatní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odpady</a:t>
            </a:r>
            <a:endParaRPr lang="en-GB" sz="2400" b="0" i="0" dirty="0">
              <a:solidFill>
                <a:srgbClr val="555555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Na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jednoho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obyvatele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ČR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připadá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3 502 kg/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obyv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všech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odpadů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lvl="1"/>
            <a:r>
              <a:rPr lang="en-GB" sz="20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(165 kg </a:t>
            </a:r>
            <a:r>
              <a:rPr lang="en-GB" sz="20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nebezpečných</a:t>
            </a:r>
            <a:r>
              <a:rPr lang="en-GB" sz="20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GB" sz="20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obyv</a:t>
            </a:r>
            <a:r>
              <a:rPr lang="en-GB" sz="20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. a 3 337 kg </a:t>
            </a:r>
            <a:r>
              <a:rPr lang="en-GB" sz="20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ostatních</a:t>
            </a:r>
            <a:r>
              <a:rPr lang="en-GB" sz="20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GB" sz="20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obyv</a:t>
            </a:r>
            <a:r>
              <a:rPr lang="en-GB" sz="20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.).</a:t>
            </a:r>
          </a:p>
          <a:p>
            <a:pPr algn="l"/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Odpady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byly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převážně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využívány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. Z 37,4 mil. tun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všech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odpadů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jich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bylo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88 %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využito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, z toho 84,5 %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materiálově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a 3,5 %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energeticky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. Na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skládkách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skončilo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9,5 %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všech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GB" sz="2400" b="0" i="0" dirty="0" err="1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odpadů</a:t>
            </a:r>
            <a:r>
              <a:rPr lang="en-GB" sz="2400" b="0" i="0" dirty="0">
                <a:solidFill>
                  <a:srgbClr val="555555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42253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1613</TotalTime>
  <Words>1766</Words>
  <Application>Microsoft Office PowerPoint</Application>
  <PresentationFormat>Širokoúhlá obrazovka</PresentationFormat>
  <Paragraphs>114</Paragraphs>
  <Slides>35</Slides>
  <Notes>0</Notes>
  <HiddenSlides>0</HiddenSlides>
  <MMClips>2</MMClips>
  <ScaleCrop>false</ScaleCrop>
  <HeadingPairs>
    <vt:vector size="6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9" baseType="lpstr">
      <vt:lpstr>etelka_textregular</vt:lpstr>
      <vt:lpstr>inherit</vt:lpstr>
      <vt:lpstr>Inter</vt:lpstr>
      <vt:lpstr>Arial</vt:lpstr>
      <vt:lpstr>Arial</vt:lpstr>
      <vt:lpstr>Merriweather</vt:lpstr>
      <vt:lpstr>Montserrat</vt:lpstr>
      <vt:lpstr>Open Sans</vt:lpstr>
      <vt:lpstr>Roboto</vt:lpstr>
      <vt:lpstr>Times New Roman</vt:lpstr>
      <vt:lpstr>Trebuchet MS</vt:lpstr>
      <vt:lpstr>Verdana</vt:lpstr>
      <vt:lpstr>Wingdings 3</vt:lpstr>
      <vt:lpstr>Facet</vt:lpstr>
      <vt:lpstr>Organický odpad – Kam s ním? Marek Jelínek marekjelinek@ftz.czu.cz</vt:lpstr>
      <vt:lpstr>Organický odpad (Bioodpad)</vt:lpstr>
      <vt:lpstr>Prezentace aplikace PowerPoint</vt:lpstr>
      <vt:lpstr>Hlavní problémy s organickým odpadem</vt:lpstr>
      <vt:lpstr>Prezentace aplikace PowerPoint</vt:lpstr>
      <vt:lpstr>Prezentace aplikace PowerPoint</vt:lpstr>
      <vt:lpstr>Analýza č.2 z města Olešnice</vt:lpstr>
      <vt:lpstr>Olešnice na cestě k minimálnímu odpadu </vt:lpstr>
      <vt:lpstr>Produkce odpadu v ČR  (data z MŽP, rok 2019)</vt:lpstr>
      <vt:lpstr>Komunální odpady</vt:lpstr>
      <vt:lpstr>Jaké máme způsoby nakládání s odpady a jaké opravdu využíváme?</vt:lpstr>
      <vt:lpstr>Omezování skládkování</vt:lpstr>
      <vt:lpstr>Způsoby nakládání s organickým odpadem</vt:lpstr>
      <vt:lpstr>Kontejnery na biodpad</vt:lpstr>
      <vt:lpstr>Prezentace aplikace PowerPoint</vt:lpstr>
      <vt:lpstr>Kompostování</vt:lpstr>
      <vt:lpstr>Prezentace aplikace PowerPoint</vt:lpstr>
      <vt:lpstr>Jak zhodnotit 40% odpadu?</vt:lpstr>
      <vt:lpstr>Zahradní kompostéry</vt:lpstr>
      <vt:lpstr>Otočné kompostéry</vt:lpstr>
      <vt:lpstr>Vermikompostéry</vt:lpstr>
      <vt:lpstr>Prezentace aplikace PowerPoint</vt:lpstr>
      <vt:lpstr>Prezentace aplikace PowerPoint</vt:lpstr>
      <vt:lpstr>Vermikompostování v bytě</vt:lpstr>
      <vt:lpstr>Žížalí čaj</vt:lpstr>
      <vt:lpstr>Elektrické kompostéry</vt:lpstr>
      <vt:lpstr>Komunitní kompostování</vt:lpstr>
      <vt:lpstr>Prezentace aplikace PowerPoint</vt:lpstr>
      <vt:lpstr>Prezentace aplikace PowerPoint</vt:lpstr>
      <vt:lpstr>Nakládání s odpadem v kampusu ČZU (I)</vt:lpstr>
      <vt:lpstr>Nakládání s odpadem v kampusu ČZU (II)</vt:lpstr>
      <vt:lpstr>Prezentace aplikace PowerPoint</vt:lpstr>
      <vt:lpstr>Prezentace aplikace PowerPoint</vt:lpstr>
      <vt:lpstr>Domácí bioplynové stanice</vt:lpstr>
      <vt:lpstr>Mezi odpady - dokument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Organický odpad – Kam s ním?</dc:title>
  <dc:creator>Jelínek Marek</dc:creator>
  <cp:lastModifiedBy>Gregorová Martina</cp:lastModifiedBy>
  <cp:revision>5</cp:revision>
  <dcterms:created xsi:type="dcterms:W3CDTF">2023-03-06T11:42:35Z</dcterms:created>
  <dcterms:modified xsi:type="dcterms:W3CDTF">2023-03-11T14:50:50Z</dcterms:modified>
</cp:coreProperties>
</file>