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9" r:id="rId10"/>
    <p:sldId id="264" r:id="rId11"/>
    <p:sldId id="267" r:id="rId12"/>
    <p:sldId id="266" r:id="rId13"/>
    <p:sldId id="265" r:id="rId14"/>
    <p:sldId id="268" r:id="rId15"/>
    <p:sldId id="269" r:id="rId16"/>
    <p:sldId id="270" r:id="rId17"/>
    <p:sldId id="276" r:id="rId18"/>
    <p:sldId id="271" r:id="rId19"/>
    <p:sldId id="272" r:id="rId20"/>
    <p:sldId id="275" r:id="rId21"/>
    <p:sldId id="273" r:id="rId22"/>
    <p:sldId id="274" r:id="rId23"/>
    <p:sldId id="277" r:id="rId24"/>
    <p:sldId id="278" r:id="rId25"/>
    <p:sldId id="279" r:id="rId26"/>
    <p:sldId id="280" r:id="rId27"/>
    <p:sldId id="282" r:id="rId28"/>
    <p:sldId id="283" r:id="rId29"/>
    <p:sldId id="285" r:id="rId30"/>
    <p:sldId id="286" r:id="rId31"/>
    <p:sldId id="281" r:id="rId32"/>
    <p:sldId id="287" r:id="rId33"/>
    <p:sldId id="288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50C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60" autoAdjust="0"/>
  </p:normalViewPr>
  <p:slideViewPr>
    <p:cSldViewPr>
      <p:cViewPr varScale="1">
        <p:scale>
          <a:sx n="66" d="100"/>
          <a:sy n="66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28.11.2019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.000\Desktop\000000000%20Aduutai%20Namar%20A%20Khosbayar%20-%20&#1058;&#1054;&#1044;%20&#1060;&#1054;&#1058;&#1054;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AyAzhKuWDQ&amp;feature=emb_titl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ceCurjdepA" TargetMode="External"/><Relationship Id="rId2" Type="http://schemas.openxmlformats.org/officeDocument/2006/relationships/hyperlink" Target="https://www.youtube.com/watch?v=KRiunGzpjp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8hzg_wSJwtU&amp;list=PLwyRIZqs-YgBNFCXwxmrIPB4eBF8rdP_5&amp;index=3" TargetMode="External"/><Relationship Id="rId4" Type="http://schemas.openxmlformats.org/officeDocument/2006/relationships/hyperlink" Target="https://www.youtube.com/watch?v=9hhkLzFi20Q&amp;list=PLwyRIZqs-YgBNFCXwxmrIPB4eBF8rdP_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Anna </a:t>
            </a:r>
            <a:r>
              <a:rPr lang="cs-CZ" dirty="0" err="1" smtClean="0"/>
              <a:t>Bernátková</a:t>
            </a:r>
            <a:endParaRPr lang="cs-CZ" dirty="0"/>
          </a:p>
        </p:txBody>
      </p:sp>
      <p:pic>
        <p:nvPicPr>
          <p:cNvPr id="4" name="Obrázek 3" descr="IMG_8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9144000" cy="6264696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1331640" y="486916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cs-CZ" sz="2800" b="1" dirty="0" smtClean="0"/>
              <a:t>Kůň Převalského</a:t>
            </a:r>
            <a:r>
              <a:rPr lang="cs-CZ" sz="2800" dirty="0" smtClean="0"/>
              <a:t> (</a:t>
            </a:r>
            <a:r>
              <a:rPr lang="cs-CZ" sz="2800" i="1" dirty="0" err="1" smtClean="0"/>
              <a:t>Equus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ferus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przewalskii</a:t>
            </a:r>
            <a:r>
              <a:rPr lang="cs-CZ" sz="2800" dirty="0" smtClean="0"/>
              <a:t>)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000000000 Aduutai Namar A Khosbayar - ТОД ФОТ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24328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Kůň Převalského (</a:t>
            </a:r>
            <a:r>
              <a:rPr lang="cs-CZ" i="1" dirty="0" err="1" smtClean="0"/>
              <a:t>Equus</a:t>
            </a:r>
            <a:r>
              <a:rPr lang="cs-CZ" i="1" dirty="0" smtClean="0"/>
              <a:t> </a:t>
            </a:r>
            <a:r>
              <a:rPr lang="cs-CZ" i="1" dirty="0" err="1" smtClean="0"/>
              <a:t>ferus</a:t>
            </a:r>
            <a:r>
              <a:rPr lang="cs-CZ" i="1" dirty="0" smtClean="0"/>
              <a:t> </a:t>
            </a:r>
            <a:r>
              <a:rPr lang="cs-CZ" i="1" dirty="0" err="1" smtClean="0"/>
              <a:t>przewalskii</a:t>
            </a:r>
            <a:r>
              <a:rPr lang="cs-CZ" dirty="0" smtClean="0"/>
              <a:t>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Zoo Praha nejen transporty koní</a:t>
            </a:r>
          </a:p>
          <a:p>
            <a:r>
              <a:rPr lang="cs-CZ" dirty="0" smtClean="0"/>
              <a:t> V roce 2013 zrekonstruována nemocnice ve vesnici Bij</a:t>
            </a:r>
          </a:p>
          <a:p>
            <a:r>
              <a:rPr lang="cs-CZ" dirty="0" smtClean="0"/>
              <a:t>Studna s pitnou vodou</a:t>
            </a:r>
          </a:p>
          <a:p>
            <a:r>
              <a:rPr lang="cs-CZ" dirty="0" err="1" smtClean="0"/>
              <a:t>Ekoklub</a:t>
            </a:r>
            <a:r>
              <a:rPr lang="cs-CZ" dirty="0" smtClean="0"/>
              <a:t> pro děti </a:t>
            </a:r>
          </a:p>
          <a:p>
            <a:r>
              <a:rPr lang="cs-CZ" dirty="0" smtClean="0"/>
              <a:t>Vybavení zlepšující pracovní podmínky strážců – auta, motorky, dalekohledy, fotoaparáty…</a:t>
            </a:r>
          </a:p>
          <a:p>
            <a:r>
              <a:rPr lang="cs-CZ" dirty="0" smtClean="0"/>
              <a:t>Díky záchranným projektům nyní žije v Mongolsku ve volné přírodě více než 500 koní, z toho 260 v Přísně chráněné oblasti Gobi 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Great Gobi B SPA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8493" t="26203" r="4197" b="16704"/>
          <a:stretch>
            <a:fillRect/>
          </a:stretch>
        </p:blipFill>
        <p:spPr bwMode="auto">
          <a:xfrm>
            <a:off x="0" y="1484784"/>
            <a:ext cx="9144000" cy="537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7907" t="13781" r="8130" b="23220"/>
          <a:stretch>
            <a:fillRect/>
          </a:stretch>
        </p:blipFill>
        <p:spPr bwMode="auto">
          <a:xfrm>
            <a:off x="0" y="1484784"/>
            <a:ext cx="9144000" cy="54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Great Gobi B SPA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988840"/>
            <a:ext cx="8153400" cy="4495800"/>
          </a:xfrm>
        </p:spPr>
        <p:txBody>
          <a:bodyPr/>
          <a:lstStyle/>
          <a:p>
            <a:r>
              <a:rPr lang="cs-CZ" dirty="0" smtClean="0">
                <a:solidFill>
                  <a:srgbClr val="FFC000"/>
                </a:solidFill>
              </a:rPr>
              <a:t>Přísně chráněná oblast Gobi B:  místem </a:t>
            </a:r>
            <a:r>
              <a:rPr lang="cs-CZ" dirty="0" err="1" smtClean="0">
                <a:solidFill>
                  <a:srgbClr val="FFC000"/>
                </a:solidFill>
              </a:rPr>
              <a:t>reintrodukce</a:t>
            </a:r>
            <a:r>
              <a:rPr lang="cs-CZ" dirty="0" smtClean="0">
                <a:solidFill>
                  <a:srgbClr val="FFC000"/>
                </a:solidFill>
              </a:rPr>
              <a:t> pro koně </a:t>
            </a:r>
            <a:r>
              <a:rPr lang="cs-CZ" dirty="0" err="1" smtClean="0">
                <a:solidFill>
                  <a:srgbClr val="FFC000"/>
                </a:solidFill>
              </a:rPr>
              <a:t>Przewalského</a:t>
            </a:r>
            <a:r>
              <a:rPr lang="cs-CZ" dirty="0" smtClean="0">
                <a:solidFill>
                  <a:srgbClr val="FFC000"/>
                </a:solidFill>
              </a:rPr>
              <a:t> (</a:t>
            </a:r>
            <a:r>
              <a:rPr lang="cs-CZ" dirty="0" err="1" smtClean="0">
                <a:solidFill>
                  <a:srgbClr val="FFC000"/>
                </a:solidFill>
              </a:rPr>
              <a:t>Equus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ferus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przewalskii</a:t>
            </a:r>
            <a:r>
              <a:rPr lang="cs-CZ" dirty="0" smtClean="0">
                <a:solidFill>
                  <a:srgbClr val="FFC000"/>
                </a:solidFill>
              </a:rPr>
              <a:t>), významným habitatem pro osly divoké, důležitou pastevní oblastí, populace </a:t>
            </a:r>
            <a:r>
              <a:rPr lang="cs-CZ" dirty="0" err="1" smtClean="0">
                <a:solidFill>
                  <a:srgbClr val="FFC000"/>
                </a:solidFill>
              </a:rPr>
              <a:t>Gazella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subgutturosa</a:t>
            </a:r>
            <a:r>
              <a:rPr lang="cs-CZ" dirty="0" smtClean="0">
                <a:solidFill>
                  <a:srgbClr val="FFC000"/>
                </a:solidFill>
              </a:rPr>
              <a:t> –</a:t>
            </a:r>
            <a:r>
              <a:rPr lang="cs-CZ" dirty="0" err="1" smtClean="0">
                <a:solidFill>
                  <a:srgbClr val="FFC000"/>
                </a:solidFill>
              </a:rPr>
              <a:t>Džejran</a:t>
            </a:r>
            <a:r>
              <a:rPr lang="cs-CZ" dirty="0" smtClean="0">
                <a:solidFill>
                  <a:srgbClr val="FFC000"/>
                </a:solidFill>
              </a:rPr>
              <a:t> – populace klesá. 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Hory na jihu parku obývají mufloni a kozorožci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asi 110 rodin s téměř 60 000 hospodářskými zvířaty především v zimě a během jarní a podzimní migrace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Great Gobi B SPA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/>
          </a:bodyPr>
          <a:lstStyle/>
          <a:p>
            <a:r>
              <a:rPr lang="cs-CZ" dirty="0" smtClean="0"/>
              <a:t>SPA </a:t>
            </a:r>
            <a:r>
              <a:rPr lang="cs-CZ" dirty="0" err="1" smtClean="0"/>
              <a:t>SPA</a:t>
            </a:r>
            <a:r>
              <a:rPr lang="cs-CZ" dirty="0" smtClean="0"/>
              <a:t> Gobi B je součástí systému přísně chráněných oblastí </a:t>
            </a:r>
            <a:r>
              <a:rPr lang="cs-CZ" dirty="0" err="1" smtClean="0"/>
              <a:t>Greater</a:t>
            </a:r>
            <a:r>
              <a:rPr lang="cs-CZ" dirty="0" smtClean="0"/>
              <a:t> Gobi od r 1975</a:t>
            </a:r>
          </a:p>
          <a:p>
            <a:r>
              <a:rPr lang="cs-CZ" dirty="0" smtClean="0"/>
              <a:t>V r 1991 vyhlášena mezinárodní biosférickou rezervací</a:t>
            </a:r>
          </a:p>
          <a:p>
            <a:r>
              <a:rPr lang="cs-CZ" dirty="0" smtClean="0"/>
              <a:t>Gobi B - 9 000 km2 step a pouštní habitat</a:t>
            </a:r>
          </a:p>
          <a:p>
            <a:r>
              <a:rPr lang="cs-CZ" dirty="0" smtClean="0"/>
              <a:t>Důležitým habitatem jak pro divoká zvířata, tak lidi</a:t>
            </a:r>
          </a:p>
          <a:p>
            <a:r>
              <a:rPr lang="cs-CZ" dirty="0" smtClean="0"/>
              <a:t> Mongolsko (i chráněné oblasti) - často nadměrné pastevectví, konkurence domácí x divoká zvířata a pytláctví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153400" cy="990600"/>
          </a:xfrm>
        </p:spPr>
        <p:txBody>
          <a:bodyPr/>
          <a:lstStyle/>
          <a:p>
            <a:r>
              <a:rPr lang="cs-CZ" dirty="0" smtClean="0"/>
              <a:t>Populace </a:t>
            </a:r>
            <a:r>
              <a:rPr lang="cs-CZ" dirty="0" err="1" smtClean="0"/>
              <a:t>Ph</a:t>
            </a:r>
            <a:r>
              <a:rPr lang="cs-CZ" dirty="0" smtClean="0"/>
              <a:t> v Great Gobi B SPA</a:t>
            </a:r>
            <a:endParaRPr lang="cs-CZ" dirty="0"/>
          </a:p>
        </p:txBody>
      </p:sp>
      <p:pic>
        <p:nvPicPr>
          <p:cNvPr id="4" name="Zástupný symbol pro obsah 3" descr="201912_Takhi-Bestan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Populace </a:t>
            </a:r>
            <a:r>
              <a:rPr lang="cs-CZ" dirty="0" err="1" smtClean="0"/>
              <a:t>Ph</a:t>
            </a:r>
            <a:r>
              <a:rPr lang="cs-CZ" dirty="0" smtClean="0"/>
              <a:t> v Great Gobi B SPA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roce 1992 první transport do Gobi B </a:t>
            </a:r>
          </a:p>
          <a:p>
            <a:r>
              <a:rPr lang="cs-CZ" dirty="0" smtClean="0"/>
              <a:t>Poblíž místa, kde byl v šedesátých letech minulého století spatřen poslední kůň Převalského</a:t>
            </a:r>
          </a:p>
          <a:p>
            <a:r>
              <a:rPr lang="cs-CZ" dirty="0" smtClean="0"/>
              <a:t>Přes drsné klimatické podmínky (</a:t>
            </a:r>
            <a:r>
              <a:rPr lang="cs-CZ" dirty="0" err="1" smtClean="0"/>
              <a:t>Dzud</a:t>
            </a:r>
            <a:r>
              <a:rPr lang="cs-CZ" dirty="0" smtClean="0"/>
              <a:t>) se populace úspěšně rozvíjí</a:t>
            </a:r>
          </a:p>
          <a:p>
            <a:r>
              <a:rPr lang="cs-CZ" dirty="0" smtClean="0"/>
              <a:t>Ke konci roku 2018 - 239 koní, 2019 odhadem 260</a:t>
            </a:r>
            <a:endParaRPr lang="cs-CZ" dirty="0"/>
          </a:p>
        </p:txBody>
      </p:sp>
      <p:pic>
        <p:nvPicPr>
          <p:cNvPr id="4" name="Obrázek 3" descr="bdec1212256228f0448b96d8fec99441.jpg"/>
          <p:cNvPicPr>
            <a:picLocks noChangeAspect="1"/>
          </p:cNvPicPr>
          <p:nvPr/>
        </p:nvPicPr>
        <p:blipFill>
          <a:blip r:embed="rId2" cstate="print"/>
          <a:srcRect t="30595" b="38810"/>
          <a:stretch>
            <a:fillRect/>
          </a:stretch>
        </p:blipFill>
        <p:spPr>
          <a:xfrm>
            <a:off x="1979712" y="4941168"/>
            <a:ext cx="6047232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Populace </a:t>
            </a:r>
            <a:r>
              <a:rPr lang="cs-CZ" dirty="0" err="1" smtClean="0"/>
              <a:t>Ph</a:t>
            </a:r>
            <a:r>
              <a:rPr lang="cs-CZ" dirty="0" smtClean="0"/>
              <a:t> – co je to </a:t>
            </a:r>
            <a:r>
              <a:rPr lang="cs-CZ" dirty="0" err="1" smtClean="0"/>
              <a:t>Dzud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600200"/>
            <a:ext cx="8207824" cy="5257800"/>
          </a:xfrm>
        </p:spPr>
        <p:txBody>
          <a:bodyPr>
            <a:noAutofit/>
          </a:bodyPr>
          <a:lstStyle/>
          <a:p>
            <a:r>
              <a:rPr lang="cs-CZ" sz="2200" dirty="0" err="1" smtClean="0"/>
              <a:t>Dzud</a:t>
            </a:r>
            <a:r>
              <a:rPr lang="cs-CZ" sz="2200" dirty="0" smtClean="0"/>
              <a:t> je mongolský termín pro extrémní zimu, během které zemře velké množství hospodářských zvířat, především kvůli hladovění – nemožnost dostat se k pastvě, ale také kvůli umrznutí</a:t>
            </a:r>
          </a:p>
          <a:p>
            <a:r>
              <a:rPr lang="cs-CZ" sz="2200" dirty="0" smtClean="0"/>
              <a:t> Existují různé druhy </a:t>
            </a:r>
            <a:r>
              <a:rPr lang="cs-CZ" sz="2200" dirty="0" err="1" smtClean="0"/>
              <a:t>Dzudu</a:t>
            </a:r>
            <a:r>
              <a:rPr lang="cs-CZ" sz="2200" dirty="0" smtClean="0"/>
              <a:t>, včetně bílého </a:t>
            </a:r>
            <a:r>
              <a:rPr lang="cs-CZ" sz="2200" dirty="0" err="1" smtClean="0"/>
              <a:t>zudu</a:t>
            </a:r>
            <a:r>
              <a:rPr lang="cs-CZ" sz="2200" dirty="0" smtClean="0"/>
              <a:t>, což je na sníh extrémně bohatá zima, ve které zvířata nemohou potravy a zemřou hlady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3119" t="28658" r="32866" b="27559"/>
          <a:stretch>
            <a:fillRect/>
          </a:stretch>
        </p:blipFill>
        <p:spPr bwMode="auto">
          <a:xfrm>
            <a:off x="2555776" y="3575004"/>
            <a:ext cx="4536504" cy="328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Populace </a:t>
            </a:r>
            <a:r>
              <a:rPr lang="cs-CZ" dirty="0" err="1" smtClean="0"/>
              <a:t>Ph</a:t>
            </a:r>
            <a:r>
              <a:rPr lang="cs-CZ" dirty="0" smtClean="0"/>
              <a:t> – co je to </a:t>
            </a:r>
            <a:r>
              <a:rPr lang="cs-CZ" dirty="0" err="1" smtClean="0"/>
              <a:t>Dzud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200" dirty="0" smtClean="0"/>
              <a:t>Velká část mongolské populace je zcela závislá na pastevectví zemědělství a drsné </a:t>
            </a:r>
            <a:r>
              <a:rPr lang="cs-CZ" sz="3200" dirty="0" err="1" smtClean="0"/>
              <a:t>dzudy</a:t>
            </a:r>
            <a:r>
              <a:rPr lang="cs-CZ" sz="3200" dirty="0" smtClean="0"/>
              <a:t> mohou v zemi způsobit hospodářskou krizi a problémy s zajišťováním potravin </a:t>
            </a:r>
          </a:p>
          <a:p>
            <a:r>
              <a:rPr lang="cs-CZ" sz="3200" dirty="0" smtClean="0"/>
              <a:t>Z vědeckého hlediska vedou tyto zimy k intenzivnímu přirozenému výběru, který může mít v budoucnu pozitivní účinek. K takovým extrémním povětrnostním podmínkám však nesmí docházet příliš často – hrozba pro zvířata i lidi</a:t>
            </a:r>
          </a:p>
          <a:p>
            <a:r>
              <a:rPr lang="cs-CZ" sz="3200" dirty="0" smtClean="0"/>
              <a:t>Změna klimatu – možné zhoršení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3701" t="20869" r="2978" b="25354"/>
          <a:stretch>
            <a:fillRect/>
          </a:stretch>
        </p:blipFill>
        <p:spPr bwMode="auto">
          <a:xfrm>
            <a:off x="0" y="1484784"/>
            <a:ext cx="9144000" cy="540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Populace </a:t>
            </a:r>
            <a:r>
              <a:rPr lang="cs-CZ" dirty="0" err="1" smtClean="0"/>
              <a:t>Ph</a:t>
            </a:r>
            <a:r>
              <a:rPr lang="cs-CZ" dirty="0" smtClean="0"/>
              <a:t> v Great Gobi B SPA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5069160"/>
          </a:xfrm>
        </p:spPr>
        <p:txBody>
          <a:bodyPr/>
          <a:lstStyle/>
          <a:p>
            <a:r>
              <a:rPr lang="cs-CZ" sz="3200" dirty="0" smtClean="0">
                <a:solidFill>
                  <a:srgbClr val="F4750C"/>
                </a:solidFill>
              </a:rPr>
              <a:t>V zimě 2000/01 a 2009/10 museli koně P vydržet drsné povětrnostní podmínky, které vedly k masivnímu poklesu jejich populace</a:t>
            </a:r>
          </a:p>
          <a:p>
            <a:r>
              <a:rPr lang="cs-CZ" sz="3200" dirty="0" smtClean="0">
                <a:solidFill>
                  <a:srgbClr val="F4750C"/>
                </a:solidFill>
              </a:rPr>
              <a:t>2009/10 </a:t>
            </a:r>
            <a:r>
              <a:rPr lang="cs-CZ" sz="3200" dirty="0" err="1" smtClean="0">
                <a:solidFill>
                  <a:srgbClr val="F4750C"/>
                </a:solidFill>
              </a:rPr>
              <a:t>přislo</a:t>
            </a:r>
            <a:r>
              <a:rPr lang="cs-CZ" sz="3200" dirty="0" smtClean="0">
                <a:solidFill>
                  <a:srgbClr val="F4750C"/>
                </a:solidFill>
              </a:rPr>
              <a:t> do Gobi B suché léto, následovala zima s teplotami až -40 ° C a kompaktní sněhovou pokrývkou měřící až jeden metr</a:t>
            </a:r>
          </a:p>
          <a:p>
            <a:r>
              <a:rPr lang="cs-CZ" sz="3200" dirty="0" smtClean="0">
                <a:solidFill>
                  <a:srgbClr val="F4750C"/>
                </a:solidFill>
              </a:rPr>
              <a:t>Katastrofální důsledky - přežilo pouze 48 </a:t>
            </a:r>
            <a:r>
              <a:rPr lang="cs-CZ" sz="3200" dirty="0" err="1" smtClean="0">
                <a:solidFill>
                  <a:srgbClr val="F4750C"/>
                </a:solidFill>
              </a:rPr>
              <a:t>Ph</a:t>
            </a:r>
            <a:r>
              <a:rPr lang="cs-CZ" sz="3200" dirty="0" smtClean="0">
                <a:solidFill>
                  <a:srgbClr val="F4750C"/>
                </a:solidFill>
              </a:rPr>
              <a:t> z celkové původní populace 137 koní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Dzud</a:t>
            </a:r>
            <a:r>
              <a:rPr lang="cs-CZ" dirty="0" smtClean="0"/>
              <a:t> pohledem ředitele Gobi 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748464" cy="52578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Sněžení naplno propuklo o Vánocích a trvalo až do 8. ledna</a:t>
            </a:r>
          </a:p>
          <a:p>
            <a:r>
              <a:rPr lang="cs-CZ" sz="3200" dirty="0" smtClean="0"/>
              <a:t>Teplota klesala i pod - 40</a:t>
            </a:r>
          </a:p>
          <a:p>
            <a:r>
              <a:rPr lang="cs-CZ" sz="3200" dirty="0" smtClean="0"/>
              <a:t>Nejdřív začala umírat hříbata, po nich kojící klisny a nakonec i dospělí silní jedinci</a:t>
            </a:r>
          </a:p>
          <a:p>
            <a:r>
              <a:rPr lang="cs-CZ" sz="3200" dirty="0" smtClean="0"/>
              <a:t>Hynuli zimou i hladem. Bouře jim zanášely sníh do srsti, kde roztával a podchlazoval je. Potrava pro ně byla pod sněhem zcela nedostupná.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7991800" cy="3600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Poslední divoký kůň</a:t>
            </a:r>
          </a:p>
          <a:p>
            <a:r>
              <a:rPr lang="cs-CZ" dirty="0" smtClean="0"/>
              <a:t>Ruský </a:t>
            </a:r>
            <a:r>
              <a:rPr lang="cs-CZ" dirty="0" err="1" smtClean="0"/>
              <a:t>cetovatel</a:t>
            </a:r>
            <a:r>
              <a:rPr lang="cs-CZ" dirty="0" smtClean="0"/>
              <a:t> a zoolog Nikolaj </a:t>
            </a:r>
            <a:r>
              <a:rPr lang="cs-CZ" dirty="0" err="1" smtClean="0"/>
              <a:t>Michajlovič</a:t>
            </a:r>
            <a:r>
              <a:rPr lang="cs-CZ" dirty="0" smtClean="0"/>
              <a:t> Převalský ok. r. 1881</a:t>
            </a:r>
          </a:p>
          <a:p>
            <a:r>
              <a:rPr lang="cs-CZ" dirty="0" smtClean="0"/>
              <a:t>Ve volné přírodě vyhuben na přelomu 60. a 70. let minulého století</a:t>
            </a:r>
          </a:p>
          <a:p>
            <a:r>
              <a:rPr lang="cs-CZ" dirty="0" smtClean="0"/>
              <a:t>Kamenité stepi a polopouště Střední Asie na pomezí dnešního Mongolska a Číny</a:t>
            </a:r>
          </a:p>
          <a:p>
            <a:r>
              <a:rPr lang="cs-CZ" dirty="0" smtClean="0"/>
              <a:t>Dříve obýval výrazně rozsáhlejší část střední Asie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9156" r="36636" b="46235"/>
          <a:stretch>
            <a:fillRect/>
          </a:stretch>
        </p:blipFill>
        <p:spPr bwMode="auto">
          <a:xfrm>
            <a:off x="539552" y="5057800"/>
            <a:ext cx="82444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228600"/>
            <a:ext cx="8586536" cy="9906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>
                <a:solidFill>
                  <a:srgbClr val="FFFFFF"/>
                </a:solidFill>
              </a:rPr>
              <a:t/>
            </a:r>
            <a:br>
              <a:rPr lang="cs-CZ" dirty="0" smtClean="0">
                <a:solidFill>
                  <a:srgbClr val="FFFFFF"/>
                </a:solidFill>
              </a:rPr>
            </a:b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79512" y="188640"/>
            <a:ext cx="8766048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Kůň Převalského (</a:t>
            </a:r>
            <a:r>
              <a:rPr kumimoji="0" lang="cs-CZ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Equus ferus przewalskii</a:t>
            </a: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Dzud</a:t>
            </a:r>
            <a:r>
              <a:rPr lang="cs-CZ" dirty="0" smtClean="0"/>
              <a:t> pohledem ředitele Gobi 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257800"/>
          </a:xfrm>
        </p:spPr>
        <p:txBody>
          <a:bodyPr/>
          <a:lstStyle/>
          <a:p>
            <a:r>
              <a:rPr lang="cs-CZ" sz="3600" dirty="0" smtClean="0"/>
              <a:t>Zapadali do zavátých prohlubní a ze zmrzlého sněhu se nemohli dostat ven</a:t>
            </a:r>
          </a:p>
          <a:p>
            <a:r>
              <a:rPr lang="cs-CZ" sz="3600" dirty="0" smtClean="0"/>
              <a:t>nekonečně dlouho se ředitel </a:t>
            </a:r>
            <a:r>
              <a:rPr lang="cs-CZ" sz="3600" dirty="0" err="1" smtClean="0"/>
              <a:t>Ganbaatar</a:t>
            </a:r>
            <a:r>
              <a:rPr lang="cs-CZ" sz="3600" dirty="0" smtClean="0"/>
              <a:t> snažil pro koně sehnat seno a zajistit jeho dopravu</a:t>
            </a:r>
          </a:p>
          <a:p>
            <a:r>
              <a:rPr lang="cs-CZ" sz="3600" dirty="0" smtClean="0"/>
              <a:t>Pět dnů a nocí se za volantem vojenského náklaďáku, na němž měl naloženo pět set balíků sena, probíjel ke svým koním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0" y="0"/>
            <a:ext cx="4572000" cy="6858000"/>
          </a:xfrm>
        </p:spPr>
        <p:txBody>
          <a:bodyPr>
            <a:normAutofit/>
          </a:bodyPr>
          <a:lstStyle/>
          <a:p>
            <a:r>
              <a:rPr lang="cs-CZ" dirty="0" smtClean="0"/>
              <a:t>Náprava trvala řadu let. </a:t>
            </a:r>
            <a:br>
              <a:rPr lang="cs-CZ" dirty="0" smtClean="0"/>
            </a:br>
            <a:r>
              <a:rPr lang="cs-CZ" dirty="0" smtClean="0"/>
              <a:t>Až v létě 2015 dosáhl počet koní Převalského v Gobi B stejného počtu, jaký byl před </a:t>
            </a:r>
            <a:r>
              <a:rPr lang="cs-CZ" dirty="0" err="1" smtClean="0"/>
              <a:t>dzudem</a:t>
            </a:r>
            <a:r>
              <a:rPr lang="cs-CZ" dirty="0" smtClean="0"/>
              <a:t> 2009/10.</a:t>
            </a:r>
            <a:endParaRPr lang="cs-CZ" dirty="0"/>
          </a:p>
        </p:txBody>
      </p:sp>
      <p:pic>
        <p:nvPicPr>
          <p:cNvPr id="4" name="Obrázek 3" descr="53372266_815336632157144_773353344621084672_o.jpg"/>
          <p:cNvPicPr>
            <a:picLocks noChangeAspect="1"/>
          </p:cNvPicPr>
          <p:nvPr/>
        </p:nvPicPr>
        <p:blipFill>
          <a:blip r:embed="rId2" cstate="print"/>
          <a:srcRect r="34817"/>
          <a:stretch>
            <a:fillRect/>
          </a:stretch>
        </p:blipFill>
        <p:spPr>
          <a:xfrm>
            <a:off x="0" y="0"/>
            <a:ext cx="42839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Ekologie mongolských kopytníků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Cílem této studie je najít vzorce chování koně </a:t>
            </a:r>
            <a:r>
              <a:rPr lang="en-GB" dirty="0" err="1" smtClean="0"/>
              <a:t>Převalského</a:t>
            </a:r>
            <a:r>
              <a:rPr lang="cs-CZ" dirty="0" smtClean="0"/>
              <a:t> v chráněné oblasti Gobi B v Mongolsku a definovat individuální, společenské a ekologické vlivy, které ovlivňují chování daného druhu</a:t>
            </a:r>
          </a:p>
          <a:p>
            <a:r>
              <a:rPr lang="cs-CZ" dirty="0" smtClean="0"/>
              <a:t>Počátečním mezníkem byla příprava </a:t>
            </a:r>
            <a:r>
              <a:rPr lang="cs-CZ" dirty="0" err="1" smtClean="0"/>
              <a:t>etogramu</a:t>
            </a:r>
            <a:r>
              <a:rPr lang="cs-CZ" dirty="0" smtClean="0"/>
              <a:t> vybraných harémů v oblasti v r 2018</a:t>
            </a:r>
          </a:p>
          <a:p>
            <a:r>
              <a:rPr lang="cs-CZ" dirty="0" smtClean="0"/>
              <a:t>Studium behaviorálních vzorců koně </a:t>
            </a:r>
            <a:r>
              <a:rPr lang="en-GB" dirty="0" err="1" smtClean="0"/>
              <a:t>Převalského</a:t>
            </a:r>
            <a:r>
              <a:rPr lang="cs-CZ" dirty="0" smtClean="0"/>
              <a:t> je nezbytné pro pochopení ekologie druhu a pro předvídání možných vnitrodruhových a mezidruhových konfliktů a konfliktů s místními obyvateli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Ekologie mongolských kopytníků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Rozdíly ve vzorcích chování nedávno </a:t>
            </a:r>
            <a:r>
              <a:rPr lang="cs-CZ" dirty="0" err="1" smtClean="0"/>
              <a:t>reintrodukovaných</a:t>
            </a:r>
            <a:r>
              <a:rPr lang="cs-CZ" dirty="0" smtClean="0"/>
              <a:t>, dříve </a:t>
            </a:r>
            <a:r>
              <a:rPr lang="cs-CZ" dirty="0" err="1" smtClean="0"/>
              <a:t>reintrodukovaných</a:t>
            </a:r>
            <a:r>
              <a:rPr lang="cs-CZ" dirty="0" smtClean="0"/>
              <a:t> a ve volné přírodě narozených jedinců budou určeny s cílem porozumět faktorům ovlivňujícím tyto rozdíly a analyzovat význam těchto jedinců na úrovni stáda a populace</a:t>
            </a:r>
          </a:p>
          <a:p>
            <a:r>
              <a:rPr lang="cs-CZ" dirty="0" smtClean="0"/>
              <a:t>Tyto rozdíly jsou důležité pro pochopení chování a vlivu původu jedinců na jejich reakci na povětrnostní podmínky a další ekologické faktory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30630" t="13579" r="29523" b="24406"/>
          <a:stretch>
            <a:fillRect/>
          </a:stretch>
        </p:blipFill>
        <p:spPr bwMode="auto">
          <a:xfrm>
            <a:off x="0" y="2780928"/>
            <a:ext cx="51845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MG_7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334173" y="1048170"/>
            <a:ext cx="7047657" cy="457200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8574" t="41953" r="43277" b="14735"/>
          <a:stretch>
            <a:fillRect/>
          </a:stretch>
        </p:blipFill>
        <p:spPr bwMode="auto">
          <a:xfrm>
            <a:off x="-372993" y="0"/>
            <a:ext cx="663768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8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5760132" cy="3840088"/>
          </a:xfrm>
          <a:prstGeom prst="rect">
            <a:avLst/>
          </a:prstGeom>
        </p:spPr>
      </p:pic>
      <p:pic>
        <p:nvPicPr>
          <p:cNvPr id="4" name="Obrázek 3" descr="IMG_7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780928"/>
            <a:ext cx="5652120" cy="3768080"/>
          </a:xfrm>
          <a:prstGeom prst="rect">
            <a:avLst/>
          </a:prstGeom>
        </p:spPr>
      </p:pic>
      <p:pic>
        <p:nvPicPr>
          <p:cNvPr id="5" name="Obrázek 4" descr="10944856_424138644420831_109894786666617766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406305"/>
            <a:ext cx="2451695" cy="2451695"/>
          </a:xfrm>
          <a:prstGeom prst="rect">
            <a:avLst/>
          </a:prstGeom>
        </p:spPr>
      </p:pic>
      <p:pic>
        <p:nvPicPr>
          <p:cNvPr id="6" name="Obrázek 5" descr="ftz-en-oranzova-1000x300x72dp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5983254"/>
            <a:ext cx="2915816" cy="874745"/>
          </a:xfrm>
          <a:prstGeom prst="rect">
            <a:avLst/>
          </a:prstGeom>
        </p:spPr>
      </p:pic>
      <p:pic>
        <p:nvPicPr>
          <p:cNvPr id="7" name="Obrázek 6" descr="logo-zoopraha.jpg"/>
          <p:cNvPicPr>
            <a:picLocks noChangeAspect="1"/>
          </p:cNvPicPr>
          <p:nvPr/>
        </p:nvPicPr>
        <p:blipFill>
          <a:blip r:embed="rId6" cstate="print"/>
          <a:srcRect l="27950" r="28738"/>
          <a:stretch>
            <a:fillRect/>
          </a:stretch>
        </p:blipFill>
        <p:spPr>
          <a:xfrm>
            <a:off x="6886013" y="188640"/>
            <a:ext cx="1720336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Ekologie mongolských kopytníků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Pro jízdu stepí využívám terénní auta</a:t>
            </a:r>
          </a:p>
          <a:p>
            <a:r>
              <a:rPr lang="cs-CZ" dirty="0" smtClean="0"/>
              <a:t>Každou oblast prohledávám pomocí dalekohledu</a:t>
            </a:r>
          </a:p>
          <a:p>
            <a:r>
              <a:rPr lang="cs-CZ" dirty="0" smtClean="0"/>
              <a:t>Po nalezení vybraného harému (od 150 metrů do 800 metrů) nahrávání standardní videokamerou Panasonic</a:t>
            </a:r>
          </a:p>
          <a:p>
            <a:r>
              <a:rPr lang="cs-CZ" dirty="0" smtClean="0"/>
              <a:t>Ke sběru povětrnostních - </a:t>
            </a:r>
            <a:r>
              <a:rPr lang="cs-CZ" dirty="0" err="1" smtClean="0"/>
              <a:t>Kestrel</a:t>
            </a:r>
            <a:r>
              <a:rPr lang="cs-CZ" dirty="0" smtClean="0"/>
              <a:t> 4500 </a:t>
            </a:r>
            <a:r>
              <a:rPr lang="cs-CZ" dirty="0" err="1" smtClean="0"/>
              <a:t>Pocket</a:t>
            </a:r>
            <a:r>
              <a:rPr lang="cs-CZ" dirty="0" smtClean="0"/>
              <a:t> </a:t>
            </a:r>
            <a:r>
              <a:rPr lang="cs-CZ" dirty="0" err="1" smtClean="0"/>
              <a:t>Weather</a:t>
            </a:r>
            <a:r>
              <a:rPr lang="cs-CZ" dirty="0" smtClean="0"/>
              <a:t> </a:t>
            </a:r>
            <a:r>
              <a:rPr lang="cs-CZ" dirty="0" err="1" smtClean="0"/>
              <a:t>Tracker</a:t>
            </a:r>
            <a:endParaRPr lang="cs-CZ" dirty="0" smtClean="0"/>
          </a:p>
          <a:p>
            <a:r>
              <a:rPr lang="cs-CZ" dirty="0" smtClean="0"/>
              <a:t>Umístění a soudržnost harémů měřím pomocí dálkoměru </a:t>
            </a:r>
            <a:r>
              <a:rPr lang="cs-CZ" dirty="0" err="1" smtClean="0"/>
              <a:t>Nikon</a:t>
            </a:r>
            <a:r>
              <a:rPr lang="cs-CZ" dirty="0" smtClean="0"/>
              <a:t> </a:t>
            </a:r>
            <a:r>
              <a:rPr lang="cs-CZ" dirty="0" err="1" smtClean="0"/>
              <a:t>Monarch</a:t>
            </a:r>
            <a:r>
              <a:rPr lang="cs-CZ" dirty="0" smtClean="0"/>
              <a:t> 7 </a:t>
            </a:r>
            <a:r>
              <a:rPr lang="cs-CZ" dirty="0" err="1" smtClean="0"/>
              <a:t>iVR</a:t>
            </a:r>
            <a:r>
              <a:rPr lang="cs-CZ" dirty="0" smtClean="0"/>
              <a:t>, GPS </a:t>
            </a:r>
            <a:r>
              <a:rPr lang="cs-CZ" dirty="0" err="1" smtClean="0"/>
              <a:t>Garmin</a:t>
            </a:r>
            <a:r>
              <a:rPr lang="cs-CZ" dirty="0" smtClean="0"/>
              <a:t> a kompasu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 smtClean="0"/>
              <a:t>DEVÁTÝ „NÁVRAT DIVOKÝCH KONÍ“ DO MONGOLSKA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Zoo Praha letos ve spolupráci s Armádou ČR přepravila do Mongolska tři klisny koně Převalského.</a:t>
            </a:r>
          </a:p>
          <a:p>
            <a:r>
              <a:rPr lang="cs-CZ" dirty="0" smtClean="0"/>
              <a:t> V pořadí již devátý samostatný transport do Přísně chráněné oblasti Velká Gobi B začal v úterý 18. června</a:t>
            </a:r>
          </a:p>
          <a:p>
            <a:r>
              <a:rPr lang="cs-CZ" dirty="0" smtClean="0"/>
              <a:t>Letos zástupci Zoo Praha také předali správě Gobi B terénní vůz a šest motocyklů, které uhradil Magistrát hl. m. Prahy v rámci projektu Tři koruny ze vstupu.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 smtClean="0"/>
              <a:t>DEVÁTÝ „NÁVRAT DIVOKÝCH KONÍ“ DO MONGOLSKA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Vlastní transport začal ráno nakládkou v chovné a aklimatizační stanici v Dolním </a:t>
            </a:r>
            <a:r>
              <a:rPr lang="cs-CZ" dirty="0" err="1" smtClean="0"/>
              <a:t>Dobřejově</a:t>
            </a:r>
            <a:r>
              <a:rPr lang="cs-CZ" dirty="0" smtClean="0"/>
              <a:t>, na tzv. České Sibiři, kde se koně z různých evropských chovných zařízení připravují na návrat</a:t>
            </a:r>
          </a:p>
          <a:p>
            <a:r>
              <a:rPr lang="cs-CZ" dirty="0" smtClean="0"/>
              <a:t>Do přepravních boxů a poté na auta byly naloženy klisny Spina, Tara, </a:t>
            </a:r>
            <a:r>
              <a:rPr lang="cs-CZ" dirty="0" err="1" smtClean="0"/>
              <a:t>Tárik</a:t>
            </a:r>
            <a:r>
              <a:rPr lang="cs-CZ" dirty="0" smtClean="0"/>
              <a:t> a </a:t>
            </a:r>
            <a:r>
              <a:rPr lang="cs-CZ" dirty="0" err="1" smtClean="0"/>
              <a:t>Tania</a:t>
            </a:r>
            <a:r>
              <a:rPr lang="cs-CZ" dirty="0" smtClean="0"/>
              <a:t>, která nahradila původně vybranou </a:t>
            </a:r>
            <a:r>
              <a:rPr lang="cs-CZ" dirty="0" err="1" smtClean="0"/>
              <a:t>Yaru</a:t>
            </a:r>
            <a:endParaRPr lang="cs-CZ" dirty="0" smtClean="0"/>
          </a:p>
          <a:p>
            <a:r>
              <a:rPr lang="cs-CZ" dirty="0" smtClean="0"/>
              <a:t>Celý konvoj se pak s policejním doprovodem vydal do Prahy na 24. základnu dopravního letectva v </a:t>
            </a:r>
            <a:r>
              <a:rPr lang="cs-CZ" dirty="0" err="1" smtClean="0"/>
              <a:t>Praze</a:t>
            </a:r>
            <a:r>
              <a:rPr lang="cs-CZ" dirty="0" smtClean="0"/>
              <a:t>-</a:t>
            </a:r>
            <a:r>
              <a:rPr lang="cs-CZ" dirty="0" err="1" smtClean="0"/>
              <a:t>Kbelích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600" dirty="0" smtClean="0"/>
              <a:t>DEVÁTÝ „NÁVRAT DIVOKÝCH KONÍ“ DO MONGOLSKA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Boxy s koňmi, z nichž jeden váží okolo 500 kg, byly přesunuty do armádního letounu CASA. </a:t>
            </a:r>
          </a:p>
          <a:p>
            <a:r>
              <a:rPr lang="cs-CZ" dirty="0" smtClean="0"/>
              <a:t>Krátce před startem si klisna </a:t>
            </a:r>
            <a:r>
              <a:rPr lang="cs-CZ" dirty="0" err="1" smtClean="0"/>
              <a:t>Tania</a:t>
            </a:r>
            <a:r>
              <a:rPr lang="cs-CZ" dirty="0" smtClean="0"/>
              <a:t> v boxu sedla. Její další transport by mohl být riskantní, byla proto vyřazena a převezena do odstavného výběhu v pražské zoo.</a:t>
            </a:r>
          </a:p>
          <a:p>
            <a:r>
              <a:rPr lang="cs-CZ" dirty="0" smtClean="0"/>
              <a:t>Letoun CASA se třemi klisnami na palubě vzlétl v 15.31 a po dvou mezipřistáních v Kazani a v Novosibirsku přistál na nezpevněné ploše letiště v </a:t>
            </a:r>
            <a:r>
              <a:rPr lang="cs-CZ" dirty="0" err="1" smtClean="0"/>
              <a:t>Bulgan</a:t>
            </a:r>
            <a:r>
              <a:rPr lang="cs-CZ" dirty="0" smtClean="0"/>
              <a:t> sumu ve středu 19. června ráno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66048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Kůň Převalského (</a:t>
            </a:r>
            <a:r>
              <a:rPr lang="cs-CZ" i="1" dirty="0" err="1" smtClean="0"/>
              <a:t>Equus</a:t>
            </a:r>
            <a:r>
              <a:rPr lang="cs-CZ" i="1" dirty="0" smtClean="0"/>
              <a:t> </a:t>
            </a:r>
            <a:r>
              <a:rPr lang="cs-CZ" i="1" dirty="0" err="1" smtClean="0"/>
              <a:t>ferus</a:t>
            </a:r>
            <a:r>
              <a:rPr lang="cs-CZ" i="1" dirty="0" smtClean="0"/>
              <a:t> </a:t>
            </a:r>
            <a:r>
              <a:rPr lang="cs-CZ" i="1" dirty="0" err="1" smtClean="0"/>
              <a:t>przewalskii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 roce 1900 se poprvé ocitli na území Evropy živí koně Převalského</a:t>
            </a:r>
          </a:p>
          <a:p>
            <a:r>
              <a:rPr lang="cs-CZ" dirty="0" smtClean="0"/>
              <a:t>Jednalo se o čtyři klisny umístěné v ukrajinské Zoo </a:t>
            </a:r>
            <a:r>
              <a:rPr lang="cs-CZ" dirty="0" err="1" smtClean="0"/>
              <a:t>Askania</a:t>
            </a:r>
            <a:r>
              <a:rPr lang="cs-CZ" dirty="0" smtClean="0"/>
              <a:t> Nova</a:t>
            </a:r>
          </a:p>
          <a:p>
            <a:r>
              <a:rPr lang="cs-CZ" dirty="0" smtClean="0"/>
              <a:t>Vědci domnívali, že koně Převalského téměř vyhynuli</a:t>
            </a:r>
          </a:p>
          <a:p>
            <a:r>
              <a:rPr lang="cs-CZ" dirty="0" smtClean="0"/>
              <a:t>Proto byl jejich dovoz do Evropy velkou senzací a zájem o ně se neustále stupňoval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65236746_2477020518985855_705457402523785625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194042"/>
            <a:ext cx="3995936" cy="26639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712968" cy="896144"/>
          </a:xfrm>
        </p:spPr>
        <p:txBody>
          <a:bodyPr>
            <a:noAutofit/>
          </a:bodyPr>
          <a:lstStyle/>
          <a:p>
            <a:pPr algn="ctr"/>
            <a:r>
              <a:rPr lang="cs-CZ" sz="3600" dirty="0" smtClean="0"/>
              <a:t>DEVÁTÝ „NÁVRAT DIVOKÝCH KONÍ“ DO MONGOLSKA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8153400" cy="4495800"/>
          </a:xfrm>
        </p:spPr>
        <p:txBody>
          <a:bodyPr>
            <a:normAutofit/>
          </a:bodyPr>
          <a:lstStyle/>
          <a:p>
            <a:r>
              <a:rPr lang="cs-CZ" dirty="0" smtClean="0"/>
              <a:t>Koně v transportních bednách byli naloženi na nákladní automobily a odvezeni do </a:t>
            </a:r>
            <a:r>
              <a:rPr lang="cs-CZ" dirty="0" err="1" smtClean="0"/>
              <a:t>Takhin</a:t>
            </a:r>
            <a:r>
              <a:rPr lang="cs-CZ" dirty="0" smtClean="0"/>
              <a:t> </a:t>
            </a:r>
            <a:r>
              <a:rPr lang="cs-CZ" dirty="0" err="1" smtClean="0"/>
              <a:t>Talu</a:t>
            </a:r>
            <a:r>
              <a:rPr lang="cs-CZ" dirty="0" smtClean="0"/>
              <a:t> v Přísně chráněné oblasti Great Gobi B</a:t>
            </a:r>
          </a:p>
          <a:p>
            <a:r>
              <a:rPr lang="cs-CZ" dirty="0" smtClean="0"/>
              <a:t>Poté byly klisny vypuštěny do aklimatizační ohrady, kde stráví přibližně rok před úplným vypuštěním</a:t>
            </a:r>
          </a:p>
          <a:p>
            <a:r>
              <a:rPr lang="cs-CZ" dirty="0" smtClean="0">
                <a:hlinkClick r:id="rId3"/>
              </a:rPr>
              <a:t>https://www.youtube.com/watch?v=LAyAzhKuWDQ&amp;feature=emb_title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712968" cy="896144"/>
          </a:xfrm>
        </p:spPr>
        <p:txBody>
          <a:bodyPr>
            <a:noAutofit/>
          </a:bodyPr>
          <a:lstStyle/>
          <a:p>
            <a:pPr algn="ctr"/>
            <a:r>
              <a:rPr lang="cs-CZ" sz="3600" dirty="0" smtClean="0"/>
              <a:t>DEVÁTÝ „NÁVRAT DIVOKÝCH KONÍ“ DO MONGOLSKA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844824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34 koní již takto přepravila Zoo Praha do jejich původní domoviny</a:t>
            </a:r>
          </a:p>
          <a:p>
            <a:r>
              <a:rPr lang="cs-CZ" dirty="0" smtClean="0"/>
              <a:t>Dvě ze tří letos přepravených klisen pocházejí z odchovu Zoo Praha</a:t>
            </a:r>
          </a:p>
          <a:p>
            <a:r>
              <a:rPr lang="cs-CZ" dirty="0" smtClean="0"/>
              <a:t> Klisna </a:t>
            </a:r>
            <a:r>
              <a:rPr lang="cs-CZ" dirty="0" err="1" smtClean="0"/>
              <a:t>Tárik</a:t>
            </a:r>
            <a:r>
              <a:rPr lang="cs-CZ" dirty="0" smtClean="0"/>
              <a:t> se narodila přímo v Praze, Tara v chovné stanici v Dolním </a:t>
            </a:r>
            <a:r>
              <a:rPr lang="cs-CZ" dirty="0" err="1" smtClean="0"/>
              <a:t>Dobřejově</a:t>
            </a:r>
            <a:r>
              <a:rPr lang="cs-CZ" dirty="0" smtClean="0"/>
              <a:t>. Pouze Spina je z německého </a:t>
            </a:r>
            <a:r>
              <a:rPr lang="cs-CZ" dirty="0" err="1" smtClean="0"/>
              <a:t>Springe</a:t>
            </a:r>
            <a:endParaRPr lang="cs-CZ" dirty="0" smtClean="0"/>
          </a:p>
          <a:p>
            <a:r>
              <a:rPr lang="cs-CZ" dirty="0" smtClean="0"/>
              <a:t>V předchozích letech především zvířata z chovných zařízení v Německu, Francii, Finsku. Jen pár přímo z ČR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8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10287000" cy="685800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transport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hlinkClick r:id="rId2"/>
              </a:rPr>
              <a:t>https://www.youtube.com/watch?v=KRiunGzpjpQ</a:t>
            </a:r>
            <a:endParaRPr lang="cs-CZ" dirty="0" smtClean="0"/>
          </a:p>
          <a:p>
            <a:r>
              <a:rPr lang="cs-CZ" dirty="0" smtClean="0"/>
              <a:t>Gobi A </a:t>
            </a:r>
            <a:r>
              <a:rPr lang="cs-CZ" dirty="0" err="1" smtClean="0"/>
              <a:t>a</a:t>
            </a:r>
            <a:r>
              <a:rPr lang="cs-CZ" dirty="0" smtClean="0"/>
              <a:t> velbloudi: </a:t>
            </a:r>
            <a:r>
              <a:rPr lang="cs-CZ" dirty="0" smtClean="0">
                <a:hlinkClick r:id="rId3"/>
              </a:rPr>
              <a:t>https://www.youtube.com/watch?v=0ceCurjdepA</a:t>
            </a:r>
            <a:endParaRPr lang="cs-CZ" dirty="0" smtClean="0"/>
          </a:p>
          <a:p>
            <a:r>
              <a:rPr lang="cs-CZ" dirty="0" smtClean="0"/>
              <a:t>Hana a </a:t>
            </a:r>
            <a:r>
              <a:rPr lang="cs-CZ" dirty="0" err="1" smtClean="0"/>
              <a:t>Helmi</a:t>
            </a:r>
            <a:r>
              <a:rPr lang="cs-CZ" dirty="0" smtClean="0"/>
              <a:t> – do Prahy a do Mongolska:</a:t>
            </a:r>
          </a:p>
          <a:p>
            <a:r>
              <a:rPr lang="cs-CZ" dirty="0" smtClean="0">
                <a:hlinkClick r:id="rId4"/>
              </a:rPr>
              <a:t>https://www.youtube.com/watch?v=9hhkLzFi20Q&amp;list=PLwyRIZqs-YgBNFCXwxmrIPB4eBF8rdP_5</a:t>
            </a:r>
            <a:endParaRPr lang="cs-CZ" dirty="0" smtClean="0"/>
          </a:p>
          <a:p>
            <a:r>
              <a:rPr lang="cs-CZ" dirty="0" smtClean="0"/>
              <a:t>Jak se </a:t>
            </a:r>
            <a:r>
              <a:rPr lang="cs-CZ" dirty="0" err="1" smtClean="0"/>
              <a:t>vybiraji</a:t>
            </a:r>
            <a:r>
              <a:rPr lang="cs-CZ" dirty="0" smtClean="0"/>
              <a:t> klisny: </a:t>
            </a:r>
            <a:r>
              <a:rPr lang="cs-CZ" dirty="0" smtClean="0">
                <a:hlinkClick r:id="rId5"/>
              </a:rPr>
              <a:t>https://www.youtube.com/watch?v=8hzg_wSJwtU&amp;list=PLwyRIZqs-YgBNFCXwxmrIPB4eBF8rdP_5&amp;index=3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789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ymbol „Zákaz“ 4"/>
          <p:cNvSpPr/>
          <p:nvPr/>
        </p:nvSpPr>
        <p:spPr>
          <a:xfrm>
            <a:off x="611560" y="0"/>
            <a:ext cx="7920880" cy="6597352"/>
          </a:xfrm>
          <a:prstGeom prst="noSmoking">
            <a:avLst/>
          </a:prstGeom>
          <a:solidFill>
            <a:srgbClr val="FF00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72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Veselý obličej 4"/>
          <p:cNvSpPr/>
          <p:nvPr/>
        </p:nvSpPr>
        <p:spPr>
          <a:xfrm>
            <a:off x="899592" y="4221088"/>
            <a:ext cx="2664296" cy="2304256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Přežil díky péči zoologických zahrad a dlouholeté mezinárodní spolupráci</a:t>
            </a:r>
          </a:p>
          <a:p>
            <a:r>
              <a:rPr lang="cs-CZ" dirty="0" smtClean="0"/>
              <a:t>Zoo Praha od roku 1959 vede celosvětovou plemennou knihu</a:t>
            </a:r>
          </a:p>
          <a:p>
            <a:r>
              <a:rPr lang="cs-CZ" dirty="0" smtClean="0"/>
              <a:t>Od začátku 90. let probíhala - zejména v režii nizozemských, německých a švýcarských organizací - </a:t>
            </a:r>
            <a:r>
              <a:rPr lang="cs-CZ" dirty="0" err="1" smtClean="0"/>
              <a:t>reintrodukce</a:t>
            </a:r>
            <a:r>
              <a:rPr lang="cs-CZ" dirty="0" smtClean="0"/>
              <a:t> koní Převalského do Mongolska</a:t>
            </a:r>
          </a:p>
          <a:p>
            <a:r>
              <a:rPr lang="cs-CZ" dirty="0" smtClean="0"/>
              <a:t>První transport do Číny proběhl v roce 1988. O čtyři roky později směřovaly dva transporty do Mongolska, stejně jako v dalších letech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188640"/>
            <a:ext cx="8766048" cy="9906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Kůň Převalského (</a:t>
            </a:r>
            <a:r>
              <a:rPr kumimoji="0" lang="cs-CZ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Equus</a:t>
            </a:r>
            <a:r>
              <a:rPr kumimoji="0" lang="cs-CZ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ferus</a:t>
            </a:r>
            <a:r>
              <a:rPr kumimoji="0" lang="cs-CZ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przewalskii</a:t>
            </a: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1352" cy="990600"/>
          </a:xfrm>
        </p:spPr>
        <p:txBody>
          <a:bodyPr>
            <a:normAutofit fontScale="90000"/>
          </a:bodyPr>
          <a:lstStyle/>
          <a:p>
            <a:pPr lvl="0"/>
            <a:r>
              <a:rPr lang="cs-CZ" dirty="0" smtClean="0"/>
              <a:t>Kůň Převalského (</a:t>
            </a:r>
            <a:r>
              <a:rPr lang="cs-CZ" i="1" dirty="0" err="1" smtClean="0"/>
              <a:t>Equus</a:t>
            </a:r>
            <a:r>
              <a:rPr lang="cs-CZ" i="1" dirty="0" smtClean="0"/>
              <a:t> </a:t>
            </a:r>
            <a:r>
              <a:rPr lang="cs-CZ" i="1" dirty="0" err="1" smtClean="0"/>
              <a:t>ferus</a:t>
            </a:r>
            <a:r>
              <a:rPr lang="cs-CZ" i="1" dirty="0" smtClean="0"/>
              <a:t> </a:t>
            </a:r>
            <a:r>
              <a:rPr lang="cs-CZ" i="1" dirty="0" err="1" smtClean="0"/>
              <a:t>przewalskii</a:t>
            </a:r>
            <a:r>
              <a:rPr lang="cs-CZ" dirty="0" smtClean="0"/>
              <a:t>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Zoo Praha se v r 1998 a 2000 zapojila předáním čtyř koní, kteří byli v rámci zahraničních transportů dopraveni do oblastí </a:t>
            </a:r>
            <a:r>
              <a:rPr lang="cs-CZ" dirty="0" err="1" smtClean="0"/>
              <a:t>Takhin</a:t>
            </a:r>
            <a:r>
              <a:rPr lang="cs-CZ" dirty="0" smtClean="0"/>
              <a:t> </a:t>
            </a:r>
            <a:r>
              <a:rPr lang="cs-CZ" dirty="0" err="1" smtClean="0"/>
              <a:t>Tal</a:t>
            </a:r>
            <a:r>
              <a:rPr lang="cs-CZ" dirty="0" smtClean="0"/>
              <a:t> a </a:t>
            </a:r>
            <a:r>
              <a:rPr lang="cs-CZ" dirty="0" err="1" smtClean="0"/>
              <a:t>Hustai</a:t>
            </a:r>
            <a:r>
              <a:rPr lang="cs-CZ" dirty="0" smtClean="0"/>
              <a:t> </a:t>
            </a:r>
            <a:r>
              <a:rPr lang="cs-CZ" dirty="0" err="1" smtClean="0"/>
              <a:t>Nuru</a:t>
            </a:r>
            <a:endParaRPr lang="cs-CZ" dirty="0" smtClean="0"/>
          </a:p>
          <a:p>
            <a:r>
              <a:rPr lang="cs-CZ" dirty="0" smtClean="0"/>
              <a:t>Transporty koní Převalského do Mongolska v režii nizozemských, německých a švýcarských organizací ustaly</a:t>
            </a:r>
          </a:p>
          <a:p>
            <a:r>
              <a:rPr lang="cs-CZ" dirty="0" smtClean="0"/>
              <a:t>V roce 2011, Zoo Praha uskutečnila vůbec první český transport koní Převalského do Mongolska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Kůň Převalského (</a:t>
            </a:r>
            <a:r>
              <a:rPr lang="cs-CZ" i="1" dirty="0" err="1" smtClean="0"/>
              <a:t>Equus</a:t>
            </a:r>
            <a:r>
              <a:rPr lang="cs-CZ" i="1" dirty="0" smtClean="0"/>
              <a:t> </a:t>
            </a:r>
            <a:r>
              <a:rPr lang="cs-CZ" i="1" dirty="0" err="1" smtClean="0"/>
              <a:t>ferus</a:t>
            </a:r>
            <a:r>
              <a:rPr lang="cs-CZ" i="1" dirty="0" smtClean="0"/>
              <a:t> </a:t>
            </a:r>
            <a:r>
              <a:rPr lang="cs-CZ" i="1" dirty="0" err="1" smtClean="0"/>
              <a:t>przewalskii</a:t>
            </a:r>
            <a:r>
              <a:rPr lang="cs-CZ" dirty="0" smtClean="0"/>
              <a:t>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Zoo Praha již několik let úspěšně zajišťuje ve spolupráci s Armádou ČR a administrativní pomocí ITG samostatné převozy</a:t>
            </a:r>
          </a:p>
          <a:p>
            <a:r>
              <a:rPr lang="cs-CZ" dirty="0" smtClean="0"/>
              <a:t>Mezi lety 2011 a 2019 Zoo </a:t>
            </a:r>
            <a:r>
              <a:rPr lang="cs-CZ" dirty="0" err="1" smtClean="0"/>
              <a:t>Pha</a:t>
            </a:r>
            <a:r>
              <a:rPr lang="cs-CZ" dirty="0" smtClean="0"/>
              <a:t> z ČR do Mongolska dovezla každoročně mezi třemi a čtyřmi koňmi</a:t>
            </a:r>
          </a:p>
          <a:p>
            <a:r>
              <a:rPr lang="cs-CZ" dirty="0" smtClean="0"/>
              <a:t>První transport mířil do </a:t>
            </a:r>
            <a:r>
              <a:rPr lang="cs-CZ" dirty="0" err="1" smtClean="0"/>
              <a:t>Chomiin</a:t>
            </a:r>
            <a:r>
              <a:rPr lang="cs-CZ" dirty="0" smtClean="0"/>
              <a:t> </a:t>
            </a:r>
            <a:r>
              <a:rPr lang="cs-CZ" dirty="0" err="1" smtClean="0"/>
              <a:t>Talu</a:t>
            </a:r>
            <a:r>
              <a:rPr lang="cs-CZ" dirty="0" smtClean="0"/>
              <a:t>, následně již armádní speciály létaly do </a:t>
            </a:r>
            <a:r>
              <a:rPr lang="cs-CZ" dirty="0" err="1" smtClean="0"/>
              <a:t>Takhin</a:t>
            </a:r>
            <a:r>
              <a:rPr lang="cs-CZ" dirty="0" smtClean="0"/>
              <a:t> </a:t>
            </a:r>
            <a:r>
              <a:rPr lang="cs-CZ" dirty="0" err="1" smtClean="0"/>
              <a:t>Talu</a:t>
            </a:r>
            <a:r>
              <a:rPr lang="cs-CZ" dirty="0" smtClean="0"/>
              <a:t>, jenž leží v Přísně chráněné oblasti Gobi B. </a:t>
            </a:r>
          </a:p>
          <a:p>
            <a:r>
              <a:rPr lang="cs-CZ" dirty="0" smtClean="0"/>
              <a:t>Do Gobi B byli také přepraveni čtyři koně vnitrostátním transportem přímo v Mongolsku – z </a:t>
            </a:r>
            <a:r>
              <a:rPr lang="cs-CZ" dirty="0" err="1" smtClean="0"/>
              <a:t>Hustai</a:t>
            </a:r>
            <a:r>
              <a:rPr lang="cs-CZ" dirty="0" smtClean="0"/>
              <a:t> </a:t>
            </a:r>
            <a:r>
              <a:rPr lang="cs-CZ" dirty="0" err="1" smtClean="0"/>
              <a:t>Nuruu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1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106571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1506</TotalTime>
  <Words>1296</Words>
  <Application>Microsoft Office PowerPoint</Application>
  <PresentationFormat>Předvádění na obrazovce (4:3)</PresentationFormat>
  <Paragraphs>115</Paragraphs>
  <Slides>33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Tw Cen MT</vt:lpstr>
      <vt:lpstr>Wingdings</vt:lpstr>
      <vt:lpstr>Wingdings 2</vt:lpstr>
      <vt:lpstr>Medián</vt:lpstr>
      <vt:lpstr>Prezentace aplikace PowerPoint</vt:lpstr>
      <vt:lpstr> </vt:lpstr>
      <vt:lpstr>Kůň Převalského (Equus ferus przewalskii)</vt:lpstr>
      <vt:lpstr>Prezentace aplikace PowerPoint</vt:lpstr>
      <vt:lpstr>Prezentace aplikace PowerPoint</vt:lpstr>
      <vt:lpstr>Prezentace aplikace PowerPoint</vt:lpstr>
      <vt:lpstr>Kůň Převalského (Equus ferus przewalskii) </vt:lpstr>
      <vt:lpstr>Kůň Převalského (Equus ferus przewalskii) </vt:lpstr>
      <vt:lpstr>Prezentace aplikace PowerPoint</vt:lpstr>
      <vt:lpstr>Kůň Převalského (Equus ferus przewalskii) </vt:lpstr>
      <vt:lpstr>Great Gobi B SPA</vt:lpstr>
      <vt:lpstr>Great Gobi B SPA</vt:lpstr>
      <vt:lpstr>Great Gobi B SPA</vt:lpstr>
      <vt:lpstr>Populace Ph v Great Gobi B SPA</vt:lpstr>
      <vt:lpstr>Populace Ph v Great Gobi B SPA</vt:lpstr>
      <vt:lpstr>Populace Ph – co je to Dzud</vt:lpstr>
      <vt:lpstr>Populace Ph – co je to Dzud</vt:lpstr>
      <vt:lpstr>Populace Ph v Great Gobi B SPA</vt:lpstr>
      <vt:lpstr>Dzud pohledem ředitele Gobi B</vt:lpstr>
      <vt:lpstr>Dzud pohledem ředitele Gobi B</vt:lpstr>
      <vt:lpstr>Náprava trvala řadu let.  Až v létě 2015 dosáhl počet koní Převalského v Gobi B stejného počtu, jaký byl před dzudem 2009/10.</vt:lpstr>
      <vt:lpstr>Ekologie mongolských kopytníků</vt:lpstr>
      <vt:lpstr>Ekologie mongolských kopytníků</vt:lpstr>
      <vt:lpstr>Prezentace aplikace PowerPoint</vt:lpstr>
      <vt:lpstr>Prezentace aplikace PowerPoint</vt:lpstr>
      <vt:lpstr>Ekologie mongolských kopytníků</vt:lpstr>
      <vt:lpstr>DEVÁTÝ „NÁVRAT DIVOKÝCH KONÍ“ DO MONGOLSKA</vt:lpstr>
      <vt:lpstr>DEVÁTÝ „NÁVRAT DIVOKÝCH KONÍ“ DO MONGOLSKA</vt:lpstr>
      <vt:lpstr>DEVÁTÝ „NÁVRAT DIVOKÝCH KONÍ“ DO MONGOLSKA</vt:lpstr>
      <vt:lpstr>DEVÁTÝ „NÁVRAT DIVOKÝCH KONÍ“ DO MONGOLSKA</vt:lpstr>
      <vt:lpstr>DEVÁTÝ „NÁVRAT DIVOKÝCH KONÍ“ DO MONGOLSKA</vt:lpstr>
      <vt:lpstr>DĚKUJI ZA POZORNOST</vt:lpstr>
      <vt:lpstr>První transport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Klímová Martina</cp:lastModifiedBy>
  <cp:revision>53</cp:revision>
  <dcterms:created xsi:type="dcterms:W3CDTF">2019-11-19T12:24:59Z</dcterms:created>
  <dcterms:modified xsi:type="dcterms:W3CDTF">2019-11-28T11:05:10Z</dcterms:modified>
</cp:coreProperties>
</file>