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520" r:id="rId4"/>
    <p:sldId id="445" r:id="rId5"/>
    <p:sldId id="443" r:id="rId6"/>
    <p:sldId id="432" r:id="rId7"/>
    <p:sldId id="435" r:id="rId8"/>
    <p:sldId id="444" r:id="rId9"/>
    <p:sldId id="433" r:id="rId10"/>
    <p:sldId id="530" r:id="rId11"/>
    <p:sldId id="533" r:id="rId12"/>
    <p:sldId id="532" r:id="rId13"/>
    <p:sldId id="531" r:id="rId14"/>
    <p:sldId id="446" r:id="rId15"/>
    <p:sldId id="529" r:id="rId16"/>
    <p:sldId id="293" r:id="rId17"/>
    <p:sldId id="447" r:id="rId18"/>
    <p:sldId id="297" r:id="rId19"/>
    <p:sldId id="453" r:id="rId20"/>
    <p:sldId id="479" r:id="rId21"/>
    <p:sldId id="478" r:id="rId22"/>
    <p:sldId id="457" r:id="rId23"/>
    <p:sldId id="534" r:id="rId24"/>
    <p:sldId id="301" r:id="rId25"/>
    <p:sldId id="262" r:id="rId26"/>
    <p:sldId id="271" r:id="rId27"/>
    <p:sldId id="482" r:id="rId28"/>
    <p:sldId id="436" r:id="rId29"/>
    <p:sldId id="524" r:id="rId30"/>
    <p:sldId id="519" r:id="rId31"/>
    <p:sldId id="282" r:id="rId32"/>
    <p:sldId id="283" r:id="rId33"/>
    <p:sldId id="484" r:id="rId34"/>
    <p:sldId id="485" r:id="rId35"/>
    <p:sldId id="489" r:id="rId36"/>
    <p:sldId id="483" r:id="rId37"/>
    <p:sldId id="467" r:id="rId38"/>
    <p:sldId id="269" r:id="rId39"/>
    <p:sldId id="277" r:id="rId40"/>
    <p:sldId id="267" r:id="rId41"/>
    <p:sldId id="270" r:id="rId42"/>
    <p:sldId id="278" r:id="rId43"/>
    <p:sldId id="470" r:id="rId44"/>
    <p:sldId id="272" r:id="rId45"/>
    <p:sldId id="535" r:id="rId46"/>
    <p:sldId id="471" r:id="rId47"/>
    <p:sldId id="459" r:id="rId48"/>
    <p:sldId id="493" r:id="rId49"/>
    <p:sldId id="47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739F6-AC4A-42D5-AF4D-C147DDAC0C08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01FB285-7457-4DAD-AD37-EDB86E54D1D5}">
      <dgm:prSet phldrT="[Text]"/>
      <dgm:spPr/>
      <dgm:t>
        <a:bodyPr/>
        <a:lstStyle/>
        <a:p>
          <a:r>
            <a:rPr lang="cs-CZ" dirty="0"/>
            <a:t>Stabilní výkupní ceny</a:t>
          </a:r>
        </a:p>
      </dgm:t>
    </dgm:pt>
    <dgm:pt modelId="{76F0CEFB-A47D-4F2B-B175-9EAF5EB96568}" type="parTrans" cxnId="{C858F543-3DC2-47A0-A88B-19D0046FF06E}">
      <dgm:prSet/>
      <dgm:spPr/>
      <dgm:t>
        <a:bodyPr/>
        <a:lstStyle/>
        <a:p>
          <a:endParaRPr lang="cs-CZ"/>
        </a:p>
      </dgm:t>
    </dgm:pt>
    <dgm:pt modelId="{03E156CC-4634-4553-B1AE-A122DA36322B}" type="sibTrans" cxnId="{C858F543-3DC2-47A0-A88B-19D0046FF06E}">
      <dgm:prSet/>
      <dgm:spPr/>
      <dgm:t>
        <a:bodyPr/>
        <a:lstStyle/>
        <a:p>
          <a:endParaRPr lang="cs-CZ"/>
        </a:p>
      </dgm:t>
    </dgm:pt>
    <dgm:pt modelId="{63A2ADB1-520A-4236-B2AF-B9E65ABAE1C0}">
      <dgm:prSet phldrT="[Text]"/>
      <dgm:spPr/>
      <dgm:t>
        <a:bodyPr/>
        <a:lstStyle/>
        <a:p>
          <a:r>
            <a:rPr lang="cs-CZ" dirty="0"/>
            <a:t>Fairtradový příplatek na rozvoj podniku / komunity</a:t>
          </a:r>
        </a:p>
      </dgm:t>
    </dgm:pt>
    <dgm:pt modelId="{FB51BEE9-97D5-4425-84DC-48BBC16611DB}" type="parTrans" cxnId="{A04F9FD4-8881-4DF5-9CBD-394968FBF337}">
      <dgm:prSet/>
      <dgm:spPr/>
      <dgm:t>
        <a:bodyPr/>
        <a:lstStyle/>
        <a:p>
          <a:endParaRPr lang="cs-CZ"/>
        </a:p>
      </dgm:t>
    </dgm:pt>
    <dgm:pt modelId="{AD6390EE-0CDA-4622-BCE6-D861CAAA530A}" type="sibTrans" cxnId="{A04F9FD4-8881-4DF5-9CBD-394968FBF337}">
      <dgm:prSet/>
      <dgm:spPr/>
      <dgm:t>
        <a:bodyPr/>
        <a:lstStyle/>
        <a:p>
          <a:endParaRPr lang="cs-CZ"/>
        </a:p>
      </dgm:t>
    </dgm:pt>
    <dgm:pt modelId="{3A9962EF-F164-4807-AE68-C2F88FAB268B}">
      <dgm:prSet phldrT="[Text]"/>
      <dgm:spPr/>
      <dgm:t>
        <a:bodyPr/>
        <a:lstStyle/>
        <a:p>
          <a:r>
            <a:rPr lang="cs-CZ" dirty="0"/>
            <a:t>Posílení postavení drobných producentů a zaměstnanců plantáží</a:t>
          </a:r>
        </a:p>
      </dgm:t>
    </dgm:pt>
    <dgm:pt modelId="{81D08828-FD80-4A9A-97D1-CD49F5D80200}" type="parTrans" cxnId="{67A48592-F148-4223-A6D1-0F75B1A90F16}">
      <dgm:prSet/>
      <dgm:spPr/>
      <dgm:t>
        <a:bodyPr/>
        <a:lstStyle/>
        <a:p>
          <a:endParaRPr lang="cs-CZ"/>
        </a:p>
      </dgm:t>
    </dgm:pt>
    <dgm:pt modelId="{3DDDB8E7-1307-4D74-BB94-95CCFB2D6DDE}" type="sibTrans" cxnId="{67A48592-F148-4223-A6D1-0F75B1A90F16}">
      <dgm:prSet/>
      <dgm:spPr/>
      <dgm:t>
        <a:bodyPr/>
        <a:lstStyle/>
        <a:p>
          <a:endParaRPr lang="cs-CZ"/>
        </a:p>
      </dgm:t>
    </dgm:pt>
    <dgm:pt modelId="{114E52EB-7EE6-4AD8-AEEA-BF5D758C06C9}">
      <dgm:prSet phldrT="[Text]"/>
      <dgm:spPr/>
      <dgm:t>
        <a:bodyPr/>
        <a:lstStyle/>
        <a:p>
          <a:r>
            <a:rPr lang="cs-CZ" dirty="0"/>
            <a:t>50% vlastnictví celého systému producenty</a:t>
          </a:r>
        </a:p>
      </dgm:t>
    </dgm:pt>
    <dgm:pt modelId="{2AA28866-2B32-4909-B45B-12FBFF3072B9}" type="sibTrans" cxnId="{11AF0752-1808-44A7-8B38-77B94BCDFE9F}">
      <dgm:prSet/>
      <dgm:spPr/>
      <dgm:t>
        <a:bodyPr/>
        <a:lstStyle/>
        <a:p>
          <a:endParaRPr lang="cs-CZ"/>
        </a:p>
      </dgm:t>
    </dgm:pt>
    <dgm:pt modelId="{FC455750-1744-4B12-8FB3-EB6EAE66CA57}" type="parTrans" cxnId="{11AF0752-1808-44A7-8B38-77B94BCDFE9F}">
      <dgm:prSet/>
      <dgm:spPr/>
      <dgm:t>
        <a:bodyPr/>
        <a:lstStyle/>
        <a:p>
          <a:endParaRPr lang="cs-CZ"/>
        </a:p>
      </dgm:t>
    </dgm:pt>
    <dgm:pt modelId="{53BFC76D-47A5-4F11-9DE6-B8DEC71C778D}" type="pres">
      <dgm:prSet presAssocID="{48A739F6-AC4A-42D5-AF4D-C147DDAC0C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6A3931A-F830-4BE9-AA9A-878391843FDB}" type="pres">
      <dgm:prSet presAssocID="{801FB285-7457-4DAD-AD37-EDB86E54D1D5}" presName="compNode" presStyleCnt="0"/>
      <dgm:spPr/>
    </dgm:pt>
    <dgm:pt modelId="{CB196D68-8802-4186-A170-C0BD15135C32}" type="pres">
      <dgm:prSet presAssocID="{801FB285-7457-4DAD-AD37-EDB86E54D1D5}" presName="pictRect" presStyleLbl="nod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6AF8777-5743-4C44-ABE0-6B9D0E42B43A}" type="pres">
      <dgm:prSet presAssocID="{801FB285-7457-4DAD-AD37-EDB86E54D1D5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0FDB73-993E-4426-86B7-3D7870756C0B}" type="pres">
      <dgm:prSet presAssocID="{03E156CC-4634-4553-B1AE-A122DA36322B}" presName="sibTrans" presStyleLbl="sibTrans2D1" presStyleIdx="0" presStyleCnt="0"/>
      <dgm:spPr/>
      <dgm:t>
        <a:bodyPr/>
        <a:lstStyle/>
        <a:p>
          <a:endParaRPr lang="cs-CZ"/>
        </a:p>
      </dgm:t>
    </dgm:pt>
    <dgm:pt modelId="{2176CBE8-C647-4D8A-9B8A-E060E8B7DB30}" type="pres">
      <dgm:prSet presAssocID="{63A2ADB1-520A-4236-B2AF-B9E65ABAE1C0}" presName="compNode" presStyleCnt="0"/>
      <dgm:spPr/>
    </dgm:pt>
    <dgm:pt modelId="{DB9D2941-BB74-4778-B5ED-A78642A4F2C4}" type="pres">
      <dgm:prSet presAssocID="{63A2ADB1-520A-4236-B2AF-B9E65ABAE1C0}" presName="pictRect" presStyleLbl="nod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05C6E42-A725-4374-8AEB-CBBDC4CB92C7}" type="pres">
      <dgm:prSet presAssocID="{63A2ADB1-520A-4236-B2AF-B9E65ABAE1C0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B00896-EDA8-4E2E-A927-2B05D621C24B}" type="pres">
      <dgm:prSet presAssocID="{AD6390EE-0CDA-4622-BCE6-D861CAAA530A}" presName="sibTrans" presStyleLbl="sibTrans2D1" presStyleIdx="0" presStyleCnt="0"/>
      <dgm:spPr/>
      <dgm:t>
        <a:bodyPr/>
        <a:lstStyle/>
        <a:p>
          <a:endParaRPr lang="cs-CZ"/>
        </a:p>
      </dgm:t>
    </dgm:pt>
    <dgm:pt modelId="{CE6E3B2B-8DC4-4E1D-B34C-5DF4E3502EAC}" type="pres">
      <dgm:prSet presAssocID="{114E52EB-7EE6-4AD8-AEEA-BF5D758C06C9}" presName="compNode" presStyleCnt="0"/>
      <dgm:spPr/>
    </dgm:pt>
    <dgm:pt modelId="{9A0B1E25-A1D1-4008-BD1D-6AA437C882B8}" type="pres">
      <dgm:prSet presAssocID="{114E52EB-7EE6-4AD8-AEEA-BF5D758C06C9}" presName="pictRect" presStyleLbl="nod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6751BBF-CA75-4EE5-B562-7915577B69EB}" type="pres">
      <dgm:prSet presAssocID="{114E52EB-7EE6-4AD8-AEEA-BF5D758C06C9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09CFFAB-6362-4694-AF38-EB7910AA0C03}" type="pres">
      <dgm:prSet presAssocID="{2AA28866-2B32-4909-B45B-12FBFF3072B9}" presName="sibTrans" presStyleLbl="sibTrans2D1" presStyleIdx="0" presStyleCnt="0"/>
      <dgm:spPr/>
      <dgm:t>
        <a:bodyPr/>
        <a:lstStyle/>
        <a:p>
          <a:endParaRPr lang="cs-CZ"/>
        </a:p>
      </dgm:t>
    </dgm:pt>
    <dgm:pt modelId="{53BA0A67-398C-4968-B01E-DE8341CB1BC9}" type="pres">
      <dgm:prSet presAssocID="{3A9962EF-F164-4807-AE68-C2F88FAB268B}" presName="compNode" presStyleCnt="0"/>
      <dgm:spPr/>
    </dgm:pt>
    <dgm:pt modelId="{700255CA-732A-4458-B592-2D25E88157D5}" type="pres">
      <dgm:prSet presAssocID="{3A9962EF-F164-4807-AE68-C2F88FAB268B}" presName="pictRect" presStyleLbl="nod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4E9A9C58-45BA-404B-80F1-AC58EE7A13C5}" type="pres">
      <dgm:prSet presAssocID="{3A9962EF-F164-4807-AE68-C2F88FAB268B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073E61E-39D1-4DBB-9167-F759131D3FAA}" type="presOf" srcId="{3A9962EF-F164-4807-AE68-C2F88FAB268B}" destId="{4E9A9C58-45BA-404B-80F1-AC58EE7A13C5}" srcOrd="0" destOrd="0" presId="urn:microsoft.com/office/officeart/2005/8/layout/pList1"/>
    <dgm:cxn modelId="{A04F9FD4-8881-4DF5-9CBD-394968FBF337}" srcId="{48A739F6-AC4A-42D5-AF4D-C147DDAC0C08}" destId="{63A2ADB1-520A-4236-B2AF-B9E65ABAE1C0}" srcOrd="1" destOrd="0" parTransId="{FB51BEE9-97D5-4425-84DC-48BBC16611DB}" sibTransId="{AD6390EE-0CDA-4622-BCE6-D861CAAA530A}"/>
    <dgm:cxn modelId="{C858F543-3DC2-47A0-A88B-19D0046FF06E}" srcId="{48A739F6-AC4A-42D5-AF4D-C147DDAC0C08}" destId="{801FB285-7457-4DAD-AD37-EDB86E54D1D5}" srcOrd="0" destOrd="0" parTransId="{76F0CEFB-A47D-4F2B-B175-9EAF5EB96568}" sibTransId="{03E156CC-4634-4553-B1AE-A122DA36322B}"/>
    <dgm:cxn modelId="{B42637F7-6AD2-4459-A76F-9983F9ADD643}" type="presOf" srcId="{48A739F6-AC4A-42D5-AF4D-C147DDAC0C08}" destId="{53BFC76D-47A5-4F11-9DE6-B8DEC71C778D}" srcOrd="0" destOrd="0" presId="urn:microsoft.com/office/officeart/2005/8/layout/pList1"/>
    <dgm:cxn modelId="{67A48592-F148-4223-A6D1-0F75B1A90F16}" srcId="{48A739F6-AC4A-42D5-AF4D-C147DDAC0C08}" destId="{3A9962EF-F164-4807-AE68-C2F88FAB268B}" srcOrd="3" destOrd="0" parTransId="{81D08828-FD80-4A9A-97D1-CD49F5D80200}" sibTransId="{3DDDB8E7-1307-4D74-BB94-95CCFB2D6DDE}"/>
    <dgm:cxn modelId="{7F5649EC-29E3-4C4E-8B96-B2C1B9FCA41E}" type="presOf" srcId="{AD6390EE-0CDA-4622-BCE6-D861CAAA530A}" destId="{6FB00896-EDA8-4E2E-A927-2B05D621C24B}" srcOrd="0" destOrd="0" presId="urn:microsoft.com/office/officeart/2005/8/layout/pList1"/>
    <dgm:cxn modelId="{E57536CA-B1C0-460B-977E-7B56EF55A989}" type="presOf" srcId="{63A2ADB1-520A-4236-B2AF-B9E65ABAE1C0}" destId="{B05C6E42-A725-4374-8AEB-CBBDC4CB92C7}" srcOrd="0" destOrd="0" presId="urn:microsoft.com/office/officeart/2005/8/layout/pList1"/>
    <dgm:cxn modelId="{57929E96-0AAF-4058-9BF6-1EFFE54052E1}" type="presOf" srcId="{801FB285-7457-4DAD-AD37-EDB86E54D1D5}" destId="{26AF8777-5743-4C44-ABE0-6B9D0E42B43A}" srcOrd="0" destOrd="0" presId="urn:microsoft.com/office/officeart/2005/8/layout/pList1"/>
    <dgm:cxn modelId="{11AF0752-1808-44A7-8B38-77B94BCDFE9F}" srcId="{48A739F6-AC4A-42D5-AF4D-C147DDAC0C08}" destId="{114E52EB-7EE6-4AD8-AEEA-BF5D758C06C9}" srcOrd="2" destOrd="0" parTransId="{FC455750-1744-4B12-8FB3-EB6EAE66CA57}" sibTransId="{2AA28866-2B32-4909-B45B-12FBFF3072B9}"/>
    <dgm:cxn modelId="{C31EC611-6279-4969-A769-3130A6C8CE0B}" type="presOf" srcId="{03E156CC-4634-4553-B1AE-A122DA36322B}" destId="{3B0FDB73-993E-4426-86B7-3D7870756C0B}" srcOrd="0" destOrd="0" presId="urn:microsoft.com/office/officeart/2005/8/layout/pList1"/>
    <dgm:cxn modelId="{161581D3-6C8F-4970-999E-3DF1BC6700A8}" type="presOf" srcId="{114E52EB-7EE6-4AD8-AEEA-BF5D758C06C9}" destId="{C6751BBF-CA75-4EE5-B562-7915577B69EB}" srcOrd="0" destOrd="0" presId="urn:microsoft.com/office/officeart/2005/8/layout/pList1"/>
    <dgm:cxn modelId="{75833658-21F9-4809-9CFB-A53F6B2BAEA6}" type="presOf" srcId="{2AA28866-2B32-4909-B45B-12FBFF3072B9}" destId="{C09CFFAB-6362-4694-AF38-EB7910AA0C03}" srcOrd="0" destOrd="0" presId="urn:microsoft.com/office/officeart/2005/8/layout/pList1"/>
    <dgm:cxn modelId="{F58F8274-DBFB-4FE1-9409-CC30F29FEF4E}" type="presParOf" srcId="{53BFC76D-47A5-4F11-9DE6-B8DEC71C778D}" destId="{F6A3931A-F830-4BE9-AA9A-878391843FDB}" srcOrd="0" destOrd="0" presId="urn:microsoft.com/office/officeart/2005/8/layout/pList1"/>
    <dgm:cxn modelId="{DDAF8272-0E19-4429-ADBE-8F3D1C9AF899}" type="presParOf" srcId="{F6A3931A-F830-4BE9-AA9A-878391843FDB}" destId="{CB196D68-8802-4186-A170-C0BD15135C32}" srcOrd="0" destOrd="0" presId="urn:microsoft.com/office/officeart/2005/8/layout/pList1"/>
    <dgm:cxn modelId="{80CFA214-1A1A-488F-A325-411623E268DD}" type="presParOf" srcId="{F6A3931A-F830-4BE9-AA9A-878391843FDB}" destId="{26AF8777-5743-4C44-ABE0-6B9D0E42B43A}" srcOrd="1" destOrd="0" presId="urn:microsoft.com/office/officeart/2005/8/layout/pList1"/>
    <dgm:cxn modelId="{8E5A6EAB-8A04-4452-9B70-BD3EE04BD26B}" type="presParOf" srcId="{53BFC76D-47A5-4F11-9DE6-B8DEC71C778D}" destId="{3B0FDB73-993E-4426-86B7-3D7870756C0B}" srcOrd="1" destOrd="0" presId="urn:microsoft.com/office/officeart/2005/8/layout/pList1"/>
    <dgm:cxn modelId="{40EAEB62-A110-4A66-B75A-4DB996883E5F}" type="presParOf" srcId="{53BFC76D-47A5-4F11-9DE6-B8DEC71C778D}" destId="{2176CBE8-C647-4D8A-9B8A-E060E8B7DB30}" srcOrd="2" destOrd="0" presId="urn:microsoft.com/office/officeart/2005/8/layout/pList1"/>
    <dgm:cxn modelId="{35F11FD2-30E0-46A2-BBA0-8F832E1BC056}" type="presParOf" srcId="{2176CBE8-C647-4D8A-9B8A-E060E8B7DB30}" destId="{DB9D2941-BB74-4778-B5ED-A78642A4F2C4}" srcOrd="0" destOrd="0" presId="urn:microsoft.com/office/officeart/2005/8/layout/pList1"/>
    <dgm:cxn modelId="{66448A41-4E81-4C26-964F-E2E0935655EA}" type="presParOf" srcId="{2176CBE8-C647-4D8A-9B8A-E060E8B7DB30}" destId="{B05C6E42-A725-4374-8AEB-CBBDC4CB92C7}" srcOrd="1" destOrd="0" presId="urn:microsoft.com/office/officeart/2005/8/layout/pList1"/>
    <dgm:cxn modelId="{AE1F906C-A2D8-4894-912D-1EA6F586144D}" type="presParOf" srcId="{53BFC76D-47A5-4F11-9DE6-B8DEC71C778D}" destId="{6FB00896-EDA8-4E2E-A927-2B05D621C24B}" srcOrd="3" destOrd="0" presId="urn:microsoft.com/office/officeart/2005/8/layout/pList1"/>
    <dgm:cxn modelId="{38E18BB2-7C71-4C9A-832C-ABB987F37F8E}" type="presParOf" srcId="{53BFC76D-47A5-4F11-9DE6-B8DEC71C778D}" destId="{CE6E3B2B-8DC4-4E1D-B34C-5DF4E3502EAC}" srcOrd="4" destOrd="0" presId="urn:microsoft.com/office/officeart/2005/8/layout/pList1"/>
    <dgm:cxn modelId="{79A0D62B-80CA-4E96-80FB-83938699809B}" type="presParOf" srcId="{CE6E3B2B-8DC4-4E1D-B34C-5DF4E3502EAC}" destId="{9A0B1E25-A1D1-4008-BD1D-6AA437C882B8}" srcOrd="0" destOrd="0" presId="urn:microsoft.com/office/officeart/2005/8/layout/pList1"/>
    <dgm:cxn modelId="{2FA15FFF-9A7D-4C41-8172-EE9BA7FA1CD8}" type="presParOf" srcId="{CE6E3B2B-8DC4-4E1D-B34C-5DF4E3502EAC}" destId="{C6751BBF-CA75-4EE5-B562-7915577B69EB}" srcOrd="1" destOrd="0" presId="urn:microsoft.com/office/officeart/2005/8/layout/pList1"/>
    <dgm:cxn modelId="{D7C22E57-D38A-461F-88D2-9F076669DB2F}" type="presParOf" srcId="{53BFC76D-47A5-4F11-9DE6-B8DEC71C778D}" destId="{C09CFFAB-6362-4694-AF38-EB7910AA0C03}" srcOrd="5" destOrd="0" presId="urn:microsoft.com/office/officeart/2005/8/layout/pList1"/>
    <dgm:cxn modelId="{5478EC2C-E92F-49C0-BBA5-17DD9C56B3E2}" type="presParOf" srcId="{53BFC76D-47A5-4F11-9DE6-B8DEC71C778D}" destId="{53BA0A67-398C-4968-B01E-DE8341CB1BC9}" srcOrd="6" destOrd="0" presId="urn:microsoft.com/office/officeart/2005/8/layout/pList1"/>
    <dgm:cxn modelId="{7F4093D5-22A9-4D81-8A70-1B85B8F2C2DC}" type="presParOf" srcId="{53BA0A67-398C-4968-B01E-DE8341CB1BC9}" destId="{700255CA-732A-4458-B592-2D25E88157D5}" srcOrd="0" destOrd="0" presId="urn:microsoft.com/office/officeart/2005/8/layout/pList1"/>
    <dgm:cxn modelId="{B4ACBB62-478D-4459-A95E-AB79A81A920B}" type="presParOf" srcId="{53BA0A67-398C-4968-B01E-DE8341CB1BC9}" destId="{4E9A9C58-45BA-404B-80F1-AC58EE7A13C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8FA40-31BC-4FA7-B7B7-798BA7B3B372}" type="doc">
      <dgm:prSet loTypeId="urn:microsoft.com/office/officeart/2005/8/layout/chevron1" loCatId="process" qsTypeId="urn:microsoft.com/office/officeart/2005/8/quickstyle/simple1" qsCatId="simple" csTypeId="urn:microsoft.com/office/officeart/2005/8/colors/accent6_1" csCatId="accent6" phldr="1"/>
      <dgm:spPr/>
    </dgm:pt>
    <dgm:pt modelId="{4099A8DB-81E8-48B9-A6C2-B9121D39D998}">
      <dgm:prSet phldrT="[Text]"/>
      <dgm:spPr/>
      <dgm:t>
        <a:bodyPr/>
        <a:lstStyle/>
        <a:p>
          <a:r>
            <a:rPr lang="cs-CZ" dirty="0"/>
            <a:t>producent?</a:t>
          </a:r>
        </a:p>
      </dgm:t>
    </dgm:pt>
    <dgm:pt modelId="{9F86DACE-E5E9-444F-A8FA-4DFECAE838AC}" type="parTrans" cxnId="{1F030E40-EA3D-4144-979D-E8A5D9E7D6F7}">
      <dgm:prSet/>
      <dgm:spPr/>
      <dgm:t>
        <a:bodyPr/>
        <a:lstStyle/>
        <a:p>
          <a:endParaRPr lang="cs-CZ"/>
        </a:p>
      </dgm:t>
    </dgm:pt>
    <dgm:pt modelId="{CFD200E0-F408-4F8C-B4F9-DB66C95817FA}" type="sibTrans" cxnId="{1F030E40-EA3D-4144-979D-E8A5D9E7D6F7}">
      <dgm:prSet/>
      <dgm:spPr/>
      <dgm:t>
        <a:bodyPr/>
        <a:lstStyle/>
        <a:p>
          <a:endParaRPr lang="cs-CZ"/>
        </a:p>
      </dgm:t>
    </dgm:pt>
    <dgm:pt modelId="{8006B60E-3475-4742-99FE-89B5F748A56B}">
      <dgm:prSet phldrT="[Text]"/>
      <dgm:spPr/>
      <dgm:t>
        <a:bodyPr/>
        <a:lstStyle/>
        <a:p>
          <a:r>
            <a:rPr lang="cs-CZ" dirty="0"/>
            <a:t>obchodník?</a:t>
          </a:r>
        </a:p>
      </dgm:t>
    </dgm:pt>
    <dgm:pt modelId="{FBA5BC9A-E488-4C0A-9A3A-FB5282AFB621}" type="parTrans" cxnId="{C5DE67D7-D705-4320-A1CD-114FAA7E2802}">
      <dgm:prSet/>
      <dgm:spPr/>
      <dgm:t>
        <a:bodyPr/>
        <a:lstStyle/>
        <a:p>
          <a:endParaRPr lang="cs-CZ"/>
        </a:p>
      </dgm:t>
    </dgm:pt>
    <dgm:pt modelId="{F48B0FA1-0333-4D62-BD11-B957B4061D24}" type="sibTrans" cxnId="{C5DE67D7-D705-4320-A1CD-114FAA7E2802}">
      <dgm:prSet/>
      <dgm:spPr/>
      <dgm:t>
        <a:bodyPr/>
        <a:lstStyle/>
        <a:p>
          <a:endParaRPr lang="cs-CZ"/>
        </a:p>
      </dgm:t>
    </dgm:pt>
    <dgm:pt modelId="{D32A7922-5247-4D67-ACD7-F6112AA9EF81}">
      <dgm:prSet phldrT="[Text]"/>
      <dgm:spPr/>
      <dgm:t>
        <a:bodyPr/>
        <a:lstStyle/>
        <a:p>
          <a:r>
            <a:rPr lang="cs-CZ" dirty="0"/>
            <a:t>zpracovatel?</a:t>
          </a:r>
        </a:p>
      </dgm:t>
    </dgm:pt>
    <dgm:pt modelId="{2A8EF0BE-E42C-41BE-AEF3-E255567DF4B3}" type="parTrans" cxnId="{AF1939E6-7FC3-41A1-87EC-5B0EFFE25630}">
      <dgm:prSet/>
      <dgm:spPr/>
      <dgm:t>
        <a:bodyPr/>
        <a:lstStyle/>
        <a:p>
          <a:endParaRPr lang="cs-CZ"/>
        </a:p>
      </dgm:t>
    </dgm:pt>
    <dgm:pt modelId="{08B5D801-B8C9-4B59-8DA5-B5BFB3148559}" type="sibTrans" cxnId="{AF1939E6-7FC3-41A1-87EC-5B0EFFE25630}">
      <dgm:prSet/>
      <dgm:spPr/>
      <dgm:t>
        <a:bodyPr/>
        <a:lstStyle/>
        <a:p>
          <a:endParaRPr lang="cs-CZ"/>
        </a:p>
      </dgm:t>
    </dgm:pt>
    <dgm:pt modelId="{13F1403E-87CB-4F6A-9AE5-91B8828353E5}">
      <dgm:prSet phldrT="[Text]"/>
      <dgm:spPr/>
      <dgm:t>
        <a:bodyPr/>
        <a:lstStyle/>
        <a:p>
          <a:r>
            <a:rPr lang="cs-CZ" dirty="0"/>
            <a:t>velkoobchod?</a:t>
          </a:r>
        </a:p>
      </dgm:t>
    </dgm:pt>
    <dgm:pt modelId="{0A70463E-B43A-470B-A631-56B571F1F03E}" type="parTrans" cxnId="{217FB924-8B6F-4F8D-B49B-B45070A80AC6}">
      <dgm:prSet/>
      <dgm:spPr/>
      <dgm:t>
        <a:bodyPr/>
        <a:lstStyle/>
        <a:p>
          <a:endParaRPr lang="cs-CZ"/>
        </a:p>
      </dgm:t>
    </dgm:pt>
    <dgm:pt modelId="{8A9D6322-8360-4575-B9AC-407DB0A25E10}" type="sibTrans" cxnId="{217FB924-8B6F-4F8D-B49B-B45070A80AC6}">
      <dgm:prSet/>
      <dgm:spPr/>
      <dgm:t>
        <a:bodyPr/>
        <a:lstStyle/>
        <a:p>
          <a:endParaRPr lang="cs-CZ"/>
        </a:p>
      </dgm:t>
    </dgm:pt>
    <dgm:pt modelId="{61285E2A-F0A7-4098-BD37-CDDC9053A341}">
      <dgm:prSet phldrT="[Text]"/>
      <dgm:spPr/>
      <dgm:t>
        <a:bodyPr/>
        <a:lstStyle/>
        <a:p>
          <a:r>
            <a:rPr lang="cs-CZ" dirty="0"/>
            <a:t>maloobchod?</a:t>
          </a:r>
        </a:p>
      </dgm:t>
    </dgm:pt>
    <dgm:pt modelId="{80C2AA63-82EE-40CA-9269-6520965343E7}" type="parTrans" cxnId="{AFBD33E0-508E-4AA9-BC9B-14C90ED880D4}">
      <dgm:prSet/>
      <dgm:spPr/>
      <dgm:t>
        <a:bodyPr/>
        <a:lstStyle/>
        <a:p>
          <a:endParaRPr lang="cs-CZ"/>
        </a:p>
      </dgm:t>
    </dgm:pt>
    <dgm:pt modelId="{2E5E7107-2212-47DF-AAC7-96BFBFA2760E}" type="sibTrans" cxnId="{AFBD33E0-508E-4AA9-BC9B-14C90ED880D4}">
      <dgm:prSet/>
      <dgm:spPr/>
      <dgm:t>
        <a:bodyPr/>
        <a:lstStyle/>
        <a:p>
          <a:endParaRPr lang="cs-CZ"/>
        </a:p>
      </dgm:t>
    </dgm:pt>
    <dgm:pt modelId="{84C675A4-5A0B-4BC6-B698-ED60326F8713}">
      <dgm:prSet phldrT="[Text]"/>
      <dgm:spPr/>
      <dgm:t>
        <a:bodyPr/>
        <a:lstStyle/>
        <a:p>
          <a:r>
            <a:rPr lang="cs-CZ" dirty="0"/>
            <a:t>spotřebitel</a:t>
          </a:r>
          <a:r>
            <a:rPr lang="en-US" dirty="0"/>
            <a:t>?</a:t>
          </a:r>
          <a:endParaRPr lang="cs-CZ" dirty="0"/>
        </a:p>
      </dgm:t>
    </dgm:pt>
    <dgm:pt modelId="{AC9EDB70-557F-4F6C-889C-C5D54B5256AE}" type="parTrans" cxnId="{E09EED92-B675-4E98-B357-9A0317097238}">
      <dgm:prSet/>
      <dgm:spPr/>
      <dgm:t>
        <a:bodyPr/>
        <a:lstStyle/>
        <a:p>
          <a:endParaRPr lang="cs-CZ"/>
        </a:p>
      </dgm:t>
    </dgm:pt>
    <dgm:pt modelId="{6B8D9397-D1CD-431D-BEF5-CCB332B0AA2D}" type="sibTrans" cxnId="{E09EED92-B675-4E98-B357-9A0317097238}">
      <dgm:prSet/>
      <dgm:spPr/>
      <dgm:t>
        <a:bodyPr/>
        <a:lstStyle/>
        <a:p>
          <a:endParaRPr lang="cs-CZ"/>
        </a:p>
      </dgm:t>
    </dgm:pt>
    <dgm:pt modelId="{419AB45F-816A-4ED7-B87C-899080407828}" type="pres">
      <dgm:prSet presAssocID="{2178FA40-31BC-4FA7-B7B7-798BA7B3B372}" presName="Name0" presStyleCnt="0">
        <dgm:presLayoutVars>
          <dgm:dir/>
          <dgm:animLvl val="lvl"/>
          <dgm:resizeHandles val="exact"/>
        </dgm:presLayoutVars>
      </dgm:prSet>
      <dgm:spPr/>
    </dgm:pt>
    <dgm:pt modelId="{393DE7CF-FA5E-4AA1-BE6F-43E58DD46535}" type="pres">
      <dgm:prSet presAssocID="{4099A8DB-81E8-48B9-A6C2-B9121D39D99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677CC3-F10B-468D-9EC5-0762B0B89EEC}" type="pres">
      <dgm:prSet presAssocID="{CFD200E0-F408-4F8C-B4F9-DB66C95817FA}" presName="parTxOnlySpace" presStyleCnt="0"/>
      <dgm:spPr/>
    </dgm:pt>
    <dgm:pt modelId="{08193DDF-2ED9-4910-B950-7DD312C32837}" type="pres">
      <dgm:prSet presAssocID="{8006B60E-3475-4742-99FE-89B5F748A56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F6BC8AA-220D-4932-9C54-2FA8E88D5BC2}" type="pres">
      <dgm:prSet presAssocID="{F48B0FA1-0333-4D62-BD11-B957B4061D24}" presName="parTxOnlySpace" presStyleCnt="0"/>
      <dgm:spPr/>
    </dgm:pt>
    <dgm:pt modelId="{09059D67-F089-4565-953A-BF1A5FE6A8E2}" type="pres">
      <dgm:prSet presAssocID="{D32A7922-5247-4D67-ACD7-F6112AA9EF81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DF88A9E-5917-4603-8400-2242C5837777}" type="pres">
      <dgm:prSet presAssocID="{08B5D801-B8C9-4B59-8DA5-B5BFB3148559}" presName="parTxOnlySpace" presStyleCnt="0"/>
      <dgm:spPr/>
    </dgm:pt>
    <dgm:pt modelId="{6551F982-3948-4F5C-8706-666BB16735DA}" type="pres">
      <dgm:prSet presAssocID="{13F1403E-87CB-4F6A-9AE5-91B8828353E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9B7078-EF0C-4557-9C5A-D4F8290B55B9}" type="pres">
      <dgm:prSet presAssocID="{8A9D6322-8360-4575-B9AC-407DB0A25E10}" presName="parTxOnlySpace" presStyleCnt="0"/>
      <dgm:spPr/>
    </dgm:pt>
    <dgm:pt modelId="{3C91C04E-7B0B-40AD-B310-4B31DBD69B14}" type="pres">
      <dgm:prSet presAssocID="{61285E2A-F0A7-4098-BD37-CDDC9053A3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E175126-2A98-4979-99FA-976E48865366}" type="pres">
      <dgm:prSet presAssocID="{2E5E7107-2212-47DF-AAC7-96BFBFA2760E}" presName="parTxOnlySpace" presStyleCnt="0"/>
      <dgm:spPr/>
    </dgm:pt>
    <dgm:pt modelId="{B3805CCB-43AB-4D00-8EA3-9B7E008F143D}" type="pres">
      <dgm:prSet presAssocID="{84C675A4-5A0B-4BC6-B698-ED60326F871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AD4AE0F-2E9A-482D-AF64-6B2908D1F270}" type="presOf" srcId="{D32A7922-5247-4D67-ACD7-F6112AA9EF81}" destId="{09059D67-F089-4565-953A-BF1A5FE6A8E2}" srcOrd="0" destOrd="0" presId="urn:microsoft.com/office/officeart/2005/8/layout/chevron1"/>
    <dgm:cxn modelId="{C5DE67D7-D705-4320-A1CD-114FAA7E2802}" srcId="{2178FA40-31BC-4FA7-B7B7-798BA7B3B372}" destId="{8006B60E-3475-4742-99FE-89B5F748A56B}" srcOrd="1" destOrd="0" parTransId="{FBA5BC9A-E488-4C0A-9A3A-FB5282AFB621}" sibTransId="{F48B0FA1-0333-4D62-BD11-B957B4061D24}"/>
    <dgm:cxn modelId="{947D4917-2CE9-40A5-AD8F-36AECC5BD718}" type="presOf" srcId="{8006B60E-3475-4742-99FE-89B5F748A56B}" destId="{08193DDF-2ED9-4910-B950-7DD312C32837}" srcOrd="0" destOrd="0" presId="urn:microsoft.com/office/officeart/2005/8/layout/chevron1"/>
    <dgm:cxn modelId="{3F42B0AC-FBD3-4B18-8B38-B0A01694513C}" type="presOf" srcId="{13F1403E-87CB-4F6A-9AE5-91B8828353E5}" destId="{6551F982-3948-4F5C-8706-666BB16735DA}" srcOrd="0" destOrd="0" presId="urn:microsoft.com/office/officeart/2005/8/layout/chevron1"/>
    <dgm:cxn modelId="{E6C55399-A4C3-4826-9A22-9320B8F2BB82}" type="presOf" srcId="{61285E2A-F0A7-4098-BD37-CDDC9053A341}" destId="{3C91C04E-7B0B-40AD-B310-4B31DBD69B14}" srcOrd="0" destOrd="0" presId="urn:microsoft.com/office/officeart/2005/8/layout/chevron1"/>
    <dgm:cxn modelId="{1F030E40-EA3D-4144-979D-E8A5D9E7D6F7}" srcId="{2178FA40-31BC-4FA7-B7B7-798BA7B3B372}" destId="{4099A8DB-81E8-48B9-A6C2-B9121D39D998}" srcOrd="0" destOrd="0" parTransId="{9F86DACE-E5E9-444F-A8FA-4DFECAE838AC}" sibTransId="{CFD200E0-F408-4F8C-B4F9-DB66C95817FA}"/>
    <dgm:cxn modelId="{E09EED92-B675-4E98-B357-9A0317097238}" srcId="{2178FA40-31BC-4FA7-B7B7-798BA7B3B372}" destId="{84C675A4-5A0B-4BC6-B698-ED60326F8713}" srcOrd="5" destOrd="0" parTransId="{AC9EDB70-557F-4F6C-889C-C5D54B5256AE}" sibTransId="{6B8D9397-D1CD-431D-BEF5-CCB332B0AA2D}"/>
    <dgm:cxn modelId="{CDF5541D-AEA8-48FB-A094-7DC550CE4A24}" type="presOf" srcId="{84C675A4-5A0B-4BC6-B698-ED60326F8713}" destId="{B3805CCB-43AB-4D00-8EA3-9B7E008F143D}" srcOrd="0" destOrd="0" presId="urn:microsoft.com/office/officeart/2005/8/layout/chevron1"/>
    <dgm:cxn modelId="{AF1939E6-7FC3-41A1-87EC-5B0EFFE25630}" srcId="{2178FA40-31BC-4FA7-B7B7-798BA7B3B372}" destId="{D32A7922-5247-4D67-ACD7-F6112AA9EF81}" srcOrd="2" destOrd="0" parTransId="{2A8EF0BE-E42C-41BE-AEF3-E255567DF4B3}" sibTransId="{08B5D801-B8C9-4B59-8DA5-B5BFB3148559}"/>
    <dgm:cxn modelId="{AD1E38ED-1B73-40B9-BEEE-E479DBE5CB8A}" type="presOf" srcId="{4099A8DB-81E8-48B9-A6C2-B9121D39D998}" destId="{393DE7CF-FA5E-4AA1-BE6F-43E58DD46535}" srcOrd="0" destOrd="0" presId="urn:microsoft.com/office/officeart/2005/8/layout/chevron1"/>
    <dgm:cxn modelId="{DC9C9F8F-E984-44ED-9193-02ABA2A35C36}" type="presOf" srcId="{2178FA40-31BC-4FA7-B7B7-798BA7B3B372}" destId="{419AB45F-816A-4ED7-B87C-899080407828}" srcOrd="0" destOrd="0" presId="urn:microsoft.com/office/officeart/2005/8/layout/chevron1"/>
    <dgm:cxn modelId="{AFBD33E0-508E-4AA9-BC9B-14C90ED880D4}" srcId="{2178FA40-31BC-4FA7-B7B7-798BA7B3B372}" destId="{61285E2A-F0A7-4098-BD37-CDDC9053A341}" srcOrd="4" destOrd="0" parTransId="{80C2AA63-82EE-40CA-9269-6520965343E7}" sibTransId="{2E5E7107-2212-47DF-AAC7-96BFBFA2760E}"/>
    <dgm:cxn modelId="{217FB924-8B6F-4F8D-B49B-B45070A80AC6}" srcId="{2178FA40-31BC-4FA7-B7B7-798BA7B3B372}" destId="{13F1403E-87CB-4F6A-9AE5-91B8828353E5}" srcOrd="3" destOrd="0" parTransId="{0A70463E-B43A-470B-A631-56B571F1F03E}" sibTransId="{8A9D6322-8360-4575-B9AC-407DB0A25E10}"/>
    <dgm:cxn modelId="{C87D4855-88F0-4522-AB69-8F8527F883F7}" type="presParOf" srcId="{419AB45F-816A-4ED7-B87C-899080407828}" destId="{393DE7CF-FA5E-4AA1-BE6F-43E58DD46535}" srcOrd="0" destOrd="0" presId="urn:microsoft.com/office/officeart/2005/8/layout/chevron1"/>
    <dgm:cxn modelId="{32B32D59-F4EF-4FAE-A1ED-EC40395F35C1}" type="presParOf" srcId="{419AB45F-816A-4ED7-B87C-899080407828}" destId="{12677CC3-F10B-468D-9EC5-0762B0B89EEC}" srcOrd="1" destOrd="0" presId="urn:microsoft.com/office/officeart/2005/8/layout/chevron1"/>
    <dgm:cxn modelId="{E406A7A6-C10E-4EC7-A3A1-4EE510E2D0EF}" type="presParOf" srcId="{419AB45F-816A-4ED7-B87C-899080407828}" destId="{08193DDF-2ED9-4910-B950-7DD312C32837}" srcOrd="2" destOrd="0" presId="urn:microsoft.com/office/officeart/2005/8/layout/chevron1"/>
    <dgm:cxn modelId="{E58ECD7E-A70E-41A5-B570-B2F78C9A9E7A}" type="presParOf" srcId="{419AB45F-816A-4ED7-B87C-899080407828}" destId="{3F6BC8AA-220D-4932-9C54-2FA8E88D5BC2}" srcOrd="3" destOrd="0" presId="urn:microsoft.com/office/officeart/2005/8/layout/chevron1"/>
    <dgm:cxn modelId="{58CC564B-15BA-4FB5-AC36-A52367A375B8}" type="presParOf" srcId="{419AB45F-816A-4ED7-B87C-899080407828}" destId="{09059D67-F089-4565-953A-BF1A5FE6A8E2}" srcOrd="4" destOrd="0" presId="urn:microsoft.com/office/officeart/2005/8/layout/chevron1"/>
    <dgm:cxn modelId="{D6B14672-5757-4FB0-969A-50FAD6123308}" type="presParOf" srcId="{419AB45F-816A-4ED7-B87C-899080407828}" destId="{6DF88A9E-5917-4603-8400-2242C5837777}" srcOrd="5" destOrd="0" presId="urn:microsoft.com/office/officeart/2005/8/layout/chevron1"/>
    <dgm:cxn modelId="{69F9E0F5-05EA-495C-947D-F34D3E2C25F3}" type="presParOf" srcId="{419AB45F-816A-4ED7-B87C-899080407828}" destId="{6551F982-3948-4F5C-8706-666BB16735DA}" srcOrd="6" destOrd="0" presId="urn:microsoft.com/office/officeart/2005/8/layout/chevron1"/>
    <dgm:cxn modelId="{447C524A-30DE-4D90-82BB-487178C64E42}" type="presParOf" srcId="{419AB45F-816A-4ED7-B87C-899080407828}" destId="{689B7078-EF0C-4557-9C5A-D4F8290B55B9}" srcOrd="7" destOrd="0" presId="urn:microsoft.com/office/officeart/2005/8/layout/chevron1"/>
    <dgm:cxn modelId="{7F60109E-FFFA-42F6-89E1-D280F2CC142E}" type="presParOf" srcId="{419AB45F-816A-4ED7-B87C-899080407828}" destId="{3C91C04E-7B0B-40AD-B310-4B31DBD69B14}" srcOrd="8" destOrd="0" presId="urn:microsoft.com/office/officeart/2005/8/layout/chevron1"/>
    <dgm:cxn modelId="{7C7A70A5-F69F-4433-B2A0-061347CC2ECD}" type="presParOf" srcId="{419AB45F-816A-4ED7-B87C-899080407828}" destId="{EE175126-2A98-4979-99FA-976E48865366}" srcOrd="9" destOrd="0" presId="urn:microsoft.com/office/officeart/2005/8/layout/chevron1"/>
    <dgm:cxn modelId="{1EC8188D-FA3E-4006-B617-34A37D58C221}" type="presParOf" srcId="{419AB45F-816A-4ED7-B87C-899080407828}" destId="{B3805CCB-43AB-4D00-8EA3-9B7E008F143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A96087-2BA1-45E7-8124-82280151892A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ACD882E-1844-4061-9249-C7A2CD369CC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sz="1200" dirty="0">
              <a:latin typeface="+mj-lt"/>
            </a:rPr>
            <a:t>Organizace malých producentů a pracovníků</a:t>
          </a:r>
        </a:p>
      </dgm:t>
    </dgm:pt>
    <dgm:pt modelId="{578BA808-EBE9-4BB0-B6EC-244A1FBB97A5}" type="parTrans" cxnId="{CCD0A63A-83E0-487F-BDDC-FD1D9CCF0E02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E0D3F61C-DD69-44C9-B25F-5FF52B8062E4}" type="sibTrans" cxnId="{CCD0A63A-83E0-487F-BDDC-FD1D9CCF0E02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27843C9E-C9CE-4655-955C-046C7066B97C}">
      <dgm:prSet phldrT="[Text]" custT="1"/>
      <dgm:spPr/>
      <dgm:t>
        <a:bodyPr/>
        <a:lstStyle/>
        <a:p>
          <a:r>
            <a:rPr lang="cs-CZ" sz="1200" dirty="0">
              <a:latin typeface="+mj-lt"/>
            </a:rPr>
            <a:t>Dobrá praxe v dodavatelských řetězcích</a:t>
          </a:r>
        </a:p>
      </dgm:t>
    </dgm:pt>
    <dgm:pt modelId="{2286A309-27BE-4221-A515-51A09B17A4DE}" type="parTrans" cxnId="{88B9001B-28A8-4AA0-8638-0FA65BB0A0C5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BB32BFAF-6828-4364-A601-3505A0D2A020}" type="sibTrans" cxnId="{88B9001B-28A8-4AA0-8638-0FA65BB0A0C5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4704F977-D95A-483A-933D-C613DEFE86F1}">
      <dgm:prSet phldrT="[Text]" custT="1"/>
      <dgm:spPr/>
      <dgm:t>
        <a:bodyPr/>
        <a:lstStyle/>
        <a:p>
          <a:r>
            <a:rPr lang="cs-CZ" sz="1200" dirty="0">
              <a:latin typeface="+mj-lt"/>
            </a:rPr>
            <a:t>Chování spotřebitelů</a:t>
          </a:r>
        </a:p>
      </dgm:t>
    </dgm:pt>
    <dgm:pt modelId="{1790EC39-F8ED-49EC-A163-7D4DE688E9ED}" type="parTrans" cxnId="{1A3ED6FD-4D13-419F-A0EB-C109BA4EA2F2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444338D8-5530-4743-84C1-7BCC99A7781E}" type="sibTrans" cxnId="{1A3ED6FD-4D13-419F-A0EB-C109BA4EA2F2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27A7D824-92F4-44F6-95AC-C92081AEADD0}">
      <dgm:prSet phldrT="[Text]" custT="1"/>
      <dgm:spPr/>
      <dgm:t>
        <a:bodyPr/>
        <a:lstStyle/>
        <a:p>
          <a:r>
            <a:rPr lang="cs-CZ" sz="1200" dirty="0">
              <a:latin typeface="+mj-lt"/>
            </a:rPr>
            <a:t>Občanská společnost</a:t>
          </a:r>
        </a:p>
      </dgm:t>
    </dgm:pt>
    <dgm:pt modelId="{0284DA75-AAA3-4492-A9E2-7AEB78B3571C}" type="parTrans" cxnId="{12DD9C30-F809-4419-824C-A6594E3DA965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51621B85-7568-4C86-AB59-93107472E933}" type="sibTrans" cxnId="{12DD9C30-F809-4419-824C-A6594E3DA965}">
      <dgm:prSet/>
      <dgm:spPr/>
      <dgm:t>
        <a:bodyPr/>
        <a:lstStyle/>
        <a:p>
          <a:endParaRPr lang="cs-CZ" sz="1600">
            <a:latin typeface="+mj-lt"/>
          </a:endParaRPr>
        </a:p>
      </dgm:t>
    </dgm:pt>
    <dgm:pt modelId="{EE0A10DE-4D35-4469-95FF-4CC86002ADA5}" type="pres">
      <dgm:prSet presAssocID="{ECA96087-2BA1-45E7-8124-8228015189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A5971EE-2C72-452C-82E4-7C2494DC7A6C}" type="pres">
      <dgm:prSet presAssocID="{6ACD882E-1844-4061-9249-C7A2CD369CC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0EA95F-C386-46A0-8F7F-4DF7F5CF4000}" type="pres">
      <dgm:prSet presAssocID="{6ACD882E-1844-4061-9249-C7A2CD369CC2}" presName="spNode" presStyleCnt="0"/>
      <dgm:spPr/>
    </dgm:pt>
    <dgm:pt modelId="{DF82FC37-25B5-4856-854F-EBC8A158BFDE}" type="pres">
      <dgm:prSet presAssocID="{E0D3F61C-DD69-44C9-B25F-5FF52B8062E4}" presName="sibTrans" presStyleLbl="sibTrans1D1" presStyleIdx="0" presStyleCnt="4"/>
      <dgm:spPr/>
      <dgm:t>
        <a:bodyPr/>
        <a:lstStyle/>
        <a:p>
          <a:endParaRPr lang="cs-CZ"/>
        </a:p>
      </dgm:t>
    </dgm:pt>
    <dgm:pt modelId="{5D4326FB-3ED6-4DA4-8FDB-3D2E5BBCBF16}" type="pres">
      <dgm:prSet presAssocID="{27843C9E-C9CE-4655-955C-046C7066B97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C33978-696A-4BA9-AEBB-C4BDEC4FAE05}" type="pres">
      <dgm:prSet presAssocID="{27843C9E-C9CE-4655-955C-046C7066B97C}" presName="spNode" presStyleCnt="0"/>
      <dgm:spPr/>
    </dgm:pt>
    <dgm:pt modelId="{017278CE-F4F6-43AD-B4B8-46EA551C4D0B}" type="pres">
      <dgm:prSet presAssocID="{BB32BFAF-6828-4364-A601-3505A0D2A020}" presName="sibTrans" presStyleLbl="sibTrans1D1" presStyleIdx="1" presStyleCnt="4"/>
      <dgm:spPr/>
      <dgm:t>
        <a:bodyPr/>
        <a:lstStyle/>
        <a:p>
          <a:endParaRPr lang="cs-CZ"/>
        </a:p>
      </dgm:t>
    </dgm:pt>
    <dgm:pt modelId="{A5E87E0A-623B-435A-893B-F12AD0F3ACD5}" type="pres">
      <dgm:prSet presAssocID="{4704F977-D95A-483A-933D-C613DEFE86F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5CB0ACE-ED62-4288-8A9A-3E7AD9207586}" type="pres">
      <dgm:prSet presAssocID="{4704F977-D95A-483A-933D-C613DEFE86F1}" presName="spNode" presStyleCnt="0"/>
      <dgm:spPr/>
    </dgm:pt>
    <dgm:pt modelId="{56E152FB-D611-4800-A657-12918D8AF550}" type="pres">
      <dgm:prSet presAssocID="{444338D8-5530-4743-84C1-7BCC99A7781E}" presName="sibTrans" presStyleLbl="sibTrans1D1" presStyleIdx="2" presStyleCnt="4"/>
      <dgm:spPr/>
      <dgm:t>
        <a:bodyPr/>
        <a:lstStyle/>
        <a:p>
          <a:endParaRPr lang="cs-CZ"/>
        </a:p>
      </dgm:t>
    </dgm:pt>
    <dgm:pt modelId="{B95F27FE-1E62-4E9F-8B83-557A022EC482}" type="pres">
      <dgm:prSet presAssocID="{27A7D824-92F4-44F6-95AC-C92081AEAD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F198E2-CBD8-4065-B76E-B9AF0AC981BB}" type="pres">
      <dgm:prSet presAssocID="{27A7D824-92F4-44F6-95AC-C92081AEADD0}" presName="spNode" presStyleCnt="0"/>
      <dgm:spPr/>
    </dgm:pt>
    <dgm:pt modelId="{04D7766A-6705-426D-B379-71627C6289F7}" type="pres">
      <dgm:prSet presAssocID="{51621B85-7568-4C86-AB59-93107472E933}" presName="sibTrans" presStyleLbl="sibTrans1D1" presStyleIdx="3" presStyleCnt="4"/>
      <dgm:spPr/>
      <dgm:t>
        <a:bodyPr/>
        <a:lstStyle/>
        <a:p>
          <a:endParaRPr lang="cs-CZ"/>
        </a:p>
      </dgm:t>
    </dgm:pt>
  </dgm:ptLst>
  <dgm:cxnLst>
    <dgm:cxn modelId="{CCD0A63A-83E0-487F-BDDC-FD1D9CCF0E02}" srcId="{ECA96087-2BA1-45E7-8124-82280151892A}" destId="{6ACD882E-1844-4061-9249-C7A2CD369CC2}" srcOrd="0" destOrd="0" parTransId="{578BA808-EBE9-4BB0-B6EC-244A1FBB97A5}" sibTransId="{E0D3F61C-DD69-44C9-B25F-5FF52B8062E4}"/>
    <dgm:cxn modelId="{12DD9C30-F809-4419-824C-A6594E3DA965}" srcId="{ECA96087-2BA1-45E7-8124-82280151892A}" destId="{27A7D824-92F4-44F6-95AC-C92081AEADD0}" srcOrd="3" destOrd="0" parTransId="{0284DA75-AAA3-4492-A9E2-7AEB78B3571C}" sibTransId="{51621B85-7568-4C86-AB59-93107472E933}"/>
    <dgm:cxn modelId="{9B6D18FE-183A-4300-807D-BF1E5706BF5D}" type="presOf" srcId="{27843C9E-C9CE-4655-955C-046C7066B97C}" destId="{5D4326FB-3ED6-4DA4-8FDB-3D2E5BBCBF16}" srcOrd="0" destOrd="0" presId="urn:microsoft.com/office/officeart/2005/8/layout/cycle6"/>
    <dgm:cxn modelId="{AAB988FF-9D5F-48FB-8111-3806787D93B3}" type="presOf" srcId="{4704F977-D95A-483A-933D-C613DEFE86F1}" destId="{A5E87E0A-623B-435A-893B-F12AD0F3ACD5}" srcOrd="0" destOrd="0" presId="urn:microsoft.com/office/officeart/2005/8/layout/cycle6"/>
    <dgm:cxn modelId="{27E5CD22-1CD8-4077-9459-A724A426C0C5}" type="presOf" srcId="{BB32BFAF-6828-4364-A601-3505A0D2A020}" destId="{017278CE-F4F6-43AD-B4B8-46EA551C4D0B}" srcOrd="0" destOrd="0" presId="urn:microsoft.com/office/officeart/2005/8/layout/cycle6"/>
    <dgm:cxn modelId="{1BD9EDE0-B25B-4B4C-B816-2DA100FC6775}" type="presOf" srcId="{27A7D824-92F4-44F6-95AC-C92081AEADD0}" destId="{B95F27FE-1E62-4E9F-8B83-557A022EC482}" srcOrd="0" destOrd="0" presId="urn:microsoft.com/office/officeart/2005/8/layout/cycle6"/>
    <dgm:cxn modelId="{A6264859-F349-48B8-82D4-9AF5652AFC4D}" type="presOf" srcId="{E0D3F61C-DD69-44C9-B25F-5FF52B8062E4}" destId="{DF82FC37-25B5-4856-854F-EBC8A158BFDE}" srcOrd="0" destOrd="0" presId="urn:microsoft.com/office/officeart/2005/8/layout/cycle6"/>
    <dgm:cxn modelId="{88B9001B-28A8-4AA0-8638-0FA65BB0A0C5}" srcId="{ECA96087-2BA1-45E7-8124-82280151892A}" destId="{27843C9E-C9CE-4655-955C-046C7066B97C}" srcOrd="1" destOrd="0" parTransId="{2286A309-27BE-4221-A515-51A09B17A4DE}" sibTransId="{BB32BFAF-6828-4364-A601-3505A0D2A020}"/>
    <dgm:cxn modelId="{0B6288AC-1827-488D-944A-9BB6BB7CA672}" type="presOf" srcId="{6ACD882E-1844-4061-9249-C7A2CD369CC2}" destId="{AA5971EE-2C72-452C-82E4-7C2494DC7A6C}" srcOrd="0" destOrd="0" presId="urn:microsoft.com/office/officeart/2005/8/layout/cycle6"/>
    <dgm:cxn modelId="{1A3ED6FD-4D13-419F-A0EB-C109BA4EA2F2}" srcId="{ECA96087-2BA1-45E7-8124-82280151892A}" destId="{4704F977-D95A-483A-933D-C613DEFE86F1}" srcOrd="2" destOrd="0" parTransId="{1790EC39-F8ED-49EC-A163-7D4DE688E9ED}" sibTransId="{444338D8-5530-4743-84C1-7BCC99A7781E}"/>
    <dgm:cxn modelId="{3B1DE146-12A6-4343-8447-886AC42B8069}" type="presOf" srcId="{51621B85-7568-4C86-AB59-93107472E933}" destId="{04D7766A-6705-426D-B379-71627C6289F7}" srcOrd="0" destOrd="0" presId="urn:microsoft.com/office/officeart/2005/8/layout/cycle6"/>
    <dgm:cxn modelId="{198623A2-BC35-45B9-8EBF-F9A886DC5493}" type="presOf" srcId="{ECA96087-2BA1-45E7-8124-82280151892A}" destId="{EE0A10DE-4D35-4469-95FF-4CC86002ADA5}" srcOrd="0" destOrd="0" presId="urn:microsoft.com/office/officeart/2005/8/layout/cycle6"/>
    <dgm:cxn modelId="{D7A1FE79-0E73-4AD3-8FA0-DA24A8915E41}" type="presOf" srcId="{444338D8-5530-4743-84C1-7BCC99A7781E}" destId="{56E152FB-D611-4800-A657-12918D8AF550}" srcOrd="0" destOrd="0" presId="urn:microsoft.com/office/officeart/2005/8/layout/cycle6"/>
    <dgm:cxn modelId="{2FD5FC49-CDD3-4BEE-9AF7-35D76C83D1F7}" type="presParOf" srcId="{EE0A10DE-4D35-4469-95FF-4CC86002ADA5}" destId="{AA5971EE-2C72-452C-82E4-7C2494DC7A6C}" srcOrd="0" destOrd="0" presId="urn:microsoft.com/office/officeart/2005/8/layout/cycle6"/>
    <dgm:cxn modelId="{8EA57B87-9A38-4DFA-82A3-24281D419D76}" type="presParOf" srcId="{EE0A10DE-4D35-4469-95FF-4CC86002ADA5}" destId="{C60EA95F-C386-46A0-8F7F-4DF7F5CF4000}" srcOrd="1" destOrd="0" presId="urn:microsoft.com/office/officeart/2005/8/layout/cycle6"/>
    <dgm:cxn modelId="{0738AE7F-E684-48F4-91F1-588D310D44C3}" type="presParOf" srcId="{EE0A10DE-4D35-4469-95FF-4CC86002ADA5}" destId="{DF82FC37-25B5-4856-854F-EBC8A158BFDE}" srcOrd="2" destOrd="0" presId="urn:microsoft.com/office/officeart/2005/8/layout/cycle6"/>
    <dgm:cxn modelId="{1C49CE54-7497-4AC8-B44E-D4A711464443}" type="presParOf" srcId="{EE0A10DE-4D35-4469-95FF-4CC86002ADA5}" destId="{5D4326FB-3ED6-4DA4-8FDB-3D2E5BBCBF16}" srcOrd="3" destOrd="0" presId="urn:microsoft.com/office/officeart/2005/8/layout/cycle6"/>
    <dgm:cxn modelId="{4CE51BF2-73CE-4CF2-BB5F-1B616C1FBCA3}" type="presParOf" srcId="{EE0A10DE-4D35-4469-95FF-4CC86002ADA5}" destId="{09C33978-696A-4BA9-AEBB-C4BDEC4FAE05}" srcOrd="4" destOrd="0" presId="urn:microsoft.com/office/officeart/2005/8/layout/cycle6"/>
    <dgm:cxn modelId="{1691574F-6F71-496D-86B5-E0D7A5C88AF0}" type="presParOf" srcId="{EE0A10DE-4D35-4469-95FF-4CC86002ADA5}" destId="{017278CE-F4F6-43AD-B4B8-46EA551C4D0B}" srcOrd="5" destOrd="0" presId="urn:microsoft.com/office/officeart/2005/8/layout/cycle6"/>
    <dgm:cxn modelId="{C4509566-2CFF-481A-873B-D9A1EC8A4ABD}" type="presParOf" srcId="{EE0A10DE-4D35-4469-95FF-4CC86002ADA5}" destId="{A5E87E0A-623B-435A-893B-F12AD0F3ACD5}" srcOrd="6" destOrd="0" presId="urn:microsoft.com/office/officeart/2005/8/layout/cycle6"/>
    <dgm:cxn modelId="{7940F6D6-D631-46DB-B3CC-845D9FE14D65}" type="presParOf" srcId="{EE0A10DE-4D35-4469-95FF-4CC86002ADA5}" destId="{65CB0ACE-ED62-4288-8A9A-3E7AD9207586}" srcOrd="7" destOrd="0" presId="urn:microsoft.com/office/officeart/2005/8/layout/cycle6"/>
    <dgm:cxn modelId="{69CC6575-319D-4CA0-9094-750F15CC8626}" type="presParOf" srcId="{EE0A10DE-4D35-4469-95FF-4CC86002ADA5}" destId="{56E152FB-D611-4800-A657-12918D8AF550}" srcOrd="8" destOrd="0" presId="urn:microsoft.com/office/officeart/2005/8/layout/cycle6"/>
    <dgm:cxn modelId="{701735C2-033C-4289-819F-C0D96FFAC4B6}" type="presParOf" srcId="{EE0A10DE-4D35-4469-95FF-4CC86002ADA5}" destId="{B95F27FE-1E62-4E9F-8B83-557A022EC482}" srcOrd="9" destOrd="0" presId="urn:microsoft.com/office/officeart/2005/8/layout/cycle6"/>
    <dgm:cxn modelId="{B4191FEE-9E6D-49E0-BAEA-9198A7262C4B}" type="presParOf" srcId="{EE0A10DE-4D35-4469-95FF-4CC86002ADA5}" destId="{B1F198E2-CBD8-4065-B76E-B9AF0AC981BB}" srcOrd="10" destOrd="0" presId="urn:microsoft.com/office/officeart/2005/8/layout/cycle6"/>
    <dgm:cxn modelId="{B2C1CE6E-34AB-43F7-B38A-2BD5A12D3E8B}" type="presParOf" srcId="{EE0A10DE-4D35-4469-95FF-4CC86002ADA5}" destId="{04D7766A-6705-426D-B379-71627C6289F7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96D68-8802-4186-A170-C0BD15135C32}">
      <dsp:nvSpPr>
        <dsp:cNvPr id="0" name=""/>
        <dsp:cNvSpPr/>
      </dsp:nvSpPr>
      <dsp:spPr>
        <a:xfrm>
          <a:off x="926595" y="768"/>
          <a:ext cx="1845270" cy="1271391"/>
        </a:xfrm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F8777-5743-4C44-ABE0-6B9D0E42B43A}">
      <dsp:nvSpPr>
        <dsp:cNvPr id="0" name=""/>
        <dsp:cNvSpPr/>
      </dsp:nvSpPr>
      <dsp:spPr>
        <a:xfrm>
          <a:off x="926595" y="1272159"/>
          <a:ext cx="1845270" cy="684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Stabilní výkupní ceny</a:t>
          </a:r>
        </a:p>
      </dsp:txBody>
      <dsp:txXfrm>
        <a:off x="926595" y="1272159"/>
        <a:ext cx="1845270" cy="684595"/>
      </dsp:txXfrm>
    </dsp:sp>
    <dsp:sp modelId="{DB9D2941-BB74-4778-B5ED-A78642A4F2C4}">
      <dsp:nvSpPr>
        <dsp:cNvPr id="0" name=""/>
        <dsp:cNvSpPr/>
      </dsp:nvSpPr>
      <dsp:spPr>
        <a:xfrm>
          <a:off x="2956469" y="768"/>
          <a:ext cx="1845270" cy="1271391"/>
        </a:xfrm>
        <a:prstGeom prst="round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C6E42-A725-4374-8AEB-CBBDC4CB92C7}">
      <dsp:nvSpPr>
        <dsp:cNvPr id="0" name=""/>
        <dsp:cNvSpPr/>
      </dsp:nvSpPr>
      <dsp:spPr>
        <a:xfrm>
          <a:off x="2956469" y="1272159"/>
          <a:ext cx="1845270" cy="684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Fairtradový příplatek na rozvoj podniku / komunity</a:t>
          </a:r>
        </a:p>
      </dsp:txBody>
      <dsp:txXfrm>
        <a:off x="2956469" y="1272159"/>
        <a:ext cx="1845270" cy="684595"/>
      </dsp:txXfrm>
    </dsp:sp>
    <dsp:sp modelId="{9A0B1E25-A1D1-4008-BD1D-6AA437C882B8}">
      <dsp:nvSpPr>
        <dsp:cNvPr id="0" name=""/>
        <dsp:cNvSpPr/>
      </dsp:nvSpPr>
      <dsp:spPr>
        <a:xfrm>
          <a:off x="926595" y="2141281"/>
          <a:ext cx="1845270" cy="1271391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51BBF-CA75-4EE5-B562-7915577B69EB}">
      <dsp:nvSpPr>
        <dsp:cNvPr id="0" name=""/>
        <dsp:cNvSpPr/>
      </dsp:nvSpPr>
      <dsp:spPr>
        <a:xfrm>
          <a:off x="926595" y="3412672"/>
          <a:ext cx="1845270" cy="684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50% vlastnictví celého systému producenty</a:t>
          </a:r>
        </a:p>
      </dsp:txBody>
      <dsp:txXfrm>
        <a:off x="926595" y="3412672"/>
        <a:ext cx="1845270" cy="684595"/>
      </dsp:txXfrm>
    </dsp:sp>
    <dsp:sp modelId="{700255CA-732A-4458-B592-2D25E88157D5}">
      <dsp:nvSpPr>
        <dsp:cNvPr id="0" name=""/>
        <dsp:cNvSpPr/>
      </dsp:nvSpPr>
      <dsp:spPr>
        <a:xfrm>
          <a:off x="2956469" y="2141281"/>
          <a:ext cx="1845270" cy="1271391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A9C58-45BA-404B-80F1-AC58EE7A13C5}">
      <dsp:nvSpPr>
        <dsp:cNvPr id="0" name=""/>
        <dsp:cNvSpPr/>
      </dsp:nvSpPr>
      <dsp:spPr>
        <a:xfrm>
          <a:off x="2956469" y="3412672"/>
          <a:ext cx="1845270" cy="684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Posílení postavení drobných producentů a zaměstnanců plantáží</a:t>
          </a:r>
        </a:p>
      </dsp:txBody>
      <dsp:txXfrm>
        <a:off x="2956469" y="3412672"/>
        <a:ext cx="1845270" cy="6845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E7CF-FA5E-4AA1-BE6F-43E58DD46535}">
      <dsp:nvSpPr>
        <dsp:cNvPr id="0" name=""/>
        <dsp:cNvSpPr/>
      </dsp:nvSpPr>
      <dsp:spPr>
        <a:xfrm>
          <a:off x="3720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producent?</a:t>
          </a:r>
        </a:p>
      </dsp:txBody>
      <dsp:txXfrm>
        <a:off x="280540" y="1327205"/>
        <a:ext cx="830461" cy="553640"/>
      </dsp:txXfrm>
    </dsp:sp>
    <dsp:sp modelId="{08193DDF-2ED9-4910-B950-7DD312C32837}">
      <dsp:nvSpPr>
        <dsp:cNvPr id="0" name=""/>
        <dsp:cNvSpPr/>
      </dsp:nvSpPr>
      <dsp:spPr>
        <a:xfrm>
          <a:off x="1249412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obchodník?</a:t>
          </a:r>
        </a:p>
      </dsp:txBody>
      <dsp:txXfrm>
        <a:off x="1526232" y="1327205"/>
        <a:ext cx="830461" cy="553640"/>
      </dsp:txXfrm>
    </dsp:sp>
    <dsp:sp modelId="{09059D67-F089-4565-953A-BF1A5FE6A8E2}">
      <dsp:nvSpPr>
        <dsp:cNvPr id="0" name=""/>
        <dsp:cNvSpPr/>
      </dsp:nvSpPr>
      <dsp:spPr>
        <a:xfrm>
          <a:off x="2495103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zpracovatel?</a:t>
          </a:r>
        </a:p>
      </dsp:txBody>
      <dsp:txXfrm>
        <a:off x="2771923" y="1327205"/>
        <a:ext cx="830461" cy="553640"/>
      </dsp:txXfrm>
    </dsp:sp>
    <dsp:sp modelId="{6551F982-3948-4F5C-8706-666BB16735DA}">
      <dsp:nvSpPr>
        <dsp:cNvPr id="0" name=""/>
        <dsp:cNvSpPr/>
      </dsp:nvSpPr>
      <dsp:spPr>
        <a:xfrm>
          <a:off x="3740794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velkoobchod?</a:t>
          </a:r>
        </a:p>
      </dsp:txBody>
      <dsp:txXfrm>
        <a:off x="4017614" y="1327205"/>
        <a:ext cx="830461" cy="553640"/>
      </dsp:txXfrm>
    </dsp:sp>
    <dsp:sp modelId="{3C91C04E-7B0B-40AD-B310-4B31DBD69B14}">
      <dsp:nvSpPr>
        <dsp:cNvPr id="0" name=""/>
        <dsp:cNvSpPr/>
      </dsp:nvSpPr>
      <dsp:spPr>
        <a:xfrm>
          <a:off x="4986486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maloobchod?</a:t>
          </a:r>
        </a:p>
      </dsp:txBody>
      <dsp:txXfrm>
        <a:off x="5263306" y="1327205"/>
        <a:ext cx="830461" cy="553640"/>
      </dsp:txXfrm>
    </dsp:sp>
    <dsp:sp modelId="{B3805CCB-43AB-4D00-8EA3-9B7E008F143D}">
      <dsp:nvSpPr>
        <dsp:cNvPr id="0" name=""/>
        <dsp:cNvSpPr/>
      </dsp:nvSpPr>
      <dsp:spPr>
        <a:xfrm>
          <a:off x="6232177" y="1327205"/>
          <a:ext cx="1384101" cy="5536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/>
            <a:t>spotřebitel</a:t>
          </a:r>
          <a:r>
            <a:rPr lang="en-US" sz="1000" kern="1200" dirty="0"/>
            <a:t>?</a:t>
          </a:r>
          <a:endParaRPr lang="cs-CZ" sz="1000" kern="1200" dirty="0"/>
        </a:p>
      </dsp:txBody>
      <dsp:txXfrm>
        <a:off x="6508997" y="1327205"/>
        <a:ext cx="830461" cy="553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971EE-2C72-452C-82E4-7C2494DC7A6C}">
      <dsp:nvSpPr>
        <dsp:cNvPr id="0" name=""/>
        <dsp:cNvSpPr/>
      </dsp:nvSpPr>
      <dsp:spPr>
        <a:xfrm>
          <a:off x="1395567" y="271"/>
          <a:ext cx="1081659" cy="703078"/>
        </a:xfrm>
        <a:prstGeom prst="roundRect">
          <a:avLst/>
        </a:prstGeom>
        <a:solidFill>
          <a:schemeClr val="accent1"/>
        </a:solidFill>
        <a:ln w="22225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latin typeface="+mj-lt"/>
            </a:rPr>
            <a:t>Organizace malých producentů a pracovníků</a:t>
          </a:r>
        </a:p>
      </dsp:txBody>
      <dsp:txXfrm>
        <a:off x="1429888" y="34592"/>
        <a:ext cx="1013017" cy="634436"/>
      </dsp:txXfrm>
    </dsp:sp>
    <dsp:sp modelId="{DF82FC37-25B5-4856-854F-EBC8A158BFDE}">
      <dsp:nvSpPr>
        <dsp:cNvPr id="0" name=""/>
        <dsp:cNvSpPr/>
      </dsp:nvSpPr>
      <dsp:spPr>
        <a:xfrm>
          <a:off x="775167" y="351810"/>
          <a:ext cx="2322460" cy="2322460"/>
        </a:xfrm>
        <a:custGeom>
          <a:avLst/>
          <a:gdLst/>
          <a:ahLst/>
          <a:cxnLst/>
          <a:rect l="0" t="0" r="0" b="0"/>
          <a:pathLst>
            <a:path>
              <a:moveTo>
                <a:pt x="1709846" y="137767"/>
              </a:moveTo>
              <a:arcTo wR="1161230" hR="1161230" stAng="17891583" swAng="2625017"/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326FB-3ED6-4DA4-8FDB-3D2E5BBCBF16}">
      <dsp:nvSpPr>
        <dsp:cNvPr id="0" name=""/>
        <dsp:cNvSpPr/>
      </dsp:nvSpPr>
      <dsp:spPr>
        <a:xfrm>
          <a:off x="2556797" y="1161501"/>
          <a:ext cx="1081659" cy="703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latin typeface="+mj-lt"/>
            </a:rPr>
            <a:t>Dobrá praxe v dodavatelských řetězcích</a:t>
          </a:r>
        </a:p>
      </dsp:txBody>
      <dsp:txXfrm>
        <a:off x="2591118" y="1195822"/>
        <a:ext cx="1013017" cy="634436"/>
      </dsp:txXfrm>
    </dsp:sp>
    <dsp:sp modelId="{017278CE-F4F6-43AD-B4B8-46EA551C4D0B}">
      <dsp:nvSpPr>
        <dsp:cNvPr id="0" name=""/>
        <dsp:cNvSpPr/>
      </dsp:nvSpPr>
      <dsp:spPr>
        <a:xfrm>
          <a:off x="775167" y="351810"/>
          <a:ext cx="2322460" cy="2322460"/>
        </a:xfrm>
        <a:custGeom>
          <a:avLst/>
          <a:gdLst/>
          <a:ahLst/>
          <a:cxnLst/>
          <a:rect l="0" t="0" r="0" b="0"/>
          <a:pathLst>
            <a:path>
              <a:moveTo>
                <a:pt x="2265270" y="1521162"/>
              </a:moveTo>
              <a:arcTo wR="1161230" hR="1161230" stAng="1083400" swAng="2625017"/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87E0A-623B-435A-893B-F12AD0F3ACD5}">
      <dsp:nvSpPr>
        <dsp:cNvPr id="0" name=""/>
        <dsp:cNvSpPr/>
      </dsp:nvSpPr>
      <dsp:spPr>
        <a:xfrm>
          <a:off x="1395567" y="2322731"/>
          <a:ext cx="1081659" cy="703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latin typeface="+mj-lt"/>
            </a:rPr>
            <a:t>Chování spotřebitelů</a:t>
          </a:r>
        </a:p>
      </dsp:txBody>
      <dsp:txXfrm>
        <a:off x="1429888" y="2357052"/>
        <a:ext cx="1013017" cy="634436"/>
      </dsp:txXfrm>
    </dsp:sp>
    <dsp:sp modelId="{56E152FB-D611-4800-A657-12918D8AF550}">
      <dsp:nvSpPr>
        <dsp:cNvPr id="0" name=""/>
        <dsp:cNvSpPr/>
      </dsp:nvSpPr>
      <dsp:spPr>
        <a:xfrm>
          <a:off x="775167" y="351810"/>
          <a:ext cx="2322460" cy="2322460"/>
        </a:xfrm>
        <a:custGeom>
          <a:avLst/>
          <a:gdLst/>
          <a:ahLst/>
          <a:cxnLst/>
          <a:rect l="0" t="0" r="0" b="0"/>
          <a:pathLst>
            <a:path>
              <a:moveTo>
                <a:pt x="612614" y="2184693"/>
              </a:moveTo>
              <a:arcTo wR="1161230" hR="1161230" stAng="7091583" swAng="2625017"/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F27FE-1E62-4E9F-8B83-557A022EC482}">
      <dsp:nvSpPr>
        <dsp:cNvPr id="0" name=""/>
        <dsp:cNvSpPr/>
      </dsp:nvSpPr>
      <dsp:spPr>
        <a:xfrm>
          <a:off x="234337" y="1161501"/>
          <a:ext cx="1081659" cy="703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latin typeface="+mj-lt"/>
            </a:rPr>
            <a:t>Občanská společnost</a:t>
          </a:r>
        </a:p>
      </dsp:txBody>
      <dsp:txXfrm>
        <a:off x="268658" y="1195822"/>
        <a:ext cx="1013017" cy="634436"/>
      </dsp:txXfrm>
    </dsp:sp>
    <dsp:sp modelId="{04D7766A-6705-426D-B379-71627C6289F7}">
      <dsp:nvSpPr>
        <dsp:cNvPr id="0" name=""/>
        <dsp:cNvSpPr/>
      </dsp:nvSpPr>
      <dsp:spPr>
        <a:xfrm>
          <a:off x="775167" y="351810"/>
          <a:ext cx="2322460" cy="2322460"/>
        </a:xfrm>
        <a:custGeom>
          <a:avLst/>
          <a:gdLst/>
          <a:ahLst/>
          <a:cxnLst/>
          <a:rect l="0" t="0" r="0" b="0"/>
          <a:pathLst>
            <a:path>
              <a:moveTo>
                <a:pt x="57190" y="801298"/>
              </a:moveTo>
              <a:arcTo wR="1161230" hR="1161230" stAng="11883400" swAng="2625017"/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2857F-F420-4003-8AC8-683E13B35BFF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C020A-6E5E-4860-A86F-CEE63F7B8F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23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F6648-6012-433B-9845-5D20FBF7B848}" type="slidenum">
              <a:rPr lang="cs-CZ"/>
              <a:pPr/>
              <a:t>20</a:t>
            </a:fld>
            <a:endParaRPr lang="cs-CZ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8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8AEAF85-0F2F-4E5B-B933-FAE8F784BEA1}" type="slidenum">
              <a:rPr lang="cs-CZ" smtClean="0"/>
              <a:pPr lvl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00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6"/>
            <a:ext cx="11262866" cy="30960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7445209" cy="1475013"/>
          </a:xfrm>
          <a:effectLst/>
        </p:spPr>
        <p:txBody>
          <a:bodyPr anchor="b"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160" y="1364448"/>
            <a:ext cx="3383240" cy="79059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9876587" y="6329625"/>
            <a:ext cx="1103550" cy="365125"/>
          </a:xfrm>
        </p:spPr>
        <p:txBody>
          <a:bodyPr/>
          <a:lstStyle/>
          <a:p>
            <a:fld id="{E4FB2736-0BC3-4F1F-9E77-C9332A688206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113" y="6295570"/>
            <a:ext cx="1816937" cy="42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4BA0-3DA2-41F2-9495-42769154D0E9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A75C-4521-487E-A386-93BE630C5A19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41D070A-3772-425D-A27C-FA52479743A9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5200" y="1997059"/>
            <a:ext cx="3318437" cy="406322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 může systém Fairtrade přinést drobným pěstitelům kávy v současné kávové krizi?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DDF6-B0EC-4A24-BA34-C2A4F1DC8882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46540" y="2031613"/>
            <a:ext cx="6907767" cy="3555323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846540" y="1523710"/>
            <a:ext cx="6907767" cy="30474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6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9876587" y="6329625"/>
            <a:ext cx="1103550" cy="365125"/>
          </a:xfrm>
        </p:spPr>
        <p:txBody>
          <a:bodyPr/>
          <a:lstStyle/>
          <a:p>
            <a:fld id="{434EF439-4035-40FE-8866-299B3CEA6CF6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113" y="6295570"/>
            <a:ext cx="1816937" cy="42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5"/>
            <a:ext cx="11290860" cy="10527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876587" y="6329625"/>
            <a:ext cx="1103550" cy="365125"/>
          </a:xfrm>
        </p:spPr>
        <p:txBody>
          <a:bodyPr/>
          <a:lstStyle/>
          <a:p>
            <a:fld id="{85948E6A-B1BA-4DA2-B4CC-D87A24BBFCF4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113" y="6295570"/>
            <a:ext cx="1816937" cy="42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876587" y="6329625"/>
            <a:ext cx="1103550" cy="365125"/>
          </a:xfrm>
        </p:spPr>
        <p:txBody>
          <a:bodyPr/>
          <a:lstStyle/>
          <a:p>
            <a:fld id="{1708CCFF-BEBC-49AC-BEC6-41BD68FD9A9A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113" y="6295570"/>
            <a:ext cx="1816937" cy="42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>
            <a:lvl1pPr marL="0" indent="0" algn="just">
              <a:buNone/>
              <a:defRPr sz="2800" b="1" cap="small" baseline="0">
                <a:solidFill>
                  <a:schemeClr val="accent5"/>
                </a:solidFill>
              </a:defRPr>
            </a:lvl1pPr>
            <a:lvl2pPr marL="324000" indent="0" algn="just">
              <a:buNone/>
              <a:defRPr sz="2800" b="1" cap="small" baseline="0">
                <a:solidFill>
                  <a:schemeClr val="accent5"/>
                </a:solidFill>
              </a:defRPr>
            </a:lvl2pPr>
            <a:lvl3pPr marL="630000" indent="0" algn="just">
              <a:buNone/>
              <a:defRPr sz="2800" b="1" cap="small" baseline="0">
                <a:solidFill>
                  <a:schemeClr val="accent5"/>
                </a:solidFill>
              </a:defRPr>
            </a:lvl3pPr>
            <a:lvl4pPr marL="1008000" indent="0" algn="just">
              <a:buNone/>
              <a:defRPr sz="2800" b="1" cap="small" baseline="0">
                <a:solidFill>
                  <a:schemeClr val="accent5"/>
                </a:solidFill>
              </a:defRPr>
            </a:lvl4pPr>
            <a:lvl5pPr marL="1368000" indent="0" algn="just">
              <a:buNone/>
              <a:defRPr sz="2800" b="1" cap="small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</p:spPr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876587" y="6329625"/>
            <a:ext cx="1103550" cy="365125"/>
          </a:xfrm>
        </p:spPr>
        <p:txBody>
          <a:bodyPr/>
          <a:lstStyle/>
          <a:p>
            <a:fld id="{535C207B-347E-4AA3-8FC0-605F4BBAC747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113" y="6295570"/>
            <a:ext cx="1816937" cy="4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A36F3-B399-4662-94F2-093397C3F780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EE4D-022B-4FCC-B35B-F0B4A225F4E2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2A9-CF8C-4C49-89D4-7C94FE1A0A30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2B8F995-3A01-41DA-8210-0A880681E9E7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39085" y="608492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4F65143-EA31-408C-B64A-29B294E182CD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08060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084927"/>
            <a:ext cx="638010" cy="360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hyperlink" Target="https://youtu.be/WfvjRKHQbj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diagramDrawing" Target="../diagrams/drawing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emf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gif"/><Relationship Id="rId7" Type="http://schemas.openxmlformats.org/officeDocument/2006/relationships/image" Target="../media/image106.png"/><Relationship Id="rId12" Type="http://schemas.openxmlformats.org/officeDocument/2006/relationships/image" Target="../media/image111.emf"/><Relationship Id="rId17" Type="http://schemas.openxmlformats.org/officeDocument/2006/relationships/image" Target="../media/image116.png"/><Relationship Id="rId2" Type="http://schemas.openxmlformats.org/officeDocument/2006/relationships/image" Target="../media/image101.jpe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mailto:hejkrlik@ftz.czu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7639173" cy="147501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92D050"/>
                </a:solidFill>
              </a:rPr>
              <a:t>Co může systém </a:t>
            </a:r>
            <a:r>
              <a:rPr lang="cs-CZ" dirty="0">
                <a:solidFill>
                  <a:schemeClr val="tx1"/>
                </a:solidFill>
              </a:rPr>
              <a:t>Fairtrade</a:t>
            </a:r>
            <a:r>
              <a:rPr lang="cs-CZ" dirty="0">
                <a:solidFill>
                  <a:srgbClr val="92D050"/>
                </a:solidFill>
              </a:rPr>
              <a:t> přinést drobným pěstitelům </a:t>
            </a:r>
            <a:r>
              <a:rPr lang="cs-CZ" dirty="0">
                <a:solidFill>
                  <a:schemeClr val="tx1"/>
                </a:solidFill>
              </a:rPr>
              <a:t>kávy</a:t>
            </a:r>
            <a:r>
              <a:rPr lang="cs-CZ" dirty="0">
                <a:solidFill>
                  <a:srgbClr val="92D050"/>
                </a:solidFill>
              </a:rPr>
              <a:t> v současné kávové krizi?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smtClean="0"/>
              <a:t>Hejkrlík, </a:t>
            </a:r>
            <a:r>
              <a:rPr lang="cs-CZ" sz="1200" dirty="0"/>
              <a:t>Katedra ekonomiky a rozvoje</a:t>
            </a:r>
          </a:p>
        </p:txBody>
      </p:sp>
      <p:pic>
        <p:nvPicPr>
          <p:cNvPr id="4" name="Bildplatzhalt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73" y="2955137"/>
            <a:ext cx="11282573" cy="32235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Zástupný symbol pro obsah 11" descr="FCM_RGB_P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767" y="3634722"/>
            <a:ext cx="1667516" cy="17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Obchod s kávou</a:t>
            </a:r>
            <a:endParaRPr lang="en-GB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90323" y="2383006"/>
            <a:ext cx="5422390" cy="3633047"/>
          </a:xfrm>
        </p:spPr>
        <p:txBody>
          <a:bodyPr>
            <a:normAutofit/>
          </a:bodyPr>
          <a:lstStyle/>
          <a:p>
            <a:r>
              <a:rPr lang="cs-CZ" smtClean="0"/>
              <a:t>Vysoce monopolizovaný sektor</a:t>
            </a:r>
            <a:endParaRPr lang="en-US" smtClean="0"/>
          </a:p>
          <a:p>
            <a:endParaRPr lang="en-US" smtClean="0"/>
          </a:p>
          <a:p>
            <a:r>
              <a:rPr lang="en-US" b="1" smtClean="0"/>
              <a:t>8 </a:t>
            </a:r>
            <a:r>
              <a:rPr lang="cs-CZ" b="1" smtClean="0"/>
              <a:t>nadnárodních společností kontrolují 50% obchodu se zelenou kávou a její pražení</a:t>
            </a:r>
            <a:endParaRPr lang="en-US" b="1" smtClean="0"/>
          </a:p>
          <a:p>
            <a:pPr lvl="1"/>
            <a:r>
              <a:rPr lang="en-US" b="1" smtClean="0"/>
              <a:t>Kraft, Nestle, Sara Lee, Procter &amp; Gamble and Tchibo</a:t>
            </a:r>
            <a:endParaRPr lang="cs-CZ" b="1" dirty="0" smtClean="0"/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11623" y="1968632"/>
            <a:ext cx="4526939" cy="488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8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Největší značky kávy a řetězce v Evropě a USA</a:t>
            </a:r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4" y="2082941"/>
            <a:ext cx="4061273" cy="4442018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11589" y="5488599"/>
            <a:ext cx="1595940" cy="63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11590" y="4480487"/>
            <a:ext cx="1512168" cy="70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98033" y="1893605"/>
            <a:ext cx="1224136" cy="9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975886" y="2739825"/>
            <a:ext cx="1305496" cy="9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0096419" y="1748747"/>
            <a:ext cx="104775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543837" y="3551026"/>
            <a:ext cx="1897782" cy="64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9848413" y="5560607"/>
            <a:ext cx="1639640" cy="4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975886" y="4480486"/>
            <a:ext cx="1168283" cy="82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se zářezem 19"/>
          <p:cNvSpPr/>
          <p:nvPr/>
        </p:nvSpPr>
        <p:spPr>
          <a:xfrm>
            <a:off x="8751749" y="3084740"/>
            <a:ext cx="720080" cy="2880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se zářezem 20"/>
          <p:cNvSpPr/>
          <p:nvPr/>
        </p:nvSpPr>
        <p:spPr>
          <a:xfrm>
            <a:off x="8747303" y="2294054"/>
            <a:ext cx="720080" cy="2880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se zářezem 21"/>
          <p:cNvSpPr/>
          <p:nvPr/>
        </p:nvSpPr>
        <p:spPr>
          <a:xfrm>
            <a:off x="8751749" y="3760406"/>
            <a:ext cx="720080" cy="2880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se zářezem 22"/>
          <p:cNvSpPr/>
          <p:nvPr/>
        </p:nvSpPr>
        <p:spPr>
          <a:xfrm>
            <a:off x="9039781" y="4696510"/>
            <a:ext cx="720080" cy="2880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se zářezem 23"/>
          <p:cNvSpPr/>
          <p:nvPr/>
        </p:nvSpPr>
        <p:spPr>
          <a:xfrm>
            <a:off x="9039781" y="5632614"/>
            <a:ext cx="720080" cy="2880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3" y="3232485"/>
            <a:ext cx="2151529" cy="5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Tchibo</a:t>
            </a:r>
            <a:r>
              <a:rPr lang="cs-CZ" dirty="0" smtClean="0"/>
              <a:t> v EU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5422390" cy="1469798"/>
          </a:xfrm>
        </p:spPr>
        <p:txBody>
          <a:bodyPr>
            <a:normAutofit/>
          </a:bodyPr>
          <a:lstStyle/>
          <a:p>
            <a:r>
              <a:rPr lang="cs-CZ" dirty="0" smtClean="0"/>
              <a:t>2 největší v EU</a:t>
            </a:r>
          </a:p>
          <a:p>
            <a:r>
              <a:rPr lang="cs-CZ" dirty="0" smtClean="0"/>
              <a:t>4 největší kávová firma na světě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31" y="2558957"/>
            <a:ext cx="2632570" cy="363378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35" y="2085915"/>
            <a:ext cx="1732038" cy="24452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1"/>
          <a:stretch/>
        </p:blipFill>
        <p:spPr>
          <a:xfrm>
            <a:off x="42543" y="4899071"/>
            <a:ext cx="6598970" cy="15281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07" y="1058707"/>
            <a:ext cx="1772190" cy="2535817"/>
          </a:xfrm>
          <a:prstGeom prst="rect">
            <a:avLst/>
          </a:prstGeom>
        </p:spPr>
      </p:pic>
      <p:pic>
        <p:nvPicPr>
          <p:cNvPr id="9" name="Picture 8" descr="http://i.idnes.cz/11/081/cl6/KOL3d0124_jihlavanka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9105" y="3789191"/>
            <a:ext cx="1423594" cy="221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6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ČR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cs-CZ" dirty="0" err="1"/>
              <a:t>Tchibo</a:t>
            </a:r>
            <a:r>
              <a:rPr lang="cs-CZ" dirty="0"/>
              <a:t> Praha</a:t>
            </a:r>
            <a:r>
              <a:rPr lang="en-GB" dirty="0"/>
              <a:t> </a:t>
            </a:r>
            <a:r>
              <a:rPr lang="cs-CZ" dirty="0" smtClean="0"/>
              <a:t>s. </a:t>
            </a:r>
            <a:r>
              <a:rPr lang="cs-CZ" dirty="0"/>
              <a:t>r.o.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194058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Od roku</a:t>
            </a:r>
            <a:r>
              <a:rPr lang="en-GB" dirty="0" smtClean="0"/>
              <a:t> </a:t>
            </a:r>
            <a:r>
              <a:rPr lang="en-GB" dirty="0"/>
              <a:t>1991 </a:t>
            </a:r>
            <a:r>
              <a:rPr lang="cs-CZ" dirty="0" smtClean="0"/>
              <a:t>vlastník značky </a:t>
            </a:r>
            <a:r>
              <a:rPr lang="en-GB" dirty="0" err="1" smtClean="0"/>
              <a:t>Jihlavanka</a:t>
            </a:r>
            <a:endParaRPr lang="en-GB" dirty="0"/>
          </a:p>
          <a:p>
            <a:r>
              <a:rPr lang="cs-CZ" dirty="0" smtClean="0"/>
              <a:t>Od roku</a:t>
            </a:r>
            <a:r>
              <a:rPr lang="en-GB" dirty="0" smtClean="0"/>
              <a:t> </a:t>
            </a:r>
            <a:r>
              <a:rPr lang="en-GB" dirty="0"/>
              <a:t>1993 </a:t>
            </a:r>
            <a:r>
              <a:rPr lang="cs-CZ" dirty="0" smtClean="0"/>
              <a:t>s pobočkou pro ČR</a:t>
            </a:r>
            <a:endParaRPr lang="en-GB" dirty="0"/>
          </a:p>
          <a:p>
            <a:r>
              <a:rPr lang="cs-CZ" dirty="0" smtClean="0"/>
              <a:t>Síť vlastních obchodů</a:t>
            </a:r>
            <a:endParaRPr lang="en-GB" dirty="0"/>
          </a:p>
          <a:p>
            <a:r>
              <a:rPr lang="cs-CZ" dirty="0" smtClean="0"/>
              <a:t>Dodavatel do řetězců</a:t>
            </a:r>
            <a:endParaRPr lang="en-GB" dirty="0"/>
          </a:p>
        </p:txBody>
      </p:sp>
      <p:pic>
        <p:nvPicPr>
          <p:cNvPr id="23556" name="Picture 4" descr="http://www.tchibo.com/cb/308998/data/-/AboutTchib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9818" y="1341428"/>
            <a:ext cx="4900991" cy="166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8" name="Picture 6" descr="http://www.tchibo.com/cb/654686/data/-/Productrang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618152" y="2684227"/>
            <a:ext cx="2664296" cy="159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Logo spole&amp;ccaron;nosti Tchib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16759" y="3363206"/>
            <a:ext cx="1221593" cy="122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2" name="Picture 10" descr="http://www.galeriefenix.eu/web_images/124747250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52903" y="3974003"/>
            <a:ext cx="301482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4" name="Picture 12" descr="http://www.nyrnaturalnews.com/wp-content/uploads/2012/02/Fairtrade-logo-218x25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2250" y="5018119"/>
            <a:ext cx="1115305" cy="129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545732" y="6262477"/>
            <a:ext cx="3137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</a:t>
            </a:r>
            <a:r>
              <a:rPr lang="en-GB" dirty="0" smtClean="0">
                <a:hlinkClick r:id="rId7"/>
              </a:rPr>
              <a:t>youtu.be/WfvjRKHQbjg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549" y="4121294"/>
            <a:ext cx="3651956" cy="21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situace ve světě kávy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koho je současná situace špatná a proč?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3B3-C930-4035-96E6-81E3A01121FC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Kolik zelené kávy je potřeba vypěstovat a prodat aby si pěstitel mohl koupit švýcarský nůž</a:t>
            </a:r>
            <a:r>
              <a:rPr lang="en-US" dirty="0" smtClean="0"/>
              <a:t>?</a:t>
            </a:r>
            <a:endParaRPr lang="cs-CZ" dirty="0"/>
          </a:p>
        </p:txBody>
      </p:sp>
      <p:pic>
        <p:nvPicPr>
          <p:cNvPr id="276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54941" y="2214014"/>
            <a:ext cx="7297925" cy="3618143"/>
          </a:xfrm>
        </p:spPr>
      </p:pic>
    </p:spTree>
    <p:extLst>
      <p:ext uri="{BB962C8B-B14F-4D97-AF65-F5344CB8AC3E}">
        <p14:creationId xmlns:p14="http://schemas.microsoft.com/office/powerpoint/2010/main" val="20539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cena kávy na světových burzách</a:t>
            </a:r>
            <a:endParaRPr lang="en-GB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55" y="2141012"/>
            <a:ext cx="5735782" cy="4096987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3A2FB-C170-4FF6-B9F0-EA75A1E9B32D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3" name="Picture 2" descr="Výsledek obrázku pro commodity exchange 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1" y="2237933"/>
            <a:ext cx="4806763" cy="320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kávy v české republice</a:t>
            </a:r>
            <a:endParaRPr lang="en-GB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236523"/>
            <a:ext cx="5422900" cy="3615266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322601"/>
            <a:ext cx="5422900" cy="3443111"/>
          </a:xfr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17A1E-4DBC-44AA-9863-D0B342363F59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kávy v české republice</a:t>
            </a:r>
            <a:endParaRPr lang="en-GB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8965">
            <a:off x="6968678" y="1572087"/>
            <a:ext cx="4432091" cy="437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FED5-6ED9-4C7C-ACA7-DB3A051D342C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709568" y="26572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/>
              <a:t>"Ceny na světových burzách ovlivňují výslednou cenu kávy až v dlouhodobém horizontu, tudíž aktuální pokles nemusí znamenat jakoukoliv změnu ceny pro konečného spotřebitele," říká šéf </a:t>
            </a:r>
            <a:r>
              <a:rPr lang="cs-CZ" i="1" dirty="0" err="1"/>
              <a:t>Tchiba</a:t>
            </a:r>
            <a:r>
              <a:rPr lang="cs-CZ" i="1" dirty="0"/>
              <a:t> Richard </a:t>
            </a:r>
            <a:r>
              <a:rPr lang="cs-CZ" i="1" dirty="0" err="1"/>
              <a:t>Hodul</a:t>
            </a:r>
            <a:endParaRPr lang="en-GB" i="1" dirty="0"/>
          </a:p>
        </p:txBody>
      </p:sp>
      <p:sp>
        <p:nvSpPr>
          <p:cNvPr id="12" name="Obdélník 11"/>
          <p:cNvSpPr/>
          <p:nvPr/>
        </p:nvSpPr>
        <p:spPr>
          <a:xfrm>
            <a:off x="709568" y="44455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/>
              <a:t>"Ceny našich kávových značek - tedy především Nescafé - nejsou v žádném případě přímo navázány na cenu vstupní suroviny," uvedla na dotaz Aktuálně.cz Andrea Brožová, mluvčí firmy Nestlé Česko.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443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funguje trh s kávou?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Vždyť je tu přece nabídka a poptávka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CC52-98E3-4156-8CD1-8F4F816A4ACA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Carlos</a:t>
            </a:r>
            <a:r>
              <a:rPr lang="cs-CZ" dirty="0"/>
              <a:t> - Pěstitel </a:t>
            </a:r>
            <a:r>
              <a:rPr lang="cs-CZ" dirty="0">
                <a:solidFill>
                  <a:schemeClr val="tx1"/>
                </a:solidFill>
              </a:rPr>
              <a:t>kávy</a:t>
            </a:r>
            <a:r>
              <a:rPr lang="cs-CZ" dirty="0"/>
              <a:t> v kolumbii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753600" y="5956137"/>
            <a:ext cx="697150" cy="365125"/>
          </a:xfrm>
        </p:spPr>
        <p:txBody>
          <a:bodyPr/>
          <a:lstStyle/>
          <a:p>
            <a:fld id="{1F4CEA87-0EF6-4C97-B8D4-FE32B9C78450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5263"/>
            <a:ext cx="12192000" cy="4908884"/>
          </a:xfrm>
        </p:spPr>
      </p:pic>
    </p:spTree>
    <p:extLst>
      <p:ext uri="{BB962C8B-B14F-4D97-AF65-F5344CB8AC3E}">
        <p14:creationId xmlns:p14="http://schemas.microsoft.com/office/powerpoint/2010/main" val="11678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základní předpoklady fungování volného trhu</a:t>
            </a:r>
            <a:r>
              <a:rPr lang="en-GB" dirty="0"/>
              <a:t>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Přístup k informacím na obou stranách</a:t>
            </a:r>
            <a:endParaRPr lang="en-US" dirty="0"/>
          </a:p>
          <a:p>
            <a:r>
              <a:rPr lang="cs-CZ" dirty="0"/>
              <a:t>Volný vstup na trh</a:t>
            </a:r>
            <a:endParaRPr lang="en-US" dirty="0"/>
          </a:p>
          <a:p>
            <a:r>
              <a:rPr lang="cs-CZ" dirty="0"/>
              <a:t>Přístup k finančnímu kapitálu</a:t>
            </a:r>
            <a:endParaRPr lang="en-US" dirty="0"/>
          </a:p>
          <a:p>
            <a:r>
              <a:rPr lang="cs-CZ" dirty="0"/>
              <a:t>Elasticita nabídky a poptávky</a:t>
            </a:r>
            <a:endParaRPr lang="en-US" dirty="0"/>
          </a:p>
          <a:p>
            <a:r>
              <a:rPr lang="cs-CZ" dirty="0"/>
              <a:t>Nepřítomnost monopolu a koncentrace ekonomické moci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FD477-5ACF-4E67-883A-23D857DDC453}" type="datetime1">
              <a:rPr lang="cs-CZ" smtClean="0"/>
              <a:pPr/>
              <a:t>21.01.2020</a:t>
            </a:fld>
            <a:endParaRPr lang="en-US" dirty="0"/>
          </a:p>
        </p:txBody>
      </p:sp>
      <p:pic>
        <p:nvPicPr>
          <p:cNvPr id="2050" name="Picture 2" descr="http://rikspb.com/REF/onasinashei/68316050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246" y="1614401"/>
            <a:ext cx="2242964" cy="30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Zástupný symbol pro obsa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422" y="3918566"/>
            <a:ext cx="3444330" cy="20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klesají i když  stoupá poptávka?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Starbucks </a:t>
            </a:r>
            <a:r>
              <a:rPr lang="cs-CZ" dirty="0"/>
              <a:t>je vlastníkem </a:t>
            </a:r>
            <a:r>
              <a:rPr lang="en-US" dirty="0"/>
              <a:t>1,500 </a:t>
            </a:r>
            <a:r>
              <a:rPr lang="cs-CZ" dirty="0"/>
              <a:t>kaváren v Číně</a:t>
            </a:r>
            <a:r>
              <a:rPr lang="en-US" dirty="0"/>
              <a:t> – </a:t>
            </a:r>
            <a:r>
              <a:rPr lang="cs-CZ" dirty="0"/>
              <a:t>nejrychleji rostoucí trh po </a:t>
            </a:r>
            <a:r>
              <a:rPr lang="en-US" dirty="0"/>
              <a:t>US</a:t>
            </a:r>
            <a:r>
              <a:rPr lang="cs-CZ" dirty="0"/>
              <a:t>A</a:t>
            </a:r>
          </a:p>
          <a:p>
            <a:endParaRPr lang="cs-CZ" dirty="0"/>
          </a:p>
          <a:p>
            <a:r>
              <a:rPr lang="cs-CZ" dirty="0"/>
              <a:t>K tomu nyní ještě </a:t>
            </a:r>
            <a:r>
              <a:rPr lang="en-US" dirty="0"/>
              <a:t>1,300 </a:t>
            </a:r>
            <a:r>
              <a:rPr lang="cs-CZ" dirty="0"/>
              <a:t>nových kaváren </a:t>
            </a:r>
            <a:r>
              <a:rPr lang="cs-CZ" dirty="0" err="1"/>
              <a:t>Starbucks</a:t>
            </a:r>
            <a:r>
              <a:rPr lang="cs-CZ" dirty="0"/>
              <a:t> v </a:t>
            </a:r>
            <a:r>
              <a:rPr lang="en-US" dirty="0"/>
              <a:t>Shanghai </a:t>
            </a:r>
            <a:r>
              <a:rPr lang="cs-CZ" dirty="0"/>
              <a:t>a provinciích</a:t>
            </a:r>
            <a:r>
              <a:rPr lang="en-US" dirty="0"/>
              <a:t> Jiangsu </a:t>
            </a:r>
            <a:r>
              <a:rPr lang="cs-CZ" dirty="0"/>
              <a:t>a</a:t>
            </a:r>
            <a:r>
              <a:rPr lang="en-US" dirty="0"/>
              <a:t> Zhejiang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7279">
            <a:off x="7562954" y="1705671"/>
            <a:ext cx="3528659" cy="391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E76-D7F4-4CF3-A51D-047504071767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hodnotové řetězce současného světového obchodu s kávou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81193" y="2680293"/>
            <a:ext cx="4905207" cy="2847779"/>
          </a:xfrm>
        </p:spPr>
        <p:txBody>
          <a:bodyPr>
            <a:normAutofit/>
          </a:bodyPr>
          <a:lstStyle/>
          <a:p>
            <a:r>
              <a:rPr lang="cs-CZ" dirty="0"/>
              <a:t>Hodnotové řetězce jsou dlouhé a nepřehledné</a:t>
            </a:r>
          </a:p>
          <a:p>
            <a:r>
              <a:rPr lang="cs-CZ" dirty="0"/>
              <a:t>Vysoká koncentrace uprostřed řetězce</a:t>
            </a:r>
          </a:p>
          <a:p>
            <a:pPr lvl="1"/>
            <a:r>
              <a:rPr lang="cs-CZ" dirty="0"/>
              <a:t>tržní síla / profit je v rukou obchodníků (nadnárodních potravinářských společností) / supermarketů</a:t>
            </a:r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6648367" y="2888148"/>
            <a:ext cx="4643438" cy="234439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60" y="1065"/>
              </a:cxn>
              <a:cxn ang="0">
                <a:pos x="2345" y="1725"/>
              </a:cxn>
              <a:cxn ang="0">
                <a:pos x="2370" y="2445"/>
              </a:cxn>
              <a:cxn ang="0">
                <a:pos x="2270" y="3345"/>
              </a:cxn>
              <a:cxn ang="0">
                <a:pos x="1950" y="4035"/>
              </a:cxn>
              <a:cxn ang="0">
                <a:pos x="810" y="5205"/>
              </a:cxn>
              <a:cxn ang="0">
                <a:pos x="4080" y="5175"/>
              </a:cxn>
              <a:cxn ang="0">
                <a:pos x="2910" y="4035"/>
              </a:cxn>
              <a:cxn ang="0">
                <a:pos x="2660" y="3375"/>
              </a:cxn>
              <a:cxn ang="0">
                <a:pos x="2525" y="2415"/>
              </a:cxn>
              <a:cxn ang="0">
                <a:pos x="2525" y="1725"/>
              </a:cxn>
              <a:cxn ang="0">
                <a:pos x="2670" y="1065"/>
              </a:cxn>
              <a:cxn ang="0">
                <a:pos x="5010" y="0"/>
              </a:cxn>
              <a:cxn ang="0">
                <a:pos x="0" y="0"/>
              </a:cxn>
            </a:cxnLst>
            <a:rect l="0" t="0" r="r" b="b"/>
            <a:pathLst>
              <a:path w="5010" h="5205">
                <a:moveTo>
                  <a:pt x="0" y="0"/>
                </a:moveTo>
                <a:lnTo>
                  <a:pt x="2160" y="1065"/>
                </a:lnTo>
                <a:lnTo>
                  <a:pt x="2345" y="1725"/>
                </a:lnTo>
                <a:lnTo>
                  <a:pt x="2370" y="2445"/>
                </a:lnTo>
                <a:lnTo>
                  <a:pt x="2270" y="3345"/>
                </a:lnTo>
                <a:lnTo>
                  <a:pt x="1950" y="4035"/>
                </a:lnTo>
                <a:lnTo>
                  <a:pt x="810" y="5205"/>
                </a:lnTo>
                <a:lnTo>
                  <a:pt x="4080" y="5175"/>
                </a:lnTo>
                <a:lnTo>
                  <a:pt x="2910" y="4035"/>
                </a:lnTo>
                <a:lnTo>
                  <a:pt x="2660" y="3375"/>
                </a:lnTo>
                <a:lnTo>
                  <a:pt x="2525" y="2415"/>
                </a:lnTo>
                <a:lnTo>
                  <a:pt x="2525" y="1725"/>
                </a:lnTo>
                <a:lnTo>
                  <a:pt x="2670" y="1065"/>
                </a:lnTo>
                <a:lnTo>
                  <a:pt x="5010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FFFFCD"/>
              </a:gs>
              <a:gs pos="50000">
                <a:srgbClr val="FFFF00"/>
              </a:gs>
              <a:gs pos="100000">
                <a:srgbClr val="FFFFCD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7667571" y="2104225"/>
            <a:ext cx="2448272" cy="6241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Producenti/zemědělci v rozvojových zemích</a:t>
            </a:r>
            <a:endParaRPr lang="en-GB" dirty="0"/>
          </a:p>
        </p:txBody>
      </p:sp>
      <p:sp>
        <p:nvSpPr>
          <p:cNvPr id="9" name="Zaoblený obdélník 8"/>
          <p:cNvSpPr/>
          <p:nvPr/>
        </p:nvSpPr>
        <p:spPr>
          <a:xfrm>
            <a:off x="7552766" y="5406882"/>
            <a:ext cx="2834639" cy="76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Spotřebitelé v ekonomicky rozvinutých zemích</a:t>
            </a:r>
            <a:endParaRPr lang="en-GB" dirty="0"/>
          </a:p>
        </p:txBody>
      </p:sp>
      <p:sp>
        <p:nvSpPr>
          <p:cNvPr id="10" name="Zaoblený obdélník 9"/>
          <p:cNvSpPr/>
          <p:nvPr/>
        </p:nvSpPr>
        <p:spPr>
          <a:xfrm>
            <a:off x="9326135" y="3787411"/>
            <a:ext cx="2595146" cy="4626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Obchodníci/ zpracovatelé</a:t>
            </a:r>
            <a:endParaRPr lang="en-GB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125" y="3068126"/>
            <a:ext cx="2451635" cy="198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6BA3-5A45-404D-9D0F-2F14DC46E9CF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Proč?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42099" y="2228003"/>
            <a:ext cx="4968709" cy="36330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trukturální problémy světových hodnotových řetězců</a:t>
            </a:r>
          </a:p>
          <a:p>
            <a:r>
              <a:rPr lang="cs-CZ" dirty="0"/>
              <a:t>neustále stoupající kurz amerického dolaru vůči brazilskému </a:t>
            </a:r>
            <a:r>
              <a:rPr lang="cs-CZ" dirty="0" err="1"/>
              <a:t>realu</a:t>
            </a:r>
            <a:endParaRPr lang="cs-CZ" dirty="0"/>
          </a:p>
          <a:p>
            <a:r>
              <a:rPr lang="cs-CZ" dirty="0"/>
              <a:t>rostoucí objem spekulativních obchodů prohlubující pokles ceny kávy</a:t>
            </a:r>
          </a:p>
          <a:p>
            <a:r>
              <a:rPr lang="cs-CZ" dirty="0" smtClean="0"/>
              <a:t>rostoucí </a:t>
            </a:r>
            <a:r>
              <a:rPr lang="cs-CZ" dirty="0"/>
              <a:t>nabídka, která převyšuje </a:t>
            </a:r>
            <a:r>
              <a:rPr lang="cs-CZ" dirty="0" smtClean="0"/>
              <a:t>poptávku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3135-CD36-44E4-8A97-777C1D70D724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8" name="Zástupný symbol pro obsah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55" y="2141012"/>
            <a:ext cx="5735782" cy="409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Proč?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Politika vlád</a:t>
            </a:r>
            <a:r>
              <a:rPr lang="en-US" dirty="0"/>
              <a:t>:</a:t>
            </a:r>
          </a:p>
          <a:p>
            <a:pPr lvl="1"/>
            <a:r>
              <a:rPr lang="cs-CZ" dirty="0"/>
              <a:t>Ad-hoc zásahy a regulace – exportní cla, zákazy exportu</a:t>
            </a:r>
          </a:p>
          <a:p>
            <a:pPr lvl="1"/>
            <a:r>
              <a:rPr lang="cs-CZ" dirty="0"/>
              <a:t>Podpora a dotace producentů</a:t>
            </a:r>
          </a:p>
          <a:p>
            <a:r>
              <a:rPr lang="cs-CZ" dirty="0"/>
              <a:t>Trhy</a:t>
            </a:r>
            <a:r>
              <a:rPr lang="en-US" dirty="0"/>
              <a:t>:</a:t>
            </a:r>
          </a:p>
          <a:p>
            <a:pPr lvl="1"/>
            <a:r>
              <a:rPr lang="cs-CZ" dirty="0"/>
              <a:t>Očekávané/neočekávané změny v nabídce a poptávce (znásobované (ne) dostatkem informací</a:t>
            </a:r>
          </a:p>
          <a:p>
            <a:pPr lvl="1"/>
            <a:r>
              <a:rPr lang="cs-CZ" dirty="0"/>
              <a:t>Strach z poklesu výnosu – počasí a jiné vlivy v produkce</a:t>
            </a:r>
          </a:p>
          <a:p>
            <a:pPr lvl="1"/>
            <a:r>
              <a:rPr lang="cs-CZ" dirty="0"/>
              <a:t>Aktivity investorů a spekulantů na komoditních trzích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Velmi nízká elasticita nabídky a poptávky (plantáže):</a:t>
            </a:r>
          </a:p>
          <a:p>
            <a:pPr lvl="1"/>
            <a:r>
              <a:rPr lang="cs-CZ" dirty="0"/>
              <a:t>Minimální možnost inovace produktu</a:t>
            </a:r>
          </a:p>
          <a:p>
            <a:pPr lvl="1"/>
            <a:r>
              <a:rPr lang="cs-CZ" dirty="0"/>
              <a:t>Asymetrie mezi nabídnou a poptávkou má zpoždění několik let</a:t>
            </a:r>
          </a:p>
          <a:p>
            <a:pPr lvl="1"/>
            <a:r>
              <a:rPr lang="cs-CZ" dirty="0"/>
              <a:t>Cena se často vychýlí mimo rovnováhu a chování producentů je anti-cyklické</a:t>
            </a:r>
          </a:p>
          <a:p>
            <a:r>
              <a:rPr lang="cs-CZ" dirty="0"/>
              <a:t>„Úzké hrdlo“ v hodnotových řetězcích přes které se nedostanou signály změny cen</a:t>
            </a:r>
          </a:p>
          <a:p>
            <a:pPr lvl="1"/>
            <a:r>
              <a:rPr lang="cs-CZ" dirty="0"/>
              <a:t>Politiky a strategie nadnárodních společností</a:t>
            </a:r>
          </a:p>
          <a:p>
            <a:r>
              <a:rPr lang="cs-CZ" dirty="0"/>
              <a:t>Ostatní:</a:t>
            </a:r>
            <a:endParaRPr lang="en-US" dirty="0"/>
          </a:p>
          <a:p>
            <a:pPr lvl="1"/>
            <a:r>
              <a:rPr lang="cs-CZ" dirty="0"/>
              <a:t>Ceny energií – ropa</a:t>
            </a:r>
          </a:p>
          <a:p>
            <a:pPr lvl="1"/>
            <a:r>
              <a:rPr lang="cs-CZ" dirty="0"/>
              <a:t>Kurzy měn v zemích produkce a USD</a:t>
            </a:r>
            <a:endParaRPr lang="en-US" dirty="0"/>
          </a:p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C5D0-4F60-4DF7-86A8-BE443415ECB1}" type="datetime1">
              <a:rPr lang="cs-CZ" smtClean="0"/>
              <a:pPr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5339316" cy="1497507"/>
          </a:xfrm>
        </p:spPr>
        <p:txBody>
          <a:bodyPr>
            <a:normAutofit fontScale="90000"/>
          </a:bodyPr>
          <a:lstStyle/>
          <a:p>
            <a:r>
              <a:rPr lang="cs-CZ" dirty="0"/>
              <a:t>Co tedy mohou dělat spotřebitelé (a firmy), kterým to není jedno?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je etický mezinárodní obchod?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0FD9-19F9-48EE-957D-E3E1EEF1E71F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6" name="Picture 9" descr="Title_Image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578" y="992909"/>
            <a:ext cx="5308229" cy="37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4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Systém Fairtrade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2D91-6FA1-4636-8912-650791565F61}" type="datetime1">
              <a:rPr lang="cs-CZ" smtClean="0"/>
              <a:t>21.01.2020</a:t>
            </a:fld>
            <a:endParaRPr lang="en-US" dirty="0"/>
          </a:p>
        </p:txBody>
      </p:sp>
      <p:graphicFrame>
        <p:nvGraphicFramePr>
          <p:cNvPr id="18" name="Zástupný symbol pro obsah 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0790065"/>
              </p:ext>
            </p:extLst>
          </p:nvPr>
        </p:nvGraphicFramePr>
        <p:xfrm>
          <a:off x="737779" y="2148885"/>
          <a:ext cx="5728335" cy="4098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Zástupný symbol pro obsah 18"/>
          <p:cNvSpPr>
            <a:spLocks noGrp="1"/>
          </p:cNvSpPr>
          <p:nvPr>
            <p:ph sz="half" idx="2"/>
          </p:nvPr>
        </p:nvSpPr>
        <p:spPr>
          <a:xfrm>
            <a:off x="6188416" y="4352615"/>
            <a:ext cx="5422392" cy="161918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Pravidla pro producenty a obchodníky</a:t>
            </a:r>
          </a:p>
          <a:p>
            <a:r>
              <a:rPr lang="cs-CZ" dirty="0"/>
              <a:t>Kontrola celého hodnotového řetězce</a:t>
            </a:r>
          </a:p>
          <a:p>
            <a:r>
              <a:rPr lang="cs-CZ" dirty="0"/>
              <a:t>Propagace mezi spotřebiteli a občanskou společností </a:t>
            </a:r>
          </a:p>
        </p:txBody>
      </p:sp>
      <p:pic>
        <p:nvPicPr>
          <p:cNvPr id="20" name="Zástupný symbol pro obsah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253" y="2067253"/>
            <a:ext cx="3381208" cy="18578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10012"/>
          <a:stretch/>
        </p:blipFill>
        <p:spPr>
          <a:xfrm>
            <a:off x="9250322" y="1990100"/>
            <a:ext cx="2045207" cy="20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Stabilní (minimální výkupní cena)</a:t>
            </a:r>
          </a:p>
        </p:txBody>
      </p:sp>
      <p:pic>
        <p:nvPicPr>
          <p:cNvPr id="24577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4344" y="2068946"/>
            <a:ext cx="5550917" cy="3930650"/>
          </a:xfrm>
        </p:spPr>
      </p:pic>
      <p:graphicFrame>
        <p:nvGraphicFramePr>
          <p:cNvPr id="4" name="Zástupný symbol pro obsah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8765758"/>
              </p:ext>
            </p:extLst>
          </p:nvPr>
        </p:nvGraphicFramePr>
        <p:xfrm>
          <a:off x="6193813" y="2195071"/>
          <a:ext cx="5411424" cy="3698172"/>
        </p:xfrm>
        <a:graphic>
          <a:graphicData uri="http://schemas.openxmlformats.org/drawingml/2006/table">
            <a:tbl>
              <a:tblPr firstRow="1" firstCol="1">
                <a:tableStyleId>{C083E6E3-FA7D-4D7B-A595-EF9225AFEA82}</a:tableStyleId>
              </a:tblPr>
              <a:tblGrid>
                <a:gridCol w="676428">
                  <a:extLst>
                    <a:ext uri="{9D8B030D-6E8A-4147-A177-3AD203B41FA5}">
                      <a16:colId xmlns:a16="http://schemas.microsoft.com/office/drawing/2014/main" val="2681111860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2623964539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4118686563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4210805351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3504479732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1304656390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1212080908"/>
                    </a:ext>
                  </a:extLst>
                </a:gridCol>
                <a:gridCol w="676428">
                  <a:extLst>
                    <a:ext uri="{9D8B030D-6E8A-4147-A177-3AD203B41FA5}">
                      <a16:colId xmlns:a16="http://schemas.microsoft.com/office/drawing/2014/main" val="3621730042"/>
                    </a:ext>
                  </a:extLst>
                </a:gridCol>
              </a:tblGrid>
              <a:tr h="179446">
                <a:tc gridSpan="8">
                  <a:txBody>
                    <a:bodyPr/>
                    <a:lstStyle/>
                    <a:p>
                      <a:r>
                        <a:rPr lang="cs-CZ" sz="900"/>
                        <a:t>Status: 19. Feb 2019</a:t>
                      </a:r>
                    </a:p>
                  </a:txBody>
                  <a:tcPr marL="44862" marR="44862" marT="22431" marB="22431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480007"/>
                  </a:ext>
                </a:extLst>
              </a:tr>
              <a:tr h="583200">
                <a:tc>
                  <a:txBody>
                    <a:bodyPr/>
                    <a:lstStyle/>
                    <a:p>
                      <a:r>
                        <a:rPr lang="cs-CZ" sz="900" dirty="0" err="1"/>
                        <a:t>Product</a:t>
                      </a:r>
                      <a:r>
                        <a:rPr lang="cs-CZ" sz="900" dirty="0"/>
                        <a:t/>
                      </a:r>
                      <a:br>
                        <a:rPr lang="cs-CZ" sz="900" dirty="0"/>
                      </a:br>
                      <a:r>
                        <a:rPr lang="cs-CZ" sz="900" dirty="0"/>
                        <a:t>(</a:t>
                      </a:r>
                      <a:r>
                        <a:rPr lang="cs-CZ" sz="900" dirty="0" err="1"/>
                        <a:t>specific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product</a:t>
                      </a:r>
                      <a:r>
                        <a:rPr lang="cs-CZ" sz="900" dirty="0"/>
                        <a:t> standard) </a:t>
                      </a:r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Product</a:t>
                      </a:r>
                      <a:r>
                        <a:rPr lang="cs-CZ" sz="900" dirty="0"/>
                        <a:t> variety</a:t>
                      </a:r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Price applies to</a:t>
                      </a:r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Currency</a:t>
                      </a:r>
                      <a:r>
                        <a:rPr lang="cs-CZ" sz="900" dirty="0"/>
                        <a:t> / </a:t>
                      </a:r>
                      <a:r>
                        <a:rPr lang="cs-CZ" sz="900" dirty="0" err="1"/>
                        <a:t>Quantity</a:t>
                      </a:r>
                      <a:r>
                        <a:rPr lang="cs-CZ" sz="900" dirty="0"/>
                        <a:t> x Unit</a:t>
                      </a:r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Price level / *special price conditions</a:t>
                      </a:r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Fairtrade minimum </a:t>
                      </a:r>
                      <a:r>
                        <a:rPr lang="cs-CZ" sz="900" dirty="0" err="1"/>
                        <a:t>price</a:t>
                      </a:r>
                      <a:endParaRPr lang="cs-CZ" sz="900" dirty="0"/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Fairtrade </a:t>
                      </a:r>
                      <a:r>
                        <a:rPr lang="cs-CZ" sz="900" dirty="0" err="1"/>
                        <a:t>premium</a:t>
                      </a:r>
                      <a:endParaRPr lang="cs-CZ" sz="900" dirty="0"/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Valid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from</a:t>
                      </a:r>
                      <a:endParaRPr lang="cs-CZ" sz="900" dirty="0"/>
                    </a:p>
                  </a:txBody>
                  <a:tcPr marL="44862" marR="44862" marT="22431" marB="2243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483045"/>
                  </a:ext>
                </a:extLst>
              </a:tr>
              <a:tr h="448616">
                <a:tc>
                  <a:txBody>
                    <a:bodyPr/>
                    <a:lstStyle/>
                    <a:p>
                      <a:r>
                        <a:rPr lang="cs-CZ" sz="900"/>
                        <a:t>Coffee Arabica</a:t>
                      </a:r>
                      <a:br>
                        <a:rPr lang="cs-CZ" sz="900"/>
                      </a:br>
                      <a:r>
                        <a:rPr lang="cs-CZ" sz="900"/>
                        <a:t>(Coffee)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Organic, natural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worldwide</a:t>
                      </a:r>
                      <a:br>
                        <a:rPr lang="cs-CZ" sz="900"/>
                      </a:br>
                      <a:r>
                        <a:rPr lang="cs-CZ" sz="900"/>
                        <a:t>(SPO)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USD / 1 pound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FOB*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Organic differential: +0.30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see conventional coffee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01. Apr 2011</a:t>
                      </a:r>
                    </a:p>
                  </a:txBody>
                  <a:tcPr marL="44862" marR="44862" marT="22431" marB="22431" anchor="ctr"/>
                </a:tc>
                <a:extLst>
                  <a:ext uri="{0D108BD9-81ED-4DB2-BD59-A6C34878D82A}">
                    <a16:rowId xmlns:a16="http://schemas.microsoft.com/office/drawing/2014/main" val="3548129458"/>
                  </a:ext>
                </a:extLst>
              </a:tr>
              <a:tr h="448616">
                <a:tc>
                  <a:txBody>
                    <a:bodyPr/>
                    <a:lstStyle/>
                    <a:p>
                      <a:r>
                        <a:rPr lang="cs-CZ" sz="900"/>
                        <a:t>Coffee Arabica</a:t>
                      </a:r>
                      <a:br>
                        <a:rPr lang="cs-CZ" sz="900"/>
                      </a:br>
                      <a:r>
                        <a:rPr lang="cs-CZ" sz="900"/>
                        <a:t>(Coffee)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Organic, washed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worldwide</a:t>
                      </a:r>
                      <a:br>
                        <a:rPr lang="cs-CZ" sz="900"/>
                      </a:br>
                      <a:r>
                        <a:rPr lang="cs-CZ" sz="900"/>
                        <a:t>(SPO)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USD / 1 pound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FOB*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Organic differential: +0.30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see conventional coffee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01. </a:t>
                      </a:r>
                      <a:r>
                        <a:rPr lang="cs-CZ" sz="900" dirty="0" err="1"/>
                        <a:t>Apr</a:t>
                      </a:r>
                      <a:r>
                        <a:rPr lang="cs-CZ" sz="900" dirty="0"/>
                        <a:t> 2011</a:t>
                      </a:r>
                    </a:p>
                  </a:txBody>
                  <a:tcPr marL="44862" marR="44862" marT="22431" marB="22431" anchor="ctr"/>
                </a:tc>
                <a:extLst>
                  <a:ext uri="{0D108BD9-81ED-4DB2-BD59-A6C34878D82A}">
                    <a16:rowId xmlns:a16="http://schemas.microsoft.com/office/drawing/2014/main" val="2604809851"/>
                  </a:ext>
                </a:extLst>
              </a:tr>
              <a:tr h="986954">
                <a:tc>
                  <a:txBody>
                    <a:bodyPr/>
                    <a:lstStyle/>
                    <a:p>
                      <a:r>
                        <a:rPr lang="cs-CZ" sz="900"/>
                        <a:t>Coffee Arabica</a:t>
                      </a:r>
                      <a:br>
                        <a:rPr lang="cs-CZ" sz="900"/>
                      </a:br>
                      <a:r>
                        <a:rPr lang="cs-CZ" sz="900"/>
                        <a:t>(Coffee)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Conventional, natural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worldwide</a:t>
                      </a:r>
                      <a:br>
                        <a:rPr lang="cs-CZ" sz="900"/>
                      </a:br>
                      <a:r>
                        <a:rPr lang="cs-CZ" sz="900"/>
                        <a:t>(SPO)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USD / 1 pound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FOB*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1.35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0.20 (of which at least 0.05 for productivity and/or quality)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01. Apr 2011</a:t>
                      </a:r>
                    </a:p>
                  </a:txBody>
                  <a:tcPr marL="44862" marR="44862" marT="22431" marB="22431" anchor="ctr"/>
                </a:tc>
                <a:extLst>
                  <a:ext uri="{0D108BD9-81ED-4DB2-BD59-A6C34878D82A}">
                    <a16:rowId xmlns:a16="http://schemas.microsoft.com/office/drawing/2014/main" val="915796396"/>
                  </a:ext>
                </a:extLst>
              </a:tr>
              <a:tr h="986954">
                <a:tc>
                  <a:txBody>
                    <a:bodyPr/>
                    <a:lstStyle/>
                    <a:p>
                      <a:r>
                        <a:rPr lang="cs-CZ" sz="900"/>
                        <a:t>Coffee Arabica</a:t>
                      </a:r>
                      <a:br>
                        <a:rPr lang="cs-CZ" sz="900"/>
                      </a:br>
                      <a:r>
                        <a:rPr lang="cs-CZ" sz="900"/>
                        <a:t>(Coffee)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Conventional, washed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worldwide</a:t>
                      </a:r>
                      <a:br>
                        <a:rPr lang="cs-CZ" sz="900"/>
                      </a:br>
                      <a:r>
                        <a:rPr lang="cs-CZ" sz="900"/>
                        <a:t>(SPO)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USD / 1 pound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FOB*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1.40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0.20 (of which at least 0.05 for productivity and/or quality)</a:t>
                      </a:r>
                    </a:p>
                  </a:txBody>
                  <a:tcPr marL="44862" marR="44862" marT="22431" marB="22431" anchor="ctr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01. </a:t>
                      </a:r>
                      <a:r>
                        <a:rPr lang="cs-CZ" sz="900" dirty="0" err="1"/>
                        <a:t>Apr</a:t>
                      </a:r>
                      <a:r>
                        <a:rPr lang="cs-CZ" sz="900" dirty="0"/>
                        <a:t> 2011</a:t>
                      </a:r>
                    </a:p>
                  </a:txBody>
                  <a:tcPr marL="44862" marR="44862" marT="22431" marB="22431" anchor="ctr"/>
                </a:tc>
                <a:extLst>
                  <a:ext uri="{0D108BD9-81ED-4DB2-BD59-A6C34878D82A}">
                    <a16:rowId xmlns:a16="http://schemas.microsoft.com/office/drawing/2014/main" val="3868169967"/>
                  </a:ext>
                </a:extLst>
              </a:tr>
            </a:tbl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9ADF-8367-4D2B-A2E3-944133E1E6E5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Jakým způsobem je stabilní cena a příplatek poskytována?</a:t>
            </a:r>
            <a:endParaRPr lang="en-GB" dirty="0"/>
          </a:p>
        </p:txBody>
      </p:sp>
      <p:sp>
        <p:nvSpPr>
          <p:cNvPr id="6" name="Zaoblený obdélník 5"/>
          <p:cNvSpPr/>
          <p:nvPr/>
        </p:nvSpPr>
        <p:spPr>
          <a:xfrm>
            <a:off x="3431704" y="3389000"/>
            <a:ext cx="1944216" cy="15841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Družstvo, které farmáři vlastní</a:t>
            </a:r>
            <a:endParaRPr lang="en-GB" dirty="0"/>
          </a:p>
        </p:txBody>
      </p:sp>
      <p:sp>
        <p:nvSpPr>
          <p:cNvPr id="7" name="Zaoblený obdélník 6"/>
          <p:cNvSpPr/>
          <p:nvPr/>
        </p:nvSpPr>
        <p:spPr>
          <a:xfrm>
            <a:off x="6312024" y="3893056"/>
            <a:ext cx="12961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Dovozce</a:t>
            </a:r>
            <a:endParaRPr lang="en-GB" dirty="0"/>
          </a:p>
        </p:txBody>
      </p:sp>
      <p:sp>
        <p:nvSpPr>
          <p:cNvPr id="9" name="Zaoblený obdélník 8"/>
          <p:cNvSpPr/>
          <p:nvPr/>
        </p:nvSpPr>
        <p:spPr>
          <a:xfrm>
            <a:off x="7752184" y="3893056"/>
            <a:ext cx="12961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Pražírna</a:t>
            </a:r>
            <a:endParaRPr lang="en-GB" dirty="0"/>
          </a:p>
        </p:txBody>
      </p:sp>
      <p:sp>
        <p:nvSpPr>
          <p:cNvPr id="10" name="Zaoblený obdélník 9"/>
          <p:cNvSpPr/>
          <p:nvPr/>
        </p:nvSpPr>
        <p:spPr>
          <a:xfrm>
            <a:off x="9192344" y="3893056"/>
            <a:ext cx="15864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Maloobchod</a:t>
            </a:r>
            <a:endParaRPr lang="en-GB" dirty="0"/>
          </a:p>
        </p:txBody>
      </p:sp>
      <p:sp>
        <p:nvSpPr>
          <p:cNvPr id="11" name="Elipsa 10"/>
          <p:cNvSpPr/>
          <p:nvPr/>
        </p:nvSpPr>
        <p:spPr>
          <a:xfrm>
            <a:off x="2063552" y="346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a 11"/>
          <p:cNvSpPr/>
          <p:nvPr/>
        </p:nvSpPr>
        <p:spPr>
          <a:xfrm>
            <a:off x="2567608" y="36050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a 12"/>
          <p:cNvSpPr/>
          <p:nvPr/>
        </p:nvSpPr>
        <p:spPr>
          <a:xfrm>
            <a:off x="1991544" y="45411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a 13"/>
          <p:cNvSpPr/>
          <p:nvPr/>
        </p:nvSpPr>
        <p:spPr>
          <a:xfrm>
            <a:off x="2711624" y="259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a 14"/>
          <p:cNvSpPr/>
          <p:nvPr/>
        </p:nvSpPr>
        <p:spPr>
          <a:xfrm>
            <a:off x="2639616" y="526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a 15"/>
          <p:cNvSpPr/>
          <p:nvPr/>
        </p:nvSpPr>
        <p:spPr>
          <a:xfrm>
            <a:off x="2567608" y="43971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a 16"/>
          <p:cNvSpPr/>
          <p:nvPr/>
        </p:nvSpPr>
        <p:spPr>
          <a:xfrm>
            <a:off x="1775520" y="29569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ovéPole 17"/>
          <p:cNvSpPr txBox="1"/>
          <p:nvPr/>
        </p:nvSpPr>
        <p:spPr>
          <a:xfrm>
            <a:off x="1631504" y="3893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Malí farmáři</a:t>
            </a:r>
            <a:endParaRPr lang="en-GB" dirty="0"/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2855640" y="360502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2855640" y="468514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375920" y="403707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5375920" y="4469120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5375920" y="346100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Exportuje zelenou kávu</a:t>
            </a:r>
            <a:endParaRPr lang="en-GB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375920" y="475715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Platí Fairtrade minimální cenu a rozvojový příplatek</a:t>
            </a:r>
            <a:endParaRPr lang="en-GB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1" name="Přímá spojovací šipka 30"/>
          <p:cNvCxnSpPr>
            <a:endCxn id="9" idx="1"/>
          </p:cNvCxnSpPr>
          <p:nvPr/>
        </p:nvCxnSpPr>
        <p:spPr>
          <a:xfrm>
            <a:off x="7608168" y="425309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>
            <a:off x="9048328" y="425309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2927648" y="497317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Prodej kávových třešní</a:t>
            </a:r>
            <a:endParaRPr lang="en-GB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2519315" y="3081803"/>
            <a:ext cx="188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Platba za surovou kávu</a:t>
            </a:r>
            <a:endParaRPr lang="en-GB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614-A1BA-4CB1-906E-4DC982BC87AB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Šipka dolů 7"/>
          <p:cNvSpPr/>
          <p:nvPr/>
        </p:nvSpPr>
        <p:spPr>
          <a:xfrm>
            <a:off x="5375920" y="2491994"/>
            <a:ext cx="165898" cy="8250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4206556" y="1935809"/>
            <a:ext cx="272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Kontrola platby minimální ceny a příplatku na rozvoj auditorem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95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9" grpId="0"/>
      <p:bldP spid="30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Fairtrade efektivní způsob pomoci?</a:t>
            </a:r>
            <a:br>
              <a:rPr lang="cs-CZ"/>
            </a:br>
            <a:r>
              <a:rPr lang="cs-CZ"/>
              <a:t>Není přece jen charita lepší?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17745">
            <a:off x="1428442" y="1859790"/>
            <a:ext cx="3172394" cy="4827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Káva v české republice</a:t>
            </a:r>
            <a:endParaRPr lang="en-US" dirty="0"/>
          </a:p>
          <a:p>
            <a:pPr lvl="1"/>
            <a:r>
              <a:rPr lang="cs-CZ" dirty="0"/>
              <a:t>Vzorek cca 80 fairtradových káv</a:t>
            </a:r>
          </a:p>
          <a:p>
            <a:pPr lvl="1"/>
            <a:r>
              <a:rPr lang="cs-CZ" dirty="0"/>
              <a:t>Za každou 1 Kč dostane producent (družstvo) pouze 0,06 Kč navíc</a:t>
            </a:r>
            <a:endParaRPr lang="en-US" dirty="0"/>
          </a:p>
          <a:p>
            <a:r>
              <a:rPr lang="cs-CZ" dirty="0"/>
              <a:t>Studie v </a:t>
            </a:r>
            <a:r>
              <a:rPr lang="en-US" dirty="0"/>
              <a:t>USA:</a:t>
            </a:r>
          </a:p>
          <a:p>
            <a:pPr lvl="1"/>
            <a:r>
              <a:rPr lang="cs-CZ" dirty="0"/>
              <a:t>Za každých </a:t>
            </a:r>
            <a:r>
              <a:rPr lang="en-US" dirty="0"/>
              <a:t>20 cent</a:t>
            </a:r>
            <a:r>
              <a:rPr lang="cs-CZ" dirty="0"/>
              <a:t>ů za libru </a:t>
            </a:r>
            <a:r>
              <a:rPr lang="cs-CZ" dirty="0" err="1"/>
              <a:t>Fairtrade</a:t>
            </a:r>
            <a:r>
              <a:rPr lang="cs-CZ" dirty="0"/>
              <a:t> banánů dostane producent (plantáž) 5 centů extra</a:t>
            </a:r>
            <a:endParaRPr lang="en-US" dirty="0"/>
          </a:p>
          <a:p>
            <a:r>
              <a:rPr lang="cs-CZ" dirty="0"/>
              <a:t>Srovnání N</a:t>
            </a:r>
            <a:r>
              <a:rPr lang="en-US" dirty="0" err="1"/>
              <a:t>escaf</a:t>
            </a:r>
            <a:r>
              <a:rPr lang="cs-CZ" dirty="0"/>
              <a:t>é a </a:t>
            </a:r>
            <a:r>
              <a:rPr lang="en-US" dirty="0" err="1"/>
              <a:t>Caf</a:t>
            </a:r>
            <a:r>
              <a:rPr lang="cs-CZ" dirty="0"/>
              <a:t>é</a:t>
            </a:r>
            <a:r>
              <a:rPr lang="en-US" dirty="0"/>
              <a:t>direct</a:t>
            </a:r>
            <a:r>
              <a:rPr lang="cs-CZ" dirty="0"/>
              <a:t> ve velké </a:t>
            </a:r>
            <a:r>
              <a:rPr lang="cs-CZ" dirty="0" err="1"/>
              <a:t>británii</a:t>
            </a:r>
            <a:endParaRPr lang="en-US" dirty="0"/>
          </a:p>
          <a:p>
            <a:pPr lvl="1"/>
            <a:r>
              <a:rPr lang="cs-CZ" dirty="0"/>
              <a:t>Návratnost pouze </a:t>
            </a:r>
            <a:r>
              <a:rPr lang="en-US" dirty="0"/>
              <a:t>2% </a:t>
            </a:r>
            <a:r>
              <a:rPr lang="cs-CZ" dirty="0"/>
              <a:t>prémiové ceny zaplacené spotřebitelem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Cesta kávy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Současná situace ve světě kávy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Jak funguje trh s kávou?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Co tedy mohou dělat spotřebitelé (a firmy), kterým to není jedno?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Lze ale takový (drahý) produkt prodávat?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Je něco takového možné i v ČR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F439-4035-40FE-8866-299B3CEA6CF6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7" name="Zástupný symbol pro obsah 11" descr="FCM_RGB_P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587" y="2092792"/>
            <a:ext cx="1667516" cy="17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nejefektivnější pomoc?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Není lepší posílat peníze na charitu a rozvojové projekty?</a:t>
            </a:r>
          </a:p>
          <a:p>
            <a:endParaRPr lang="cs-CZ" dirty="0"/>
          </a:p>
          <a:p>
            <a:r>
              <a:rPr lang="cs-CZ" dirty="0"/>
              <a:t>Zajímá farmáře kolik platí spotřebitel?</a:t>
            </a:r>
          </a:p>
          <a:p>
            <a:endParaRPr lang="cs-CZ" dirty="0"/>
          </a:p>
          <a:p>
            <a:r>
              <a:rPr lang="cs-CZ" dirty="0"/>
              <a:t>Stačí prostě zaplatit zvýšenou výkupní cenu?</a:t>
            </a:r>
          </a:p>
          <a:p>
            <a:endParaRPr lang="cs-CZ" dirty="0"/>
          </a:p>
          <a:p>
            <a:r>
              <a:rPr lang="cs-CZ" dirty="0"/>
              <a:t>Kdo by měl rozhodnout co je to rozvoj a co místní lidé potřebují?</a:t>
            </a: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4F48-C8AE-4FF6-911E-815BC95A79DF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36" y="2539279"/>
            <a:ext cx="4753464" cy="31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problémy drobných zemědělců v tzv. rozvojových zemích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218716" cy="3633047"/>
          </a:xfrm>
        </p:spPr>
        <p:txBody>
          <a:bodyPr>
            <a:normAutofit fontScale="92500"/>
          </a:bodyPr>
          <a:lstStyle/>
          <a:p>
            <a:r>
              <a:rPr lang="cs-CZ" dirty="0"/>
              <a:t>Jsou malí a mají špatnou vyjednávací pozici</a:t>
            </a:r>
          </a:p>
          <a:p>
            <a:r>
              <a:rPr lang="cs-CZ" dirty="0"/>
              <a:t>Isolovanost od trhů a informací</a:t>
            </a:r>
          </a:p>
          <a:p>
            <a:r>
              <a:rPr lang="cs-CZ" dirty="0"/>
              <a:t>Omezený přístup na mezinárodní trhy a k možnostem zabezpečení ceny - </a:t>
            </a:r>
            <a:r>
              <a:rPr lang="cs-CZ" dirty="0" err="1"/>
              <a:t>hedging</a:t>
            </a:r>
            <a:endParaRPr lang="cs-CZ" dirty="0"/>
          </a:p>
          <a:p>
            <a:r>
              <a:rPr lang="cs-CZ" dirty="0"/>
              <a:t>Nedostatek </a:t>
            </a:r>
            <a:r>
              <a:rPr lang="cs-CZ" dirty="0" err="1"/>
              <a:t>cashflow</a:t>
            </a:r>
            <a:r>
              <a:rPr lang="cs-CZ" dirty="0"/>
              <a:t> během sezony</a:t>
            </a:r>
          </a:p>
          <a:p>
            <a:r>
              <a:rPr lang="cs-CZ" dirty="0"/>
              <a:t>Nedostatek investičních prostředků</a:t>
            </a:r>
          </a:p>
          <a:p>
            <a:r>
              <a:rPr lang="cs-CZ" dirty="0"/>
              <a:t>Nízké a kolísavé ceny komodity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6188417" y="2164018"/>
            <a:ext cx="5422392" cy="184320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káva </a:t>
            </a:r>
            <a:r>
              <a:rPr lang="cs-CZ" dirty="0"/>
              <a:t>– malé rodinné farmy, někdy spolupracující v družstvech</a:t>
            </a:r>
          </a:p>
          <a:p>
            <a:endParaRPr lang="cs-CZ" dirty="0"/>
          </a:p>
        </p:txBody>
      </p:sp>
      <p:sp>
        <p:nvSpPr>
          <p:cNvPr id="10" name="Pravá složená závorka 9"/>
          <p:cNvSpPr/>
          <p:nvPr/>
        </p:nvSpPr>
        <p:spPr>
          <a:xfrm>
            <a:off x="5646821" y="2228003"/>
            <a:ext cx="412234" cy="3470833"/>
          </a:xfrm>
          <a:prstGeom prst="rightBrace">
            <a:avLst>
              <a:gd name="adj1" fmla="val 8333"/>
              <a:gd name="adj2" fmla="val 184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E084-9BED-437D-A62E-909E2A2CC0FA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Picture 2" descr="http://www.soundgroundscoffee.com/wp-content/uploads/2013/04/Vietnam-Coffe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170" y="3487663"/>
            <a:ext cx="3304742" cy="221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pravidla </a:t>
            </a:r>
            <a:r>
              <a:rPr lang="cs-CZ" dirty="0" err="1"/>
              <a:t>fairtrade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4792912" cy="3633047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rgbClr val="FF0000"/>
                </a:solidFill>
              </a:rPr>
              <a:t>Isolovanost producentů</a:t>
            </a:r>
          </a:p>
          <a:p>
            <a:r>
              <a:rPr lang="cs-CZ" dirty="0">
                <a:solidFill>
                  <a:srgbClr val="FF0000"/>
                </a:solidFill>
              </a:rPr>
              <a:t>Nedostatek financí během sezony</a:t>
            </a:r>
          </a:p>
          <a:p>
            <a:r>
              <a:rPr lang="cs-CZ" dirty="0">
                <a:solidFill>
                  <a:srgbClr val="FF0000"/>
                </a:solidFill>
              </a:rPr>
              <a:t>Nízké a kolísavé ceny komodity</a:t>
            </a:r>
          </a:p>
          <a:p>
            <a:r>
              <a:rPr lang="cs-CZ" dirty="0">
                <a:solidFill>
                  <a:srgbClr val="FF0000"/>
                </a:solidFill>
              </a:rPr>
              <a:t>Omezený přístup na trhy a k možnostem zabezpečení ceny</a:t>
            </a:r>
          </a:p>
          <a:p>
            <a:r>
              <a:rPr lang="cs-CZ" dirty="0">
                <a:solidFill>
                  <a:srgbClr val="FF0000"/>
                </a:solidFill>
              </a:rPr>
              <a:t>Nedostatek investičních prostředků</a:t>
            </a:r>
          </a:p>
          <a:p>
            <a:r>
              <a:rPr lang="cs-CZ" dirty="0">
                <a:solidFill>
                  <a:srgbClr val="FF0000"/>
                </a:solidFill>
              </a:rPr>
              <a:t>Nedostatečně vymáhaná ochrana zaměstnanců a životního prostředí</a:t>
            </a:r>
          </a:p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031832" y="2069431"/>
            <a:ext cx="5578977" cy="3823703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rgbClr val="00B050"/>
                </a:solidFill>
              </a:rPr>
              <a:t>Přímý nákup od producentů</a:t>
            </a:r>
          </a:p>
          <a:p>
            <a:r>
              <a:rPr lang="cs-CZ" dirty="0">
                <a:solidFill>
                  <a:srgbClr val="00B050"/>
                </a:solidFill>
              </a:rPr>
              <a:t>Dlouhodobé obchodní vztahy</a:t>
            </a:r>
          </a:p>
          <a:p>
            <a:r>
              <a:rPr lang="cs-CZ" dirty="0">
                <a:solidFill>
                  <a:srgbClr val="00B050"/>
                </a:solidFill>
              </a:rPr>
              <a:t>Předfinancování produkce</a:t>
            </a:r>
          </a:p>
          <a:p>
            <a:r>
              <a:rPr lang="cs-CZ" dirty="0">
                <a:solidFill>
                  <a:srgbClr val="00B050"/>
                </a:solidFill>
              </a:rPr>
              <a:t>Povinnost založení silné organizace producentů s demokratickým rozhodováním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Je družstvo opravdu nejlepší forma podnikání?</a:t>
            </a:r>
          </a:p>
          <a:p>
            <a:pPr lvl="2"/>
            <a:r>
              <a:rPr lang="cs-CZ" dirty="0">
                <a:solidFill>
                  <a:srgbClr val="00B0F0"/>
                </a:solidFill>
              </a:rPr>
              <a:t>Řada výzkumu z různých zemí</a:t>
            </a:r>
          </a:p>
          <a:p>
            <a:pPr lvl="3"/>
            <a:r>
              <a:rPr lang="cs-CZ" dirty="0">
                <a:solidFill>
                  <a:srgbClr val="00B0F0"/>
                </a:solidFill>
              </a:rPr>
              <a:t>Za jakých okolností, s jakými farmáři, co musí umět a dělat…?</a:t>
            </a:r>
          </a:p>
          <a:p>
            <a:r>
              <a:rPr lang="cs-CZ" dirty="0">
                <a:solidFill>
                  <a:srgbClr val="00B050"/>
                </a:solidFill>
              </a:rPr>
              <a:t>Zaručená minimální výkupní cena</a:t>
            </a:r>
          </a:p>
          <a:p>
            <a:r>
              <a:rPr lang="cs-CZ" dirty="0" err="1">
                <a:solidFill>
                  <a:srgbClr val="00B050"/>
                </a:solidFill>
              </a:rPr>
              <a:t>Fairtradová</a:t>
            </a:r>
            <a:r>
              <a:rPr lang="cs-CZ" dirty="0">
                <a:solidFill>
                  <a:srgbClr val="00B050"/>
                </a:solidFill>
              </a:rPr>
              <a:t> prémie pevně stanovena pro různé produkty</a:t>
            </a:r>
          </a:p>
          <a:p>
            <a:r>
              <a:rPr lang="cs-CZ" dirty="0">
                <a:solidFill>
                  <a:srgbClr val="00B050"/>
                </a:solidFill>
              </a:rPr>
              <a:t>Množství kontrolovaných standardů a pravidel ochrany zaměstnanců a životního prostředí</a:t>
            </a:r>
          </a:p>
        </p:txBody>
      </p:sp>
      <p:sp>
        <p:nvSpPr>
          <p:cNvPr id="12" name="Šipka doprava 11"/>
          <p:cNvSpPr/>
          <p:nvPr/>
        </p:nvSpPr>
        <p:spPr>
          <a:xfrm>
            <a:off x="5221704" y="2930524"/>
            <a:ext cx="657727" cy="21015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AE44-45C9-448C-9B0E-49B957B63EAB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Stačí ale „pomáhat“ producentům? Není potřeba měnit systém? Kdo za problémy vlastně může?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581193" y="2421959"/>
            <a:ext cx="5422390" cy="3633047"/>
          </a:xfrm>
        </p:spPr>
        <p:txBody>
          <a:bodyPr>
            <a:normAutofit/>
          </a:bodyPr>
          <a:lstStyle/>
          <a:p>
            <a:r>
              <a:rPr lang="cs-CZ" dirty="0"/>
              <a:t>Hlavním cílem Fairtrade je změnit spotřebitelské chování širší společnosti, které vytvoří tlak na celý hodnotový řetězec, což nakonec přinese více benefitů producentům</a:t>
            </a:r>
            <a:endParaRPr lang="en-GB" dirty="0"/>
          </a:p>
          <a:p>
            <a:pPr lvl="1"/>
            <a:r>
              <a:rPr lang="cs-CZ" dirty="0"/>
              <a:t>Takže vše začíná u poptávky?</a:t>
            </a:r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FF9D-9346-4FD6-A85A-F59A3D49357B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1201" y="3899687"/>
            <a:ext cx="2817262" cy="183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532480" y="4361109"/>
            <a:ext cx="2051639" cy="1371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47323041"/>
              </p:ext>
            </p:extLst>
          </p:nvPr>
        </p:nvGraphicFramePr>
        <p:xfrm>
          <a:off x="822207" y="904283"/>
          <a:ext cx="7620000" cy="3208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8906518" y="2176867"/>
            <a:ext cx="2584217" cy="172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7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Aby Fairtrade dosáhl svých cílů, musí dosahovat výsledků ve čtyřech oblastech: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1164" y="2180497"/>
            <a:ext cx="4609643" cy="1073692"/>
          </a:xfrm>
        </p:spPr>
        <p:txBody>
          <a:bodyPr/>
          <a:lstStyle/>
          <a:p>
            <a:pPr lvl="1"/>
            <a:r>
              <a:rPr lang="cs-CZ" dirty="0" smtClean="0"/>
              <a:t>Fairtrade působí ve 4 hlavních oblastech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 může systém Fairtrade přinést drobným pěstitelům kávy v současné kávové krizi?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DDF6-B0EC-4A24-BA34-C2A4F1DC8882}" type="slidenum">
              <a:rPr lang="de-DE" smtClean="0"/>
              <a:pPr/>
              <a:t>34</a:t>
            </a:fld>
            <a:endParaRPr lang="de-DE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70025130"/>
              </p:ext>
            </p:extLst>
          </p:nvPr>
        </p:nvGraphicFramePr>
        <p:xfrm>
          <a:off x="2189307" y="2613358"/>
          <a:ext cx="3872795" cy="302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ál 8"/>
          <p:cNvSpPr/>
          <p:nvPr/>
        </p:nvSpPr>
        <p:spPr>
          <a:xfrm>
            <a:off x="3557963" y="3615247"/>
            <a:ext cx="1135481" cy="102230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70" dirty="0">
                <a:latin typeface="+mj-lt"/>
              </a:rPr>
              <a:t>Cíle Fairtrade</a:t>
            </a:r>
          </a:p>
        </p:txBody>
      </p:sp>
      <p:sp>
        <p:nvSpPr>
          <p:cNvPr id="10" name="Zahnutá šipka doleva 9"/>
          <p:cNvSpPr/>
          <p:nvPr/>
        </p:nvSpPr>
        <p:spPr>
          <a:xfrm>
            <a:off x="4721677" y="2014078"/>
            <a:ext cx="1577507" cy="4310293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7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Zahnutá šipka doleva 10"/>
          <p:cNvSpPr/>
          <p:nvPr/>
        </p:nvSpPr>
        <p:spPr>
          <a:xfrm rot="10800000">
            <a:off x="1952224" y="1862056"/>
            <a:ext cx="1643251" cy="4310293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7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14777" y="2054602"/>
            <a:ext cx="711144" cy="30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11" dirty="0">
                <a:latin typeface="+mj-lt"/>
              </a:rPr>
              <a:t>Změna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832558" y="5825929"/>
            <a:ext cx="711144" cy="30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11" dirty="0">
                <a:latin typeface="+mj-lt"/>
              </a:rPr>
              <a:t>Změna</a:t>
            </a:r>
          </a:p>
        </p:txBody>
      </p:sp>
    </p:spTree>
    <p:extLst>
      <p:ext uri="{BB962C8B-B14F-4D97-AF65-F5344CB8AC3E}">
        <p14:creationId xmlns:p14="http://schemas.microsoft.com/office/powerpoint/2010/main" val="17847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Nástroje a intervence Fairtrade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119226" y="2142832"/>
            <a:ext cx="8153067" cy="40223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048" y="2221878"/>
            <a:ext cx="174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Vytváření pravidel Fairtrade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4793" y="2203403"/>
            <a:ext cx="193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Vytváření podmínek pro Fairtrade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01303" y="2664751"/>
            <a:ext cx="1205236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22245" y="2664751"/>
            <a:ext cx="992548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84816" y="2683225"/>
            <a:ext cx="425378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406031" y="2683225"/>
            <a:ext cx="496274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44605" y="3001514"/>
            <a:ext cx="2197783" cy="20111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cs-CZ" sz="1975" dirty="0">
                <a:latin typeface="+mj-lt"/>
              </a:rPr>
              <a:t>Tvorba standardů</a:t>
            </a:r>
            <a:endParaRPr lang="en-GB" sz="1975" dirty="0">
              <a:latin typeface="+mj-lt"/>
            </a:endParaRPr>
          </a:p>
          <a:p>
            <a:pPr algn="ctr"/>
            <a:endParaRPr lang="en-GB" sz="1400" dirty="0">
              <a:latin typeface="+mj-lt"/>
            </a:endParaRPr>
          </a:p>
          <a:p>
            <a:pPr marL="449220" indent="-179371">
              <a:buFont typeface="Arial" pitchFamily="34" charset="0"/>
              <a:buChar char="•"/>
            </a:pPr>
            <a:r>
              <a:rPr lang="cs-CZ" sz="1400" dirty="0">
                <a:latin typeface="+mj-lt"/>
              </a:rPr>
              <a:t>Rozvoj</a:t>
            </a:r>
            <a:endParaRPr lang="en-GB" sz="1400" dirty="0">
              <a:latin typeface="+mj-lt"/>
            </a:endParaRPr>
          </a:p>
          <a:p>
            <a:pPr marL="449220" indent="-179371">
              <a:buFont typeface="Arial" pitchFamily="34" charset="0"/>
              <a:buChar char="•"/>
            </a:pPr>
            <a:endParaRPr lang="en-GB" sz="1400" dirty="0">
              <a:latin typeface="+mj-lt"/>
            </a:endParaRPr>
          </a:p>
          <a:p>
            <a:pPr marL="449220" indent="-179371">
              <a:buFont typeface="Arial" pitchFamily="34" charset="0"/>
              <a:buChar char="•"/>
            </a:pPr>
            <a:r>
              <a:rPr lang="cs-CZ" sz="1400" dirty="0">
                <a:latin typeface="+mj-lt"/>
              </a:rPr>
              <a:t>Produkce</a:t>
            </a:r>
            <a:endParaRPr lang="en-GB" sz="1400" dirty="0">
              <a:latin typeface="+mj-lt"/>
            </a:endParaRPr>
          </a:p>
          <a:p>
            <a:pPr marL="449220" indent="-179371">
              <a:buFont typeface="Arial" pitchFamily="34" charset="0"/>
              <a:buChar char="•"/>
            </a:pPr>
            <a:endParaRPr lang="en-GB" sz="1400" dirty="0">
              <a:latin typeface="+mj-lt"/>
            </a:endParaRPr>
          </a:p>
          <a:p>
            <a:pPr marL="449220" indent="-179371">
              <a:buFont typeface="Arial" pitchFamily="34" charset="0"/>
              <a:buChar char="•"/>
            </a:pPr>
            <a:r>
              <a:rPr lang="cs-CZ" sz="1400" dirty="0">
                <a:latin typeface="+mj-lt"/>
              </a:rPr>
              <a:t>Obchod</a:t>
            </a:r>
            <a:endParaRPr lang="en-GB" sz="1400" dirty="0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80454" y="2925924"/>
            <a:ext cx="1347028" cy="8379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+mj-lt"/>
              </a:rPr>
              <a:t>Přímá podpora</a:t>
            </a:r>
            <a:endParaRPr lang="en-GB" sz="1400" dirty="0"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36445" y="3175680"/>
            <a:ext cx="1347028" cy="8379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+mj-lt"/>
              </a:rPr>
              <a:t>Spolupráce a vytváření sítí</a:t>
            </a:r>
            <a:endParaRPr lang="en-GB" sz="1400" dirty="0">
              <a:latin typeface="+mj-lt"/>
            </a:endParaRPr>
          </a:p>
        </p:txBody>
      </p:sp>
      <p:sp>
        <p:nvSpPr>
          <p:cNvPr id="19" name="Rounded Rectangle 9"/>
          <p:cNvSpPr/>
          <p:nvPr/>
        </p:nvSpPr>
        <p:spPr>
          <a:xfrm>
            <a:off x="7436445" y="4348250"/>
            <a:ext cx="1347028" cy="10748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latin typeface="+mj-lt"/>
              </a:rPr>
              <a:t>Advocacy</a:t>
            </a:r>
            <a:r>
              <a:rPr lang="cs-CZ" sz="1400" dirty="0">
                <a:latin typeface="+mj-lt"/>
              </a:rPr>
              <a:t>, kampaně a mobilizace občanské společnosti</a:t>
            </a:r>
            <a:endParaRPr lang="en-GB" sz="1400" dirty="0">
              <a:latin typeface="+mj-lt"/>
            </a:endParaRPr>
          </a:p>
        </p:txBody>
      </p:sp>
      <p:sp>
        <p:nvSpPr>
          <p:cNvPr id="20" name="Rounded Rectangle 10"/>
          <p:cNvSpPr/>
          <p:nvPr/>
        </p:nvSpPr>
        <p:spPr>
          <a:xfrm>
            <a:off x="5380454" y="4861536"/>
            <a:ext cx="1347028" cy="8379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+mj-lt"/>
              </a:rPr>
              <a:t>Budování trhu</a:t>
            </a:r>
            <a:endParaRPr lang="en-GB" sz="1400" dirty="0"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44605" y="5094791"/>
            <a:ext cx="2197783" cy="3910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+mj-lt"/>
              </a:rPr>
              <a:t>Kontrola standardů</a:t>
            </a:r>
            <a:endParaRPr lang="en-GB" sz="1400" dirty="0"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 rot="5400000">
            <a:off x="8242961" y="4166472"/>
            <a:ext cx="2569845" cy="4962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latin typeface="+mj-lt"/>
              </a:rPr>
              <a:t>Monitoring a Evaluace</a:t>
            </a:r>
            <a:endParaRPr lang="en-GB" sz="1400" dirty="0">
              <a:latin typeface="+mj-lt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813283" y="5217066"/>
            <a:ext cx="496274" cy="1117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24" name="Left Arrow 23"/>
          <p:cNvSpPr/>
          <p:nvPr/>
        </p:nvSpPr>
        <p:spPr>
          <a:xfrm>
            <a:off x="4813284" y="3843406"/>
            <a:ext cx="2552265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25" name="Down Arrow 24"/>
          <p:cNvSpPr/>
          <p:nvPr/>
        </p:nvSpPr>
        <p:spPr>
          <a:xfrm>
            <a:off x="8003613" y="4106307"/>
            <a:ext cx="141793" cy="223466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26" name="Left Arrow 25"/>
          <p:cNvSpPr/>
          <p:nvPr/>
        </p:nvSpPr>
        <p:spPr>
          <a:xfrm>
            <a:off x="6798379" y="5029749"/>
            <a:ext cx="567170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27" name="Bent Arrow 26"/>
          <p:cNvSpPr/>
          <p:nvPr/>
        </p:nvSpPr>
        <p:spPr>
          <a:xfrm rot="16200000">
            <a:off x="6313873" y="3590292"/>
            <a:ext cx="614531" cy="1488821"/>
          </a:xfrm>
          <a:prstGeom prst="bentArrow">
            <a:avLst>
              <a:gd name="adj1" fmla="val 9861"/>
              <a:gd name="adj2" fmla="val 14591"/>
              <a:gd name="adj3" fmla="val 13645"/>
              <a:gd name="adj4" fmla="val 4375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>
              <a:solidFill>
                <a:schemeClr val="tx1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6798378" y="5466822"/>
            <a:ext cx="2410472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29" name="Left Arrow 28"/>
          <p:cNvSpPr/>
          <p:nvPr/>
        </p:nvSpPr>
        <p:spPr>
          <a:xfrm>
            <a:off x="8854369" y="4842432"/>
            <a:ext cx="354481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30" name="Left Arrow 29"/>
          <p:cNvSpPr/>
          <p:nvPr/>
        </p:nvSpPr>
        <p:spPr>
          <a:xfrm>
            <a:off x="8854369" y="3531210"/>
            <a:ext cx="354481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31" name="Left Arrow 30"/>
          <p:cNvSpPr/>
          <p:nvPr/>
        </p:nvSpPr>
        <p:spPr>
          <a:xfrm>
            <a:off x="6798378" y="2906819"/>
            <a:ext cx="2410472" cy="1117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14" name="Left-Right Arrow 13"/>
          <p:cNvSpPr/>
          <p:nvPr/>
        </p:nvSpPr>
        <p:spPr>
          <a:xfrm>
            <a:off x="4813283" y="3281454"/>
            <a:ext cx="496274" cy="1117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15" name="Left-Right Arrow 14"/>
          <p:cNvSpPr/>
          <p:nvPr/>
        </p:nvSpPr>
        <p:spPr>
          <a:xfrm>
            <a:off x="6798379" y="3343893"/>
            <a:ext cx="567170" cy="1117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99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24B-D51B-4D6F-928C-6ADC25BC81F4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Současný Fairtrade systém</a:t>
            </a:r>
            <a:endParaRPr lang="en-GB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3" y="2014970"/>
            <a:ext cx="7056582" cy="4123067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36AB-370E-4526-9EBD-621F7824C13A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Lze ale takový (drahý) produkt prodávat?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Fairtrade vytvořil komplexní systém, který vytváří řadu nákladů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291E-1B36-4B2D-B79A-7BBD03DF2DEC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992" y="963823"/>
            <a:ext cx="4585076" cy="26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ale takový produkt prodat na běžném trhu?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151" y="2227263"/>
            <a:ext cx="2415399" cy="363378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6167" y="4472982"/>
            <a:ext cx="3400529" cy="2212773"/>
          </a:xfrm>
          <a:prstGeom prst="rect">
            <a:avLst/>
          </a:prstGeom>
        </p:spPr>
      </p:pic>
      <p:sp>
        <p:nvSpPr>
          <p:cNvPr id="16" name="Zástupný symbol pro obsah 15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3628857" cy="409729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Bez poptávky by nebyla nabídka</a:t>
            </a:r>
          </a:p>
          <a:p>
            <a:r>
              <a:rPr lang="cs-CZ" dirty="0"/>
              <a:t>Kdo je etický spotřebitel?</a:t>
            </a:r>
          </a:p>
          <a:p>
            <a:pPr lvl="1"/>
            <a:r>
              <a:rPr lang="cs-CZ" dirty="0">
                <a:solidFill>
                  <a:srgbClr val="00B050"/>
                </a:solidFill>
              </a:rPr>
              <a:t>Preference, nákupní chování…</a:t>
            </a:r>
          </a:p>
          <a:p>
            <a:pPr marL="1314900" lvl="3" indent="-342900">
              <a:buFont typeface="+mj-lt"/>
              <a:buAutoNum type="arabicPeriod"/>
            </a:pPr>
            <a:r>
              <a:rPr lang="cs-CZ" dirty="0"/>
              <a:t>Vlastní hodnota produktu</a:t>
            </a:r>
          </a:p>
          <a:p>
            <a:pPr marL="1314900" lvl="3" indent="-342900">
              <a:buFont typeface="+mj-lt"/>
              <a:buAutoNum type="arabicPeriod"/>
            </a:pPr>
            <a:r>
              <a:rPr lang="cs-CZ" dirty="0"/>
              <a:t>Identifikace s určitou sociální skupinou</a:t>
            </a:r>
          </a:p>
          <a:p>
            <a:pPr marL="1314900" lvl="3" indent="-342900">
              <a:buFont typeface="+mj-lt"/>
              <a:buAutoNum type="arabicPeriod"/>
            </a:pPr>
            <a:r>
              <a:rPr lang="cs-CZ" dirty="0"/>
              <a:t>Potřeba pomoci</a:t>
            </a:r>
          </a:p>
          <a:p>
            <a:pPr marL="1314900" lvl="3" indent="-342900">
              <a:buFont typeface="+mj-lt"/>
              <a:buAutoNum type="arabicPeriod"/>
            </a:pPr>
            <a:r>
              <a:rPr lang="cs-CZ" dirty="0"/>
              <a:t>Etické a náboženské přesvědčení</a:t>
            </a:r>
          </a:p>
        </p:txBody>
      </p:sp>
      <p:pic>
        <p:nvPicPr>
          <p:cNvPr id="17" name="Zástupný symbol pro obsah 11" descr="FCM_RGB_PO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67" y="2227263"/>
            <a:ext cx="1667516" cy="1703635"/>
          </a:xfrm>
          <a:prstGeom prst="rect">
            <a:avLst/>
          </a:prstGeom>
        </p:spPr>
      </p:pic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881" y="2227263"/>
            <a:ext cx="2544219" cy="284903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D1B5-27AA-42E6-A034-A70F0802A08B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Fairtrade</a:t>
            </a:r>
            <a:r>
              <a:rPr lang="cs-CZ" dirty="0"/>
              <a:t> se stává standardem i pro velké potravinářské firmy</a:t>
            </a:r>
          </a:p>
        </p:txBody>
      </p:sp>
      <p:sp>
        <p:nvSpPr>
          <p:cNvPr id="23" name="Zástupný symbol pro obsah 22"/>
          <p:cNvSpPr>
            <a:spLocks noGrp="1"/>
          </p:cNvSpPr>
          <p:nvPr>
            <p:ph sz="half" idx="2"/>
          </p:nvPr>
        </p:nvSpPr>
        <p:spPr>
          <a:xfrm>
            <a:off x="7793579" y="2228003"/>
            <a:ext cx="3817230" cy="3633047"/>
          </a:xfrm>
        </p:spPr>
        <p:txBody>
          <a:bodyPr/>
          <a:lstStyle/>
          <a:p>
            <a:r>
              <a:rPr lang="cs-CZ" dirty="0"/>
              <a:t>Mění ještě </a:t>
            </a:r>
            <a:r>
              <a:rPr lang="cs-CZ" dirty="0" err="1">
                <a:solidFill>
                  <a:srgbClr val="00B050"/>
                </a:solidFill>
              </a:rPr>
              <a:t>fairtrade</a:t>
            </a:r>
            <a:r>
              <a:rPr lang="cs-CZ" dirty="0"/>
              <a:t> chování velkých nadnárodních společností nebo se těmto společnostem daří měnit </a:t>
            </a:r>
            <a:r>
              <a:rPr lang="cs-CZ" dirty="0" err="1">
                <a:solidFill>
                  <a:srgbClr val="00B050"/>
                </a:solidFill>
              </a:rPr>
              <a:t>fairtrade</a:t>
            </a:r>
            <a:r>
              <a:rPr lang="cs-CZ" dirty="0"/>
              <a:t>?</a:t>
            </a:r>
          </a:p>
        </p:txBody>
      </p:sp>
      <p:pic>
        <p:nvPicPr>
          <p:cNvPr id="5" name="Picture 10" descr="http://i.dailymail.co.uk/i/pix/2012/10/07/article-2214321-147A49E1000005DC-738_468x2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478" y="4673622"/>
            <a:ext cx="2334522" cy="1331874"/>
          </a:xfrm>
          <a:prstGeom prst="rect">
            <a:avLst/>
          </a:prstGeom>
          <a:noFill/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959" y="1886727"/>
            <a:ext cx="2190360" cy="60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0" descr="http://media.treehugger.com/assets/images/2011/10/green-kitka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038" y="1987145"/>
            <a:ext cx="2305192" cy="1512168"/>
          </a:xfrm>
          <a:prstGeom prst="rect">
            <a:avLst/>
          </a:prstGeom>
          <a:noFill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931" y="4629339"/>
            <a:ext cx="1192158" cy="119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727" y="4528474"/>
            <a:ext cx="1529073" cy="38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811" y="4031887"/>
            <a:ext cx="1428136" cy="74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.idnes.cz/12/022/org/SCK412fbf_8323404Vyhlazujici_denni_krem_Orifl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161" y="2660281"/>
            <a:ext cx="1947587" cy="1443781"/>
          </a:xfrm>
          <a:prstGeom prst="rect">
            <a:avLst/>
          </a:prstGeom>
          <a:noFill/>
        </p:spPr>
      </p:pic>
      <p:pic>
        <p:nvPicPr>
          <p:cNvPr id="12" name="Picture 4" descr="http://images.wogibtswas.at/data/image/500x705/453/pfanner-fairtrade-saefte-226364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973" y="3279242"/>
            <a:ext cx="1569749" cy="1177312"/>
          </a:xfrm>
          <a:prstGeom prst="rect">
            <a:avLst/>
          </a:prstGeom>
          <a:noFill/>
        </p:spPr>
      </p:pic>
      <p:pic>
        <p:nvPicPr>
          <p:cNvPr id="13" name="Picture 6" descr="https://pbs.twimg.com/media/BYEf0ljIUAEUhHX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33" y="2081242"/>
            <a:ext cx="1339270" cy="1786656"/>
          </a:xfrm>
          <a:prstGeom prst="rect">
            <a:avLst/>
          </a:prstGeom>
          <a:noFill/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40" y="4026983"/>
            <a:ext cx="1004781" cy="49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8" descr="http://ws2-media2.tchibo-content.de/newmedia/art_img/MAIN/50efa6aaab0b0856/Espresso-Barista-zrnkova-kava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673" y="4499150"/>
            <a:ext cx="979507" cy="1525642"/>
          </a:xfrm>
          <a:prstGeom prst="rect">
            <a:avLst/>
          </a:prstGeom>
          <a:noFill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035" y="5748651"/>
            <a:ext cx="1442832" cy="4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A6E7-3252-419A-AF2D-CE4CC0177F51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kávy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Kde a Jak se káva pěstuje? Jakým způsobem se obchoduje?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A59E-1C3C-4314-9AF0-B1568E7C5664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8" name="Picture 4" descr="coffee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42418" y="978611"/>
            <a:ext cx="5042136" cy="329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4" y="3043910"/>
            <a:ext cx="5083306" cy="1497507"/>
          </a:xfrm>
        </p:spPr>
        <p:txBody>
          <a:bodyPr/>
          <a:lstStyle/>
          <a:p>
            <a:r>
              <a:rPr lang="cs-CZ" dirty="0"/>
              <a:t>Je něco takového možné i v ČR?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5083308" cy="60055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Koupí si někdo produkt, který je dražší jen aby pomohl producentům v tzv. rozvojových zemích?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FDC7-7A37-4E7E-807F-8BE3574FA45B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852" y="1186433"/>
            <a:ext cx="5946308" cy="39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je situace v </a:t>
            </a:r>
            <a:r>
              <a:rPr lang="cs-CZ" dirty="0" err="1"/>
              <a:t>Čr</a:t>
            </a:r>
            <a:r>
              <a:rPr lang="cs-CZ" dirty="0"/>
              <a:t>?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581193" y="3562350"/>
            <a:ext cx="5422390" cy="228879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Objem trhu v řádek stovek milionů Kč</a:t>
            </a:r>
          </a:p>
          <a:p>
            <a:pPr lvl="1"/>
            <a:r>
              <a:rPr lang="cs-CZ" dirty="0"/>
              <a:t>Nárůst o desítky procent ročně</a:t>
            </a:r>
          </a:p>
          <a:p>
            <a:pPr lvl="1"/>
            <a:r>
              <a:rPr lang="cs-CZ" dirty="0"/>
              <a:t>Káva, kakao, čaj, bavlna….začínají banány a květiny</a:t>
            </a:r>
          </a:p>
          <a:p>
            <a:endParaRPr lang="cs-CZ" dirty="0"/>
          </a:p>
          <a:p>
            <a:r>
              <a:rPr lang="cs-CZ" i="1" dirty="0">
                <a:solidFill>
                  <a:srgbClr val="00B050"/>
                </a:solidFill>
              </a:rPr>
              <a:t>Problém pasivnosti spotřebitelů</a:t>
            </a:r>
          </a:p>
          <a:p>
            <a:r>
              <a:rPr lang="cs-CZ" i="1" dirty="0">
                <a:solidFill>
                  <a:srgbClr val="00B050"/>
                </a:solidFill>
              </a:rPr>
              <a:t>Je Fairtrade v ČR spíše sociální hnutí nebo pouze marketingová strategie velkých potravinářských společností?</a:t>
            </a:r>
          </a:p>
        </p:txBody>
      </p:sp>
      <p:pic>
        <p:nvPicPr>
          <p:cNvPr id="16" name="Zástupný symbol obrázku 5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3" b="-2061"/>
          <a:stretch/>
        </p:blipFill>
        <p:spPr>
          <a:xfrm>
            <a:off x="2226797" y="1972913"/>
            <a:ext cx="1613998" cy="1488766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3FF7-1BEC-4FCF-BB16-036FB542ABFA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55" y="2801243"/>
            <a:ext cx="4356900" cy="340233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573169" y="771760"/>
            <a:ext cx="2902394" cy="19455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493" y="771760"/>
            <a:ext cx="2930322" cy="19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Jaká je situace v Čr?</a:t>
            </a:r>
            <a:endParaRPr lang="cs-CZ" dirty="0"/>
          </a:p>
        </p:txBody>
      </p:sp>
      <p:pic>
        <p:nvPicPr>
          <p:cNvPr id="5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42" y="2343150"/>
            <a:ext cx="6078043" cy="3105387"/>
          </a:xfrm>
          <a:prstGeom prst="rect">
            <a:avLst/>
          </a:prstGeom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717" y="2343149"/>
            <a:ext cx="4664745" cy="31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309" y="4299769"/>
            <a:ext cx="966060" cy="31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182" y="4210050"/>
            <a:ext cx="555535" cy="55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817" y="4639511"/>
            <a:ext cx="1823873" cy="25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738" y="4202517"/>
            <a:ext cx="772030" cy="63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42" y="4210050"/>
            <a:ext cx="755691" cy="53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381" y="3950866"/>
            <a:ext cx="967680" cy="5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425D-0F82-4129-A686-B76B4D4D76DB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9" name="Zástupný symbol pro obsah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600" y="5519280"/>
            <a:ext cx="1977162" cy="9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je situace v </a:t>
            </a:r>
            <a:r>
              <a:rPr lang="cs-CZ" dirty="0" err="1"/>
              <a:t>Čr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01D9-C709-4488-93EF-7C0221379C45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04" y="1329578"/>
            <a:ext cx="4774960" cy="26681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45" y="3611348"/>
            <a:ext cx="4819720" cy="244822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218" y="3247786"/>
            <a:ext cx="4939289" cy="28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se soustřeďuje na lokalitu – kampaně </a:t>
            </a:r>
            <a:r>
              <a:rPr lang="cs-CZ" dirty="0" err="1"/>
              <a:t>fairtradová</a:t>
            </a:r>
            <a:r>
              <a:rPr lang="cs-CZ" dirty="0"/>
              <a:t> města, školy a církve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442" y="2074407"/>
            <a:ext cx="3196844" cy="2392605"/>
          </a:xfrm>
          <a:prstGeom prst="rect">
            <a:avLst/>
          </a:prstGeom>
        </p:spPr>
      </p:pic>
      <p:pic>
        <p:nvPicPr>
          <p:cNvPr id="12" name="Picture 2" descr="http://www.fairtradovamesta.cz/img.php?file=fotky-novinky%2F20161110%7E1481110222%2FFoto_David_Kumerma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15" y="2074407"/>
            <a:ext cx="3228231" cy="2144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fairtradovamesta.cz/img.php?file=fotky-novinky%2F20121001%7E1349203459%2FFairtrade_0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258" y="3791571"/>
            <a:ext cx="3247196" cy="2160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1160-4357-49CC-8373-51379962BA50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163" y="3914672"/>
            <a:ext cx="3221873" cy="214657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995" y="3524348"/>
            <a:ext cx="3236278" cy="2427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155709" y="2074407"/>
            <a:ext cx="3075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Fairtrade marketing: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Nejdříve na producenta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Později na produkt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Nyní na lokalitu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2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Fakulta tropického zemědělství je </a:t>
            </a:r>
            <a:r>
              <a:rPr lang="cs-CZ" dirty="0" err="1"/>
              <a:t>fairtradová</a:t>
            </a:r>
            <a:r>
              <a:rPr lang="cs-CZ" dirty="0"/>
              <a:t> fakulta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FTZ je </a:t>
            </a:r>
            <a:r>
              <a:rPr lang="cs-CZ" dirty="0" err="1"/>
              <a:t>Fairtradová</a:t>
            </a:r>
            <a:r>
              <a:rPr lang="cs-CZ" dirty="0"/>
              <a:t> fakulta</a:t>
            </a:r>
          </a:p>
          <a:p>
            <a:pPr lvl="1"/>
            <a:r>
              <a:rPr lang="cs-CZ" dirty="0"/>
              <a:t>Podpora spotřeby </a:t>
            </a:r>
            <a:r>
              <a:rPr lang="cs-CZ" dirty="0" err="1"/>
              <a:t>fairtradové</a:t>
            </a:r>
            <a:r>
              <a:rPr lang="cs-CZ" dirty="0"/>
              <a:t> kávy a produktů</a:t>
            </a:r>
          </a:p>
          <a:p>
            <a:pPr lvl="1"/>
            <a:r>
              <a:rPr lang="cs-CZ" dirty="0"/>
              <a:t>Podpora studentské skupiny </a:t>
            </a:r>
            <a:r>
              <a:rPr lang="cs-CZ" dirty="0" err="1"/>
              <a:t>BeFair</a:t>
            </a:r>
            <a:endParaRPr lang="cs-CZ" dirty="0"/>
          </a:p>
          <a:p>
            <a:pPr lvl="1"/>
            <a:r>
              <a:rPr lang="cs-CZ" dirty="0"/>
              <a:t>Magisterský předmět „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Fair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Trade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Ethical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Business in International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Trade</a:t>
            </a:r>
            <a:r>
              <a:rPr lang="cs-CZ"/>
              <a:t>“ ve </a:t>
            </a:r>
            <a:r>
              <a:rPr lang="cs-CZ" dirty="0"/>
              <a:t>2.ročníku</a:t>
            </a:r>
          </a:p>
          <a:p>
            <a:pPr lvl="1"/>
            <a:r>
              <a:rPr lang="cs-CZ" dirty="0"/>
              <a:t>Propagace konceptu </a:t>
            </a:r>
            <a:r>
              <a:rPr lang="cs-CZ" dirty="0" err="1"/>
              <a:t>Fairtrade</a:t>
            </a:r>
            <a:endParaRPr lang="cs-CZ" dirty="0"/>
          </a:p>
          <a:p>
            <a:r>
              <a:rPr lang="cs-CZ" dirty="0"/>
              <a:t>Realizace projektu na </a:t>
            </a:r>
            <a:r>
              <a:rPr lang="cs-CZ" dirty="0" err="1"/>
              <a:t>Fairtrade</a:t>
            </a:r>
            <a:r>
              <a:rPr lang="cs-CZ" dirty="0"/>
              <a:t> kešu v Keni</a:t>
            </a:r>
          </a:p>
          <a:p>
            <a:r>
              <a:rPr lang="cs-CZ" dirty="0"/>
              <a:t>Podpora výzkumu – bakalářských a diplomových prací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233716"/>
            <a:ext cx="5422900" cy="362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00EF-1FF5-4C9C-A4F3-E2BA06B196C4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Týden vědy na Fakultě tropického zemědělství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je situace v </a:t>
            </a:r>
            <a:r>
              <a:rPr lang="cs-CZ" dirty="0" err="1"/>
              <a:t>Čr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E121-EA7F-4AEF-A3D5-DEE141FB6A88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680" y="1005276"/>
            <a:ext cx="3529814" cy="263061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31" y="2004291"/>
            <a:ext cx="4876796" cy="42364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3325090"/>
            <a:ext cx="3844203" cy="26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Je </a:t>
            </a:r>
            <a:r>
              <a:rPr lang="cs-CZ" dirty="0" smtClean="0">
                <a:solidFill>
                  <a:schemeClr val="tx1"/>
                </a:solidFill>
              </a:rPr>
              <a:t>konkurence</a:t>
            </a:r>
            <a:r>
              <a:rPr lang="cs-CZ" dirty="0" smtClean="0"/>
              <a:t> důkazem úspěchu nebo vytváří </a:t>
            </a:r>
            <a:r>
              <a:rPr lang="cs-CZ" dirty="0"/>
              <a:t>tlak na „závod ke dnu</a:t>
            </a:r>
            <a:r>
              <a:rPr lang="cs-CZ" dirty="0" smtClean="0"/>
              <a:t>“ a mate spotřebitele?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coop.ch/pb/site/nachhaltigkeit/resize/68635382/267x102/teaser_content_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607" y="1796248"/>
            <a:ext cx="2395762" cy="915236"/>
          </a:xfrm>
          <a:prstGeom prst="rect">
            <a:avLst/>
          </a:prstGeom>
          <a:noFill/>
        </p:spPr>
      </p:pic>
      <p:pic>
        <p:nvPicPr>
          <p:cNvPr id="2054" name="Picture 6" descr="http://www.saiplatform.org/images/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4565" y="2819581"/>
            <a:ext cx="942153" cy="942153"/>
          </a:xfrm>
          <a:prstGeom prst="rect">
            <a:avLst/>
          </a:prstGeom>
          <a:noFill/>
        </p:spPr>
      </p:pic>
      <p:pic>
        <p:nvPicPr>
          <p:cNvPr id="2056" name="Picture 8" descr="http://fairtrade.com.au/sites/default/files/imagecache/full_article_farmer/cert-mark-for-web-2.png"/>
          <p:cNvPicPr>
            <a:picLocks noChangeAspect="1" noChangeArrowheads="1"/>
          </p:cNvPicPr>
          <p:nvPr/>
        </p:nvPicPr>
        <p:blipFill>
          <a:blip r:embed="rId4" cstate="print"/>
          <a:srcRect l="27194" r="22044"/>
          <a:stretch>
            <a:fillRect/>
          </a:stretch>
        </p:blipFill>
        <p:spPr bwMode="auto">
          <a:xfrm>
            <a:off x="9219444" y="4025010"/>
            <a:ext cx="1677416" cy="1806766"/>
          </a:xfrm>
          <a:prstGeom prst="rect">
            <a:avLst/>
          </a:prstGeom>
          <a:noFill/>
        </p:spPr>
      </p:pic>
      <p:pic>
        <p:nvPicPr>
          <p:cNvPr id="2058" name="Picture 10" descr="http://www.almondy.com/sites/almondy.d7.nx/files/styles/column/public/images/rainforest_alliance_130408.png?itok=KMnEd-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0395" y="3539982"/>
            <a:ext cx="1425115" cy="1281578"/>
          </a:xfrm>
          <a:prstGeom prst="rect">
            <a:avLst/>
          </a:prstGeom>
          <a:noFill/>
        </p:spPr>
      </p:pic>
      <p:pic>
        <p:nvPicPr>
          <p:cNvPr id="2060" name="Picture 12" descr="http://utzcertified.files.wordpress.com/2013/09/utz-logo-payoff-rgb-pos-h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2789" y="2114275"/>
            <a:ext cx="1190606" cy="936496"/>
          </a:xfrm>
          <a:prstGeom prst="rect">
            <a:avLst/>
          </a:prstGeom>
          <a:noFill/>
        </p:spPr>
      </p:pic>
      <p:pic>
        <p:nvPicPr>
          <p:cNvPr id="2066" name="Picture 18" descr="http://juicenjavautah.com/images/Brd-Frndly-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2629" y="3205721"/>
            <a:ext cx="1112027" cy="1112027"/>
          </a:xfrm>
          <a:prstGeom prst="rect">
            <a:avLst/>
          </a:prstGeom>
          <a:noFill/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3CE8-4FDF-4C4B-9C2C-07C8563BC4F3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5" name="Obrázek 1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01" y="5000152"/>
            <a:ext cx="809355" cy="10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Naturland Fair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0137" y="2799090"/>
            <a:ext cx="736973" cy="11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Fair for Life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0194" y="2223479"/>
            <a:ext cx="960099" cy="89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" descr="Ethical trade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950" y="3405921"/>
            <a:ext cx="1091103" cy="71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77" y="4485095"/>
            <a:ext cx="1417666" cy="88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1" descr="http://wfto.com/sites/default/files/WFTO%20Label_smallOG.pn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2" y="2147354"/>
            <a:ext cx="976250" cy="131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ázek 20" descr="http://www.supplychaininitiative.eu/sites/default/files/logo-fsci_0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369" y="3814561"/>
            <a:ext cx="2323978" cy="5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ázek 21" descr="http://3.bp.blogspot.com/-4NmrNXjHCQs/UPif9VYbUiI/AAAAAAAACUo/Paj79ZwtfL0/s1600/ISO-26000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697" y="5603773"/>
            <a:ext cx="1717040" cy="71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ázek 22" descr="http://erve.com/fashion/wp-content/uploads/2014/05/bsci-vandererve.jpg"/>
          <p:cNvPicPr/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2993" y="5113428"/>
            <a:ext cx="1201171" cy="1165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ázek 1" descr="http://business-humanrights.org/sites/default/files/styles/module_imagecustom_user_mobile_1x/public/sedex_trans.png?itok=O3JKI_Je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911" y="4541947"/>
            <a:ext cx="1042650" cy="9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Obrázek 24" descr="https://www.saiglobal.com/Assurance/food-safety/BRCGS%20Solid%20Blue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620" y="4821560"/>
            <a:ext cx="647285" cy="92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7" descr="http://www.ecolabelindex.com/files/ecolabel-logos-sized/cafe-practices.pn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94760" y="2189974"/>
            <a:ext cx="1221014" cy="113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61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bychom si tedy </a:t>
            </a:r>
            <a:r>
              <a:rPr lang="cs-CZ" dirty="0">
                <a:solidFill>
                  <a:schemeClr val="tx1"/>
                </a:solidFill>
              </a:rPr>
              <a:t>Fairtrade</a:t>
            </a:r>
            <a:r>
              <a:rPr lang="cs-CZ" dirty="0"/>
              <a:t> produkty měli kupovat?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2180496"/>
            <a:ext cx="6060908" cy="367830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Fairtrade vytváří model etické produkce a obchodování</a:t>
            </a:r>
          </a:p>
          <a:p>
            <a:r>
              <a:rPr lang="cs-CZ" dirty="0"/>
              <a:t>Mění běžnou praxi obchodních vztahů</a:t>
            </a:r>
          </a:p>
          <a:p>
            <a:pPr lvl="1"/>
            <a:r>
              <a:rPr lang="cs-CZ" dirty="0"/>
              <a:t>Investice do praxe, která se jednou stane běžná</a:t>
            </a:r>
          </a:p>
          <a:p>
            <a:r>
              <a:rPr lang="cs-CZ" dirty="0"/>
              <a:t>Můžeme podpořit </a:t>
            </a:r>
            <a:r>
              <a:rPr lang="cs-CZ" dirty="0" err="1"/>
              <a:t>marginalizované</a:t>
            </a:r>
            <a:r>
              <a:rPr lang="cs-CZ" dirty="0"/>
              <a:t> producenty a přispět na boj proti chudobě</a:t>
            </a:r>
          </a:p>
          <a:p>
            <a:r>
              <a:rPr lang="cs-CZ" dirty="0"/>
              <a:t>Vzdělává spotřebitele a vytváří poptávku</a:t>
            </a:r>
          </a:p>
          <a:p>
            <a:r>
              <a:rPr lang="cs-CZ" dirty="0"/>
              <a:t>Vytváří tlak na změnu obchodních pravidel a politik států a </a:t>
            </a:r>
            <a:r>
              <a:rPr lang="cs-CZ"/>
              <a:t>mezinárodních organizací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934A-7EE0-43A1-8120-E0A8730CD2BE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7" name="Picture 9" descr="12392lp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865" y="2292906"/>
            <a:ext cx="4722943" cy="34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581192" y="4381500"/>
            <a:ext cx="11029615" cy="19354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/>
              <a:t>Děkuji za pozornost!</a:t>
            </a:r>
          </a:p>
          <a:p>
            <a:pPr marL="0" indent="0" algn="ctr">
              <a:buNone/>
            </a:pPr>
            <a:r>
              <a:rPr lang="cs-CZ" dirty="0">
                <a:solidFill>
                  <a:srgbClr val="00B0F0"/>
                </a:solidFill>
              </a:rPr>
              <a:t>Jiří Hejkrlík</a:t>
            </a:r>
          </a:p>
          <a:p>
            <a:pPr marL="0" indent="0" algn="ctr">
              <a:buNone/>
            </a:pPr>
            <a:r>
              <a:rPr lang="cs-CZ" dirty="0">
                <a:solidFill>
                  <a:srgbClr val="00B0F0"/>
                </a:solidFill>
              </a:rPr>
              <a:t>Fakulta tropického zemědělství ČZU - Katedra ekonomiky a rozvoje</a:t>
            </a: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hejkrlik@ftz.czu.cz</a:t>
            </a:r>
            <a:r>
              <a:rPr lang="cs-CZ" dirty="0"/>
              <a:t> 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F771-76D7-4850-9EF0-FFD1B08A2F1C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11" name="Bildplatzhalter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5956"/>
            <a:ext cx="12192000" cy="3542671"/>
          </a:xfrm>
        </p:spPr>
      </p:pic>
      <p:pic>
        <p:nvPicPr>
          <p:cNvPr id="12" name="Bildplatzhalter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5956"/>
            <a:ext cx="12192000" cy="361950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35481"/>
            <a:ext cx="12192001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Světová produkce kávy</a:t>
            </a:r>
          </a:p>
        </p:txBody>
      </p:sp>
      <p:pic>
        <p:nvPicPr>
          <p:cNvPr id="274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0755" y="1715956"/>
            <a:ext cx="8047746" cy="4804917"/>
          </a:xfr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71367" y="2068945"/>
            <a:ext cx="3139441" cy="222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0E8A-E595-443F-8966-EF868A51E097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Dodavatelský (hodnotový) řetězec kávy v zemích produkce</a:t>
            </a:r>
            <a:endParaRPr lang="en-US" dirty="0"/>
          </a:p>
        </p:txBody>
      </p:sp>
      <p:pic>
        <p:nvPicPr>
          <p:cNvPr id="317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1725" y="1814091"/>
            <a:ext cx="549518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_IGP42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19801">
            <a:off x="5253683" y="1899279"/>
            <a:ext cx="1967701" cy="2937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423494">
            <a:off x="2403301" y="3997052"/>
            <a:ext cx="2986047" cy="2096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5" descr="IMG_935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1192" y="2093754"/>
            <a:ext cx="1966799" cy="2951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FBDA-3926-4D2E-BAC3-D3CE9804CACE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hráči v kávovém dodavatelském řetězci</a:t>
            </a:r>
            <a:endParaRPr lang="en-US" dirty="0"/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432176" y="2020094"/>
            <a:ext cx="2303463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&gt;25 </a:t>
            </a:r>
            <a:r>
              <a:rPr lang="cs-CZ" sz="1600" dirty="0">
                <a:solidFill>
                  <a:schemeClr val="bg1"/>
                </a:solidFill>
              </a:rPr>
              <a:t>hektarů</a:t>
            </a:r>
            <a:r>
              <a:rPr lang="en-US" sz="1600" dirty="0">
                <a:solidFill>
                  <a:schemeClr val="bg1"/>
                </a:solidFill>
              </a:rPr>
              <a:t> – 30% </a:t>
            </a:r>
            <a:r>
              <a:rPr lang="cs-CZ" sz="1600" dirty="0">
                <a:solidFill>
                  <a:schemeClr val="bg1"/>
                </a:solidFill>
              </a:rPr>
              <a:t>podíl na trhu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6024563" y="2020093"/>
            <a:ext cx="2159000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5-25 </a:t>
            </a:r>
            <a:r>
              <a:rPr lang="cs-CZ" sz="1600" dirty="0">
                <a:solidFill>
                  <a:schemeClr val="bg1"/>
                </a:solidFill>
              </a:rPr>
              <a:t>hektarů</a:t>
            </a:r>
            <a:r>
              <a:rPr lang="en-US" sz="1600" dirty="0">
                <a:solidFill>
                  <a:schemeClr val="bg1"/>
                </a:solidFill>
              </a:rPr>
              <a:t> – 20%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8472489" y="2088356"/>
            <a:ext cx="2085811" cy="3385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solidFill>
                  <a:schemeClr val="bg1"/>
                </a:solidFill>
              </a:rPr>
              <a:t>Drobní farmáři </a:t>
            </a:r>
            <a:r>
              <a:rPr lang="en-US" sz="1600" dirty="0">
                <a:solidFill>
                  <a:schemeClr val="bg1"/>
                </a:solidFill>
              </a:rPr>
              <a:t>- 50%</a:t>
            </a:r>
          </a:p>
        </p:txBody>
      </p:sp>
      <p:sp>
        <p:nvSpPr>
          <p:cNvPr id="173062" name="Line 6"/>
          <p:cNvSpPr>
            <a:spLocks noChangeShapeType="1"/>
          </p:cNvSpPr>
          <p:nvPr/>
        </p:nvSpPr>
        <p:spPr bwMode="auto">
          <a:xfrm flipH="1">
            <a:off x="3286124" y="1948656"/>
            <a:ext cx="1564" cy="4186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1920851" y="2093119"/>
            <a:ext cx="1136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/>
              <a:t>Pěstování</a:t>
            </a:r>
            <a:endParaRPr lang="en-US" sz="1600" dirty="0"/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1668438" y="3383756"/>
            <a:ext cx="1403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/>
              <a:t>Překupníci</a:t>
            </a:r>
            <a:r>
              <a:rPr lang="en-US" sz="1600" dirty="0"/>
              <a:t> / </a:t>
            </a:r>
            <a:r>
              <a:rPr lang="cs-CZ" sz="1600" dirty="0"/>
              <a:t>transport</a:t>
            </a:r>
            <a:endParaRPr lang="en-US" sz="1600" dirty="0"/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1812902" y="4564855"/>
            <a:ext cx="1258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/>
              <a:t>Export</a:t>
            </a:r>
            <a:endParaRPr lang="en-US" sz="1600" dirty="0"/>
          </a:p>
        </p:txBody>
      </p:sp>
      <p:sp>
        <p:nvSpPr>
          <p:cNvPr id="173066" name="Text Box 10"/>
          <p:cNvSpPr txBox="1">
            <a:spLocks noChangeArrowheads="1"/>
          </p:cNvSpPr>
          <p:nvPr/>
        </p:nvSpPr>
        <p:spPr bwMode="auto">
          <a:xfrm>
            <a:off x="1812901" y="5549106"/>
            <a:ext cx="1420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/>
              <a:t>Pražírny kávy</a:t>
            </a:r>
            <a:endParaRPr lang="en-US" sz="1600" dirty="0"/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6527801" y="3388518"/>
            <a:ext cx="331152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solidFill>
                  <a:schemeClr val="bg1"/>
                </a:solidFill>
              </a:rPr>
              <a:t>Překupníci</a:t>
            </a:r>
            <a:r>
              <a:rPr lang="en-US" sz="1600" dirty="0">
                <a:solidFill>
                  <a:schemeClr val="bg1"/>
                </a:solidFill>
              </a:rPr>
              <a:t>- &gt;50% </a:t>
            </a:r>
            <a:r>
              <a:rPr lang="cs-CZ" sz="1600" dirty="0">
                <a:solidFill>
                  <a:schemeClr val="bg1"/>
                </a:solidFill>
              </a:rPr>
              <a:t>podíl na trhu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3069" name="Text Box 13"/>
          <p:cNvSpPr txBox="1">
            <a:spLocks noChangeArrowheads="1"/>
          </p:cNvSpPr>
          <p:nvPr/>
        </p:nvSpPr>
        <p:spPr bwMode="auto">
          <a:xfrm>
            <a:off x="3648075" y="4464843"/>
            <a:ext cx="3240088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solidFill>
                  <a:schemeClr val="bg1"/>
                </a:solidFill>
              </a:rPr>
              <a:t>Nadnárodní exportní firmy </a:t>
            </a:r>
            <a:r>
              <a:rPr lang="en-US" sz="1600" dirty="0">
                <a:solidFill>
                  <a:schemeClr val="bg1"/>
                </a:solidFill>
              </a:rPr>
              <a:t>– 70%</a:t>
            </a:r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7824788" y="4464844"/>
            <a:ext cx="2303462" cy="3385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solidFill>
                  <a:schemeClr val="bg1"/>
                </a:solidFill>
              </a:rPr>
              <a:t>Nezávislí exportéři</a:t>
            </a:r>
            <a:r>
              <a:rPr lang="en-US" sz="1600" dirty="0">
                <a:solidFill>
                  <a:schemeClr val="bg1"/>
                </a:solidFill>
              </a:rPr>
              <a:t>– 30%</a:t>
            </a: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3575050" y="5765005"/>
            <a:ext cx="3455988" cy="3385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5 </a:t>
            </a:r>
            <a:r>
              <a:rPr lang="cs-CZ" sz="1600" dirty="0">
                <a:solidFill>
                  <a:schemeClr val="bg1"/>
                </a:solidFill>
              </a:rPr>
              <a:t>velkých pražíren</a:t>
            </a:r>
            <a:r>
              <a:rPr lang="en-US" sz="1600" dirty="0">
                <a:solidFill>
                  <a:schemeClr val="bg1"/>
                </a:solidFill>
              </a:rPr>
              <a:t> - &gt;50% </a:t>
            </a:r>
            <a:r>
              <a:rPr lang="cs-CZ" sz="1600" dirty="0">
                <a:solidFill>
                  <a:schemeClr val="bg1"/>
                </a:solidFill>
              </a:rPr>
              <a:t>podíl na trhu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73072" name="AutoShape 16"/>
          <p:cNvCxnSpPr>
            <a:cxnSpLocks noChangeShapeType="1"/>
            <a:stCxn id="173059" idx="2"/>
            <a:endCxn id="173069" idx="0"/>
          </p:cNvCxnSpPr>
          <p:nvPr/>
        </p:nvCxnSpPr>
        <p:spPr bwMode="auto">
          <a:xfrm>
            <a:off x="4583908" y="2604869"/>
            <a:ext cx="684211" cy="1859974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3" name="AutoShape 17"/>
          <p:cNvCxnSpPr>
            <a:cxnSpLocks noChangeShapeType="1"/>
            <a:stCxn id="173060" idx="2"/>
          </p:cNvCxnSpPr>
          <p:nvPr/>
        </p:nvCxnSpPr>
        <p:spPr bwMode="auto">
          <a:xfrm>
            <a:off x="7104063" y="2356644"/>
            <a:ext cx="1801812" cy="103187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4" name="AutoShape 18"/>
          <p:cNvCxnSpPr>
            <a:cxnSpLocks noChangeShapeType="1"/>
            <a:stCxn id="173060" idx="2"/>
            <a:endCxn id="173069" idx="0"/>
          </p:cNvCxnSpPr>
          <p:nvPr/>
        </p:nvCxnSpPr>
        <p:spPr bwMode="auto">
          <a:xfrm flipH="1">
            <a:off x="5268913" y="2356643"/>
            <a:ext cx="1835150" cy="210820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5" name="AutoShape 19"/>
          <p:cNvCxnSpPr>
            <a:cxnSpLocks noChangeShapeType="1"/>
            <a:stCxn id="173061" idx="2"/>
          </p:cNvCxnSpPr>
          <p:nvPr/>
        </p:nvCxnSpPr>
        <p:spPr bwMode="auto">
          <a:xfrm flipH="1">
            <a:off x="8905875" y="2426910"/>
            <a:ext cx="609520" cy="96160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6" name="AutoShape 20"/>
          <p:cNvCxnSpPr>
            <a:cxnSpLocks noChangeShapeType="1"/>
            <a:stCxn id="173067" idx="2"/>
            <a:endCxn id="173069" idx="0"/>
          </p:cNvCxnSpPr>
          <p:nvPr/>
        </p:nvCxnSpPr>
        <p:spPr bwMode="auto">
          <a:xfrm flipH="1">
            <a:off x="5268913" y="3725069"/>
            <a:ext cx="2914650" cy="73977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7" name="AutoShape 21"/>
          <p:cNvCxnSpPr>
            <a:cxnSpLocks noChangeShapeType="1"/>
            <a:stCxn id="173067" idx="2"/>
            <a:endCxn id="173070" idx="0"/>
          </p:cNvCxnSpPr>
          <p:nvPr/>
        </p:nvCxnSpPr>
        <p:spPr bwMode="auto">
          <a:xfrm>
            <a:off x="8183564" y="3725068"/>
            <a:ext cx="792955" cy="739776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8" name="AutoShape 22"/>
          <p:cNvCxnSpPr>
            <a:cxnSpLocks noChangeShapeType="1"/>
            <a:stCxn id="173069" idx="2"/>
            <a:endCxn id="173071" idx="0"/>
          </p:cNvCxnSpPr>
          <p:nvPr/>
        </p:nvCxnSpPr>
        <p:spPr bwMode="auto">
          <a:xfrm>
            <a:off x="5268119" y="4801393"/>
            <a:ext cx="34925" cy="96361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79" name="AutoShape 23"/>
          <p:cNvCxnSpPr>
            <a:cxnSpLocks noChangeShapeType="1"/>
            <a:stCxn id="173070" idx="2"/>
            <a:endCxn id="173071" idx="0"/>
          </p:cNvCxnSpPr>
          <p:nvPr/>
        </p:nvCxnSpPr>
        <p:spPr bwMode="auto">
          <a:xfrm flipH="1">
            <a:off x="5303044" y="4803398"/>
            <a:ext cx="3673475" cy="961607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3080" name="Text Box 24"/>
          <p:cNvSpPr txBox="1">
            <a:spLocks noChangeArrowheads="1"/>
          </p:cNvSpPr>
          <p:nvPr/>
        </p:nvSpPr>
        <p:spPr bwMode="auto">
          <a:xfrm>
            <a:off x="7535863" y="5765005"/>
            <a:ext cx="2881312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solidFill>
                  <a:schemeClr val="bg1"/>
                </a:solidFill>
              </a:rPr>
              <a:t>Ostatní pražírny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73081" name="AutoShape 25"/>
          <p:cNvCxnSpPr>
            <a:cxnSpLocks noChangeShapeType="1"/>
            <a:stCxn id="173070" idx="2"/>
            <a:endCxn id="173080" idx="0"/>
          </p:cNvCxnSpPr>
          <p:nvPr/>
        </p:nvCxnSpPr>
        <p:spPr bwMode="auto">
          <a:xfrm>
            <a:off x="8976519" y="4803398"/>
            <a:ext cx="0" cy="961607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082" name="AutoShape 26"/>
          <p:cNvCxnSpPr>
            <a:cxnSpLocks noChangeShapeType="1"/>
            <a:stCxn id="173069" idx="2"/>
            <a:endCxn id="173080" idx="0"/>
          </p:cNvCxnSpPr>
          <p:nvPr/>
        </p:nvCxnSpPr>
        <p:spPr bwMode="auto">
          <a:xfrm>
            <a:off x="5268913" y="4801393"/>
            <a:ext cx="3708400" cy="96361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003977" y="6135023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Source: Nicholls </a:t>
            </a:r>
            <a:r>
              <a:rPr lang="cs-CZ" sz="1100" i="1" dirty="0" err="1"/>
              <a:t>and</a:t>
            </a:r>
            <a:r>
              <a:rPr lang="cs-CZ" sz="1100" i="1" dirty="0"/>
              <a:t> </a:t>
            </a:r>
            <a:r>
              <a:rPr lang="en-GB" sz="1100" i="1" dirty="0"/>
              <a:t>Opal. 2005.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D4A5F-904D-4DB1-8331-F9EA59C9E247}" type="datetime1">
              <a:rPr lang="cs-CZ" smtClean="0"/>
              <a:t>21.01.2020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7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7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7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nimBg="1"/>
      <p:bldP spid="173060" grpId="0" animBg="1"/>
      <p:bldP spid="173061" grpId="0" animBg="1"/>
      <p:bldP spid="173067" grpId="0" animBg="1"/>
      <p:bldP spid="173069" grpId="0" animBg="1"/>
      <p:bldP spid="173070" grpId="0" animBg="1"/>
      <p:bldP spid="173071" grpId="0" animBg="1"/>
      <p:bldP spid="1730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Pěstitelé kávy</a:t>
            </a:r>
            <a:endParaRPr lang="en-GB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 – 25 </a:t>
            </a:r>
            <a:r>
              <a:rPr lang="cs-CZ" dirty="0"/>
              <a:t>milionů farmářů</a:t>
            </a:r>
            <a:endParaRPr lang="en-US" dirty="0"/>
          </a:p>
          <a:p>
            <a:pPr lvl="1"/>
            <a:r>
              <a:rPr lang="en-US" dirty="0"/>
              <a:t>70% </a:t>
            </a:r>
            <a:r>
              <a:rPr lang="cs-CZ" dirty="0"/>
              <a:t>je vypěstováno na farmách menších než 25 hektarů</a:t>
            </a:r>
            <a:endParaRPr lang="en-US" dirty="0"/>
          </a:p>
          <a:p>
            <a:pPr lvl="1"/>
            <a:r>
              <a:rPr lang="en-US" dirty="0"/>
              <a:t>50% </a:t>
            </a:r>
            <a:r>
              <a:rPr lang="cs-CZ" dirty="0"/>
              <a:t>vypěstováno na rodinných farmách menších než 5 hektarů</a:t>
            </a:r>
          </a:p>
        </p:txBody>
      </p:sp>
      <p:pic>
        <p:nvPicPr>
          <p:cNvPr id="6" name="Picture 4" descr="coffe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6475508" y="2366967"/>
            <a:ext cx="4504629" cy="3376773"/>
          </a:xfr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E7738-B9AA-487E-A3A5-CE7A3F599F8D}" type="datetime1">
              <a:rPr lang="cs-CZ" smtClean="0"/>
              <a:t>21.01.2020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Mezinárodní obchod s kávou</a:t>
            </a:r>
            <a:endParaRPr lang="en-US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Většina kávy </a:t>
            </a:r>
            <a:r>
              <a:rPr lang="cs-CZ" dirty="0"/>
              <a:t>je obchodována na komoditních burzách ve formě </a:t>
            </a:r>
            <a:r>
              <a:rPr lang="cs-CZ" dirty="0" err="1"/>
              <a:t>future</a:t>
            </a:r>
            <a:r>
              <a:rPr lang="cs-CZ" dirty="0"/>
              <a:t> kontraktů:</a:t>
            </a:r>
            <a:endParaRPr lang="en-GB" dirty="0"/>
          </a:p>
          <a:p>
            <a:pPr lvl="1"/>
            <a:r>
              <a:rPr lang="en-GB" dirty="0"/>
              <a:t>Grade 3 washed </a:t>
            </a:r>
            <a:r>
              <a:rPr lang="en-GB" dirty="0" err="1"/>
              <a:t>arabicas</a:t>
            </a:r>
            <a:r>
              <a:rPr lang="en-GB" dirty="0"/>
              <a:t> </a:t>
            </a:r>
            <a:r>
              <a:rPr lang="cs-CZ" dirty="0" err="1"/>
              <a:t>futures</a:t>
            </a:r>
            <a:r>
              <a:rPr lang="cs-CZ" dirty="0"/>
              <a:t> - </a:t>
            </a:r>
            <a:r>
              <a:rPr lang="en-GB" b="1" dirty="0"/>
              <a:t>New York Board of Trade (NYBOT)</a:t>
            </a:r>
            <a:endParaRPr lang="cs-CZ" b="1" dirty="0"/>
          </a:p>
          <a:p>
            <a:pPr lvl="1"/>
            <a:r>
              <a:rPr lang="en-GB" dirty="0"/>
              <a:t>Futures </a:t>
            </a:r>
            <a:r>
              <a:rPr lang="cs-CZ" dirty="0"/>
              <a:t>kontrakty pro robustu -</a:t>
            </a:r>
            <a:r>
              <a:rPr lang="en-GB" dirty="0"/>
              <a:t> </a:t>
            </a:r>
            <a:r>
              <a:rPr lang="en-GB" b="1" dirty="0"/>
              <a:t>London </a:t>
            </a:r>
            <a:r>
              <a:rPr lang="en-GB" b="1" dirty="0" err="1"/>
              <a:t>Liffe</a:t>
            </a:r>
            <a:r>
              <a:rPr lang="en-GB" b="1" dirty="0"/>
              <a:t> exchange </a:t>
            </a:r>
            <a:r>
              <a:rPr lang="cs-CZ" dirty="0"/>
              <a:t>a od </a:t>
            </a:r>
            <a:r>
              <a:rPr lang="en-GB" dirty="0"/>
              <a:t>2007 </a:t>
            </a:r>
            <a:r>
              <a:rPr lang="cs-CZ" dirty="0"/>
              <a:t>na </a:t>
            </a:r>
            <a:r>
              <a:rPr lang="en-GB" b="1" dirty="0"/>
              <a:t>New York ICE</a:t>
            </a:r>
            <a:r>
              <a:rPr lang="en-GB" dirty="0"/>
              <a:t> </a:t>
            </a:r>
            <a:r>
              <a:rPr lang="cs-CZ" dirty="0" smtClean="0"/>
              <a:t>burze</a:t>
            </a:r>
          </a:p>
          <a:p>
            <a:r>
              <a:rPr lang="cs-CZ" dirty="0" smtClean="0"/>
              <a:t>Narůstá ale objem „</a:t>
            </a:r>
            <a:r>
              <a:rPr lang="cs-CZ" dirty="0" err="1" smtClean="0"/>
              <a:t>specialty</a:t>
            </a:r>
            <a:r>
              <a:rPr lang="cs-CZ" dirty="0" smtClean="0"/>
              <a:t> </a:t>
            </a:r>
            <a:r>
              <a:rPr lang="cs-CZ" dirty="0" err="1" smtClean="0"/>
              <a:t>coffee</a:t>
            </a:r>
            <a:r>
              <a:rPr lang="cs-CZ" dirty="0" smtClean="0"/>
              <a:t>“</a:t>
            </a:r>
            <a:endParaRPr lang="en-GB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 může systém Fairtrade přinést drobným pěstitelům kávy v současné kávové krizi?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259B-8BCC-41D8-9605-2DA48E263E90}" type="datetime1">
              <a:rPr lang="cs-CZ" smtClean="0"/>
              <a:t>21.01.2020</a:t>
            </a:fld>
            <a:endParaRPr lang="en-US" dirty="0"/>
          </a:p>
        </p:txBody>
      </p:sp>
      <p:pic>
        <p:nvPicPr>
          <p:cNvPr id="8" name="Picture 2" descr="Výsledek obrázku pro commodity exchange 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237933"/>
            <a:ext cx="5422900" cy="361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2372</Words>
  <Application>Microsoft Office PowerPoint</Application>
  <PresentationFormat>Širokoúhlá obrazovka</PresentationFormat>
  <Paragraphs>416</Paragraphs>
  <Slides>49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Gill Sans MT</vt:lpstr>
      <vt:lpstr>Wingdings 2</vt:lpstr>
      <vt:lpstr>Dividenda</vt:lpstr>
      <vt:lpstr>Co může systém Fairtrade přinést drobným pěstitelům kávy v současné kávové krizi?</vt:lpstr>
      <vt:lpstr>Carlos - Pěstitel kávy v kolumbii</vt:lpstr>
      <vt:lpstr>Program</vt:lpstr>
      <vt:lpstr>Cesta kávy</vt:lpstr>
      <vt:lpstr>Světová produkce kávy</vt:lpstr>
      <vt:lpstr>Dodavatelský (hodnotový) řetězec kávy v zemích produkce</vt:lpstr>
      <vt:lpstr>Hlavní hráči v kávovém dodavatelském řetězci</vt:lpstr>
      <vt:lpstr>Pěstitelé kávy</vt:lpstr>
      <vt:lpstr>Mezinárodní obchod s kávou</vt:lpstr>
      <vt:lpstr>Obchod s kávou</vt:lpstr>
      <vt:lpstr>Největší značky kávy a řetězce v Evropě a USA</vt:lpstr>
      <vt:lpstr>Tchibo v EU</vt:lpstr>
      <vt:lpstr>V ČR – Tchibo Praha s. r.o.</vt:lpstr>
      <vt:lpstr>Současná situace ve světě kávy</vt:lpstr>
      <vt:lpstr>Kolik zelené kávy je potřeba vypěstovat a prodat aby si pěstitel mohl koupit švýcarský nůž?</vt:lpstr>
      <vt:lpstr>Mezinárodní cena kávy na světových burzách</vt:lpstr>
      <vt:lpstr>Cena kávy v české republice</vt:lpstr>
      <vt:lpstr>Cena kávy v české republice</vt:lpstr>
      <vt:lpstr>Jak funguje trh s kávou?</vt:lpstr>
      <vt:lpstr>Jaké jsou základní předpoklady fungování volného trhu?</vt:lpstr>
      <vt:lpstr>Ceny klesají i když  stoupá poptávka?</vt:lpstr>
      <vt:lpstr>hodnotové řetězce současného světového obchodu s kávou</vt:lpstr>
      <vt:lpstr>Proč?</vt:lpstr>
      <vt:lpstr>Proč?</vt:lpstr>
      <vt:lpstr>Co tedy mohou dělat spotřebitelé (a firmy), kterým to není jedno?</vt:lpstr>
      <vt:lpstr>Systém Fairtrade</vt:lpstr>
      <vt:lpstr>Stabilní (minimální výkupní cena)</vt:lpstr>
      <vt:lpstr>Jakým způsobem je stabilní cena a příplatek poskytována?</vt:lpstr>
      <vt:lpstr>Je Fairtrade efektivní způsob pomoci? Není přece jen charita lepší?</vt:lpstr>
      <vt:lpstr>Co je nejefektivnější pomoc?</vt:lpstr>
      <vt:lpstr>Hlavní problémy drobných zemědělců v tzv. rozvojových zemích</vt:lpstr>
      <vt:lpstr>Základní pravidla fairtrade</vt:lpstr>
      <vt:lpstr>Stačí ale „pomáhat“ producentům? Není potřeba měnit systém? Kdo za problémy vlastně může?</vt:lpstr>
      <vt:lpstr>Aby Fairtrade dosáhl svých cílů, musí dosahovat výsledků ve čtyřech oblastech: </vt:lpstr>
      <vt:lpstr>Nástroje a intervence Fairtrade</vt:lpstr>
      <vt:lpstr>Současný Fairtrade systém</vt:lpstr>
      <vt:lpstr>Lze ale takový (drahý) produkt prodávat?</vt:lpstr>
      <vt:lpstr>Jak ale takový produkt prodat na běžném trhu?</vt:lpstr>
      <vt:lpstr>Fairtrade se stává standardem i pro velké potravinářské firmy</vt:lpstr>
      <vt:lpstr>Je něco takového možné i v ČR?</vt:lpstr>
      <vt:lpstr>Jaká je situace v Čr?</vt:lpstr>
      <vt:lpstr>Jaká je situace v Čr?</vt:lpstr>
      <vt:lpstr>Jaká je situace v Čr?</vt:lpstr>
      <vt:lpstr>Marketing se soustřeďuje na lokalitu – kampaně fairtradová města, školy a církve</vt:lpstr>
      <vt:lpstr>Fakulta tropického zemědělství je fairtradová fakulta</vt:lpstr>
      <vt:lpstr>Jaká je situace v Čr?</vt:lpstr>
      <vt:lpstr>Je konkurence důkazem úspěchu nebo vytváří tlak na „závod ke dnu“ a mate spotřebitele?</vt:lpstr>
      <vt:lpstr>Proč bychom si tedy Fairtrade produkty měli kupovat?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Hejkrlík Jiří</dc:creator>
  <cp:lastModifiedBy>Klímová Martina</cp:lastModifiedBy>
  <cp:revision>103</cp:revision>
  <dcterms:created xsi:type="dcterms:W3CDTF">2018-01-19T15:02:33Z</dcterms:created>
  <dcterms:modified xsi:type="dcterms:W3CDTF">2020-01-21T07:38:05Z</dcterms:modified>
</cp:coreProperties>
</file>