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974" r:id="rId3"/>
  </p:sldMasterIdLst>
  <p:notesMasterIdLst>
    <p:notesMasterId r:id="rId46"/>
  </p:notesMasterIdLst>
  <p:sldIdLst>
    <p:sldId id="295" r:id="rId4"/>
    <p:sldId id="306" r:id="rId5"/>
    <p:sldId id="305" r:id="rId6"/>
    <p:sldId id="307" r:id="rId7"/>
    <p:sldId id="322" r:id="rId8"/>
    <p:sldId id="308" r:id="rId9"/>
    <p:sldId id="309" r:id="rId10"/>
    <p:sldId id="321" r:id="rId11"/>
    <p:sldId id="310" r:id="rId12"/>
    <p:sldId id="311" r:id="rId13"/>
    <p:sldId id="312" r:id="rId14"/>
    <p:sldId id="318" r:id="rId15"/>
    <p:sldId id="313" r:id="rId16"/>
    <p:sldId id="317" r:id="rId17"/>
    <p:sldId id="314" r:id="rId18"/>
    <p:sldId id="315" r:id="rId19"/>
    <p:sldId id="316" r:id="rId20"/>
    <p:sldId id="319" r:id="rId21"/>
    <p:sldId id="258" r:id="rId22"/>
    <p:sldId id="260" r:id="rId23"/>
    <p:sldId id="302" r:id="rId24"/>
    <p:sldId id="294" r:id="rId25"/>
    <p:sldId id="263" r:id="rId26"/>
    <p:sldId id="265" r:id="rId27"/>
    <p:sldId id="264" r:id="rId28"/>
    <p:sldId id="266" r:id="rId29"/>
    <p:sldId id="296" r:id="rId30"/>
    <p:sldId id="292" r:id="rId31"/>
    <p:sldId id="269" r:id="rId32"/>
    <p:sldId id="297" r:id="rId33"/>
    <p:sldId id="301" r:id="rId34"/>
    <p:sldId id="270" r:id="rId35"/>
    <p:sldId id="271" r:id="rId36"/>
    <p:sldId id="273" r:id="rId37"/>
    <p:sldId id="274" r:id="rId38"/>
    <p:sldId id="303" r:id="rId39"/>
    <p:sldId id="277" r:id="rId40"/>
    <p:sldId id="293" r:id="rId41"/>
    <p:sldId id="284" r:id="rId42"/>
    <p:sldId id="286" r:id="rId43"/>
    <p:sldId id="288" r:id="rId44"/>
    <p:sldId id="304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8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24" autoAdjust="0"/>
  </p:normalViewPr>
  <p:slideViewPr>
    <p:cSldViewPr>
      <p:cViewPr varScale="1">
        <p:scale>
          <a:sx n="109" d="100"/>
          <a:sy n="109" d="100"/>
        </p:scale>
        <p:origin x="15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DC101-F9F8-4C51-8EC6-6EFA088E783E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CBA81-2175-4649-9340-C606C0470A9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22BBB2-F63F-407E-83F1-0CB201A7FD6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717032"/>
            <a:ext cx="7772400" cy="1008112"/>
          </a:xfrm>
        </p:spPr>
        <p:txBody>
          <a:bodyPr anchor="ctr" anchorCtr="0">
            <a:noAutofit/>
          </a:bodyPr>
          <a:lstStyle>
            <a:lvl1pPr>
              <a:defRPr sz="4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72744"/>
            <a:ext cx="6400800" cy="960512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008313" cy="7424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692695"/>
            <a:ext cx="5111750" cy="51125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819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45861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45861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573AC-3690-47EF-80C3-B20281F1A921}" type="datetimeFigureOut">
              <a:rPr lang="cs-CZ"/>
              <a:pPr>
                <a:defRPr/>
              </a:pPr>
              <a:t>13.02.2020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6CB40-3F19-4E74-9393-2056E5CAB3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717032"/>
            <a:ext cx="7772400" cy="1008112"/>
          </a:xfrm>
        </p:spPr>
        <p:txBody>
          <a:bodyPr anchor="ctr" anchorCtr="0">
            <a:noAutofit/>
          </a:bodyPr>
          <a:lstStyle>
            <a:lvl1pPr>
              <a:defRPr sz="4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72744"/>
            <a:ext cx="6400800" cy="960512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3573016"/>
            <a:ext cx="8229600" cy="1143000"/>
          </a:xfrm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Poděkování / Kontakt…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3573016"/>
            <a:ext cx="8229600" cy="1143000"/>
          </a:xfrm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Poděkování / Kontakt…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0313128-C6FC-4C0B-BBE9-41D0C9843E7D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3573016"/>
            <a:ext cx="8229600" cy="1143000"/>
          </a:xfrm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Poděkování / Kontakt…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2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8B4F-0999-43E7-A159-EE6A04ECB7C3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1022-6DD4-43F9-80A7-C9E0AFA2139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číslo snímku 5"/>
          <p:cNvSpPr txBox="1">
            <a:spLocks/>
          </p:cNvSpPr>
          <p:nvPr/>
        </p:nvSpPr>
        <p:spPr>
          <a:xfrm>
            <a:off x="7740352" y="6376243"/>
            <a:ext cx="79208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7EC47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Zástupný symbol pro číslo snímku 5"/>
          <p:cNvSpPr txBox="1">
            <a:spLocks/>
          </p:cNvSpPr>
          <p:nvPr/>
        </p:nvSpPr>
        <p:spPr>
          <a:xfrm>
            <a:off x="7740352" y="6376243"/>
            <a:ext cx="79208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70A39-961D-4FCF-B815-1711BD1F564E}" type="slidenum"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9C884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1988B4F-0999-43E7-A159-EE6A04ECB7C3}" type="datetimeFigureOut">
              <a:rPr lang="cs-CZ" smtClean="0"/>
              <a:pPr/>
              <a:t>13.02.2020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E251022-6DD4-43F9-80A7-C9E0AFA2139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8" r:id="rId13"/>
    <p:sldLayoutId id="2147483990" r:id="rId14"/>
    <p:sldLayoutId id="2147483991" r:id="rId15"/>
    <p:sldLayoutId id="2147483995" r:id="rId16"/>
    <p:sldLayoutId id="2147483996" r:id="rId17"/>
    <p:sldLayoutId id="2147483997" r:id="rId18"/>
    <p:sldLayoutId id="2147483998" r:id="rId19"/>
    <p:sldLayoutId id="2147484000" r:id="rId20"/>
    <p:sldLayoutId id="2147484001" r:id="rId21"/>
    <p:sldLayoutId id="2147484003" r:id="rId22"/>
    <p:sldLayoutId id="2147484005" r:id="rId23"/>
    <p:sldLayoutId id="2147484007" r:id="rId24"/>
    <p:sldLayoutId id="2147484009" r:id="rId25"/>
    <p:sldLayoutId id="2147484011" r:id="rId26"/>
    <p:sldLayoutId id="2147484013" r:id="rId27"/>
    <p:sldLayoutId id="2147484017" r:id="rId28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k-SQDKxF8" TargetMode="External"/><Relationship Id="rId2" Type="http://schemas.openxmlformats.org/officeDocument/2006/relationships/hyperlink" Target="https://www.youtube.com/watch?v=HtHvU0laIAY" TargetMode="Externa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-LBnVAMidng" TargetMode="Externa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908720"/>
            <a:ext cx="3275856" cy="129614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MEDVĚD BRÝLATÝ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844824"/>
            <a:ext cx="3203848" cy="764703"/>
          </a:xfrm>
        </p:spPr>
        <p:txBody>
          <a:bodyPr>
            <a:normAutofit lnSpcReduction="10000"/>
          </a:bodyPr>
          <a:lstStyle/>
          <a:p>
            <a:r>
              <a:rPr lang="en-GB" sz="1900" b="1" dirty="0" smtClean="0">
                <a:solidFill>
                  <a:schemeClr val="bg1"/>
                </a:solidFill>
              </a:rPr>
              <a:t>Author: </a:t>
            </a:r>
            <a:r>
              <a:rPr lang="cs-CZ" sz="1900" dirty="0" smtClean="0">
                <a:solidFill>
                  <a:schemeClr val="bg1"/>
                </a:solidFill>
              </a:rPr>
              <a:t>Ing. Anna </a:t>
            </a:r>
            <a:r>
              <a:rPr lang="cs-CZ" sz="1900" dirty="0" err="1" smtClean="0">
                <a:solidFill>
                  <a:schemeClr val="bg1"/>
                </a:solidFill>
              </a:rPr>
              <a:t>Bernátková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2411760" y="6021288"/>
            <a:ext cx="6732240" cy="83671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endParaRPr lang="cs-CZ" sz="1600" dirty="0" smtClean="0">
              <a:solidFill>
                <a:schemeClr val="bg1"/>
              </a:solidFill>
            </a:endParaRPr>
          </a:p>
        </p:txBody>
      </p:sp>
      <p:pic>
        <p:nvPicPr>
          <p:cNvPr id="5" name="Obrázek 4" descr="19222589_1402811739844981_704285033074540341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0"/>
            <a:ext cx="5940152" cy="5949280"/>
          </a:xfrm>
          <a:prstGeom prst="rect">
            <a:avLst/>
          </a:prstGeom>
        </p:spPr>
      </p:pic>
      <p:pic>
        <p:nvPicPr>
          <p:cNvPr id="6" name="Obrázek 5" descr="aqui-estoy-300x2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92896"/>
            <a:ext cx="2276415" cy="2261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v ekosystému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r>
              <a:rPr lang="cs-CZ" b="1" dirty="0" err="1" smtClean="0"/>
              <a:t>umbrela</a:t>
            </a:r>
            <a:r>
              <a:rPr lang="cs-CZ" b="1" dirty="0" smtClean="0"/>
              <a:t> species</a:t>
            </a:r>
            <a:r>
              <a:rPr lang="cs-CZ" dirty="0" smtClean="0"/>
              <a:t>“ = ochrana daného druhu a ekosystému, ve kterých žije, přináší ochranu dalších druhů flóry a fauny</a:t>
            </a:r>
          </a:p>
          <a:p>
            <a:r>
              <a:rPr lang="cs-CZ" dirty="0" smtClean="0"/>
              <a:t>Potenciální „</a:t>
            </a:r>
            <a:r>
              <a:rPr lang="cs-CZ" b="1" dirty="0" err="1" smtClean="0"/>
              <a:t>flagship</a:t>
            </a:r>
            <a:r>
              <a:rPr lang="cs-CZ" b="1" dirty="0" smtClean="0"/>
              <a:t> species</a:t>
            </a:r>
            <a:r>
              <a:rPr lang="cs-CZ" dirty="0" smtClean="0"/>
              <a:t>“ = </a:t>
            </a:r>
            <a:r>
              <a:rPr lang="cs-CZ" b="1" dirty="0" smtClean="0"/>
              <a:t>vlajkový druh</a:t>
            </a:r>
            <a:r>
              <a:rPr lang="cs-CZ" dirty="0" smtClean="0"/>
              <a:t>, společností oblíbené zvíře, které pomůže k ochraně dalších druhů či celého ekosystému</a:t>
            </a:r>
          </a:p>
        </p:txBody>
      </p:sp>
      <p:pic>
        <p:nvPicPr>
          <p:cNvPr id="6" name="Obrázek 5" descr="IMG_4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83573"/>
            <a:ext cx="9144000" cy="197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514528" cy="5257800"/>
          </a:xfrm>
        </p:spPr>
        <p:txBody>
          <a:bodyPr>
            <a:normAutofit/>
          </a:bodyPr>
          <a:lstStyle/>
          <a:p>
            <a:r>
              <a:rPr lang="cs-CZ" dirty="0" smtClean="0"/>
              <a:t>Kromě ekologického významu má medvěd andský </a:t>
            </a:r>
            <a:r>
              <a:rPr lang="cs-CZ" b="1" dirty="0" smtClean="0"/>
              <a:t>hluboko zakořeněnou kulturní hodnotu </a:t>
            </a:r>
            <a:r>
              <a:rPr lang="cs-CZ" dirty="0" smtClean="0"/>
              <a:t>v Andách a Amazonii</a:t>
            </a:r>
          </a:p>
          <a:p>
            <a:r>
              <a:rPr lang="cs-CZ" dirty="0" smtClean="0"/>
              <a:t>V Andách byl tento druh nazýván </a:t>
            </a:r>
            <a:r>
              <a:rPr lang="cs-CZ" b="1" dirty="0" err="1" smtClean="0"/>
              <a:t>Ukuku</a:t>
            </a:r>
            <a:r>
              <a:rPr lang="cs-CZ" dirty="0" smtClean="0"/>
              <a:t> - prostředník mezi stádii života, mezi světem živých a mrtvých, mezi přírodou a kulturou nebo mezi životem a smrtí</a:t>
            </a:r>
          </a:p>
          <a:p>
            <a:r>
              <a:rPr lang="cs-CZ" b="1" dirty="0" smtClean="0"/>
              <a:t>Jeden z nejúžasnějších obřadů andského kulturního dědictví</a:t>
            </a:r>
            <a:r>
              <a:rPr lang="cs-CZ" dirty="0" smtClean="0"/>
              <a:t>, </a:t>
            </a:r>
            <a:r>
              <a:rPr lang="cs-CZ" dirty="0" err="1" smtClean="0"/>
              <a:t>Qoyllur</a:t>
            </a:r>
            <a:r>
              <a:rPr lang="cs-CZ" dirty="0" smtClean="0"/>
              <a:t> Rit'i, má jako svého protagonistu právě „humanizovaného“ medvěda = </a:t>
            </a:r>
            <a:r>
              <a:rPr lang="cs-CZ" dirty="0" err="1" smtClean="0"/>
              <a:t>Ukuku</a:t>
            </a:r>
            <a:endParaRPr lang="cs-CZ" dirty="0" smtClean="0"/>
          </a:p>
        </p:txBody>
      </p:sp>
      <p:pic>
        <p:nvPicPr>
          <p:cNvPr id="6" name="Picture 2" descr="https://www.ancient.eu/img/r/p/500x600/3557.png?v=1485681247"/>
          <p:cNvPicPr>
            <a:picLocks noChangeAspect="1" noChangeArrowheads="1"/>
          </p:cNvPicPr>
          <p:nvPr/>
        </p:nvPicPr>
        <p:blipFill>
          <a:blip r:embed="rId2" cstate="print"/>
          <a:srcRect t="43839" b="48515"/>
          <a:stretch>
            <a:fillRect/>
          </a:stretch>
        </p:blipFill>
        <p:spPr bwMode="auto">
          <a:xfrm>
            <a:off x="-252536" y="5993904"/>
            <a:ext cx="9577064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 příchodem Evropanů byly populární mýty a tradice smíchány z dalšími kulturami, to se stalo i s mýty o medvědech</a:t>
            </a:r>
          </a:p>
          <a:p>
            <a:r>
              <a:rPr lang="cs-CZ" dirty="0" smtClean="0"/>
              <a:t>V novějších záznamech nalezneme informaci o „</a:t>
            </a:r>
            <a:r>
              <a:rPr lang="cs-CZ" b="1" dirty="0" err="1" smtClean="0"/>
              <a:t>Ukumari</a:t>
            </a:r>
            <a:r>
              <a:rPr lang="cs-CZ" dirty="0" smtClean="0"/>
              <a:t>“ mystickém stvoření - bytost napůl medvěd a napůl muž. Tvor obávaný a zároveň obdivovaný</a:t>
            </a:r>
          </a:p>
          <a:p>
            <a:r>
              <a:rPr lang="cs-CZ" dirty="0" smtClean="0"/>
              <a:t>Jiná etnika žijící u pohoří And říkají medvědům brýlatým </a:t>
            </a:r>
            <a:r>
              <a:rPr lang="cs-CZ" b="1" dirty="0" err="1" smtClean="0"/>
              <a:t>Maeni</a:t>
            </a:r>
            <a:r>
              <a:rPr lang="cs-CZ" b="1" dirty="0" smtClean="0"/>
              <a:t>, nejvyšší tvůrce života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https://www.ancient.eu/img/r/p/500x600/3557.png?v=1485681247"/>
          <p:cNvPicPr>
            <a:picLocks noChangeAspect="1" noChangeArrowheads="1"/>
          </p:cNvPicPr>
          <p:nvPr/>
        </p:nvPicPr>
        <p:blipFill>
          <a:blip r:embed="rId2" cstate="print"/>
          <a:srcRect t="43839" b="48515"/>
          <a:stretch>
            <a:fillRect/>
          </a:stretch>
        </p:blipFill>
        <p:spPr bwMode="auto">
          <a:xfrm>
            <a:off x="-252536" y="5993904"/>
            <a:ext cx="9577064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916832"/>
            <a:ext cx="8153400" cy="4526280"/>
          </a:xfrm>
        </p:spPr>
        <p:txBody>
          <a:bodyPr/>
          <a:lstStyle/>
          <a:p>
            <a:r>
              <a:rPr lang="cs-CZ" dirty="0" smtClean="0">
                <a:hlinkClick r:id="rId2"/>
              </a:rPr>
              <a:t>https://www.youtube.com/watch?v=HtHvU0laIAY</a:t>
            </a:r>
            <a:endParaRPr lang="cs-CZ" dirty="0" smtClean="0"/>
          </a:p>
          <a:p>
            <a:pPr>
              <a:buNone/>
            </a:pPr>
            <a:r>
              <a:rPr lang="cs-CZ" dirty="0" err="1" smtClean="0"/>
              <a:t>Qoyllur</a:t>
            </a:r>
            <a:r>
              <a:rPr lang="cs-CZ" dirty="0" smtClean="0"/>
              <a:t> Rit'i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>
                <a:hlinkClick r:id="rId3"/>
              </a:rPr>
              <a:t>https://www.youtube.com/watch?v=Rck-SQDKxF8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UKUKU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628800"/>
            <a:ext cx="8153400" cy="4526280"/>
          </a:xfrm>
        </p:spPr>
        <p:txBody>
          <a:bodyPr/>
          <a:lstStyle/>
          <a:p>
            <a:r>
              <a:rPr lang="cs-CZ" dirty="0" smtClean="0"/>
              <a:t>Medvěd </a:t>
            </a:r>
            <a:r>
              <a:rPr lang="cs-CZ" dirty="0" err="1" smtClean="0"/>
              <a:t>b</a:t>
            </a:r>
            <a:r>
              <a:rPr lang="cs-CZ" dirty="0" smtClean="0"/>
              <a:t>. je záhadná postava </a:t>
            </a:r>
            <a:r>
              <a:rPr lang="cs-CZ" dirty="0" err="1" smtClean="0"/>
              <a:t>mýtických</a:t>
            </a:r>
            <a:r>
              <a:rPr lang="cs-CZ" dirty="0" smtClean="0"/>
              <a:t> příběhů mlžných lesů a přilehlých andských </a:t>
            </a:r>
            <a:r>
              <a:rPr lang="cs-CZ" dirty="0" err="1" smtClean="0"/>
              <a:t>páramo</a:t>
            </a:r>
            <a:r>
              <a:rPr lang="cs-CZ" dirty="0" smtClean="0"/>
              <a:t>. </a:t>
            </a:r>
          </a:p>
          <a:p>
            <a:r>
              <a:rPr lang="cs-CZ" b="1" dirty="0" smtClean="0"/>
              <a:t>Ztráta stanovišť a konflikty s lidmi a </a:t>
            </a:r>
            <a:r>
              <a:rPr lang="cs-CZ" b="1" dirty="0" err="1" smtClean="0"/>
              <a:t>hosp</a:t>
            </a:r>
            <a:r>
              <a:rPr lang="cs-CZ" b="1" dirty="0" smtClean="0"/>
              <a:t>. zvířaty přináší nová nebezpečí</a:t>
            </a:r>
          </a:p>
          <a:p>
            <a:r>
              <a:rPr lang="cs-CZ" b="1" dirty="0" smtClean="0"/>
              <a:t>Pytláctví – obchod s ohroženými druhy, „</a:t>
            </a:r>
            <a:r>
              <a:rPr lang="cs-CZ" b="1" dirty="0" err="1" smtClean="0"/>
              <a:t>pet</a:t>
            </a:r>
            <a:r>
              <a:rPr lang="cs-CZ" b="1" dirty="0" smtClean="0"/>
              <a:t> </a:t>
            </a:r>
            <a:r>
              <a:rPr lang="cs-CZ" b="1" dirty="0" err="1" smtClean="0"/>
              <a:t>trade</a:t>
            </a:r>
            <a:r>
              <a:rPr lang="cs-CZ" b="1" dirty="0" smtClean="0"/>
              <a:t>“, strach ze ztráty dobytka a plodin</a:t>
            </a:r>
          </a:p>
          <a:p>
            <a:r>
              <a:rPr lang="cs-CZ" dirty="0" smtClean="0"/>
              <a:t>Medvědi </a:t>
            </a:r>
            <a:r>
              <a:rPr lang="cs-CZ" dirty="0" err="1" smtClean="0"/>
              <a:t>b</a:t>
            </a:r>
            <a:r>
              <a:rPr lang="cs-CZ" dirty="0" smtClean="0"/>
              <a:t>. nenapadají primitivní druhy skotu</a:t>
            </a:r>
          </a:p>
          <a:p>
            <a:endParaRPr lang="cs-CZ" dirty="0"/>
          </a:p>
        </p:txBody>
      </p:sp>
      <p:pic>
        <p:nvPicPr>
          <p:cNvPr id="84996" name="Picture 4" descr="https://www.stand.earth/sites/stand/files/amazon-rainforest.jpg"/>
          <p:cNvPicPr>
            <a:picLocks noChangeAspect="1" noChangeArrowheads="1"/>
          </p:cNvPicPr>
          <p:nvPr/>
        </p:nvPicPr>
        <p:blipFill>
          <a:blip r:embed="rId2" cstate="print"/>
          <a:srcRect l="8342" t="37838" r="18635" b="44703"/>
          <a:stretch>
            <a:fillRect/>
          </a:stretch>
        </p:blipFill>
        <p:spPr bwMode="auto">
          <a:xfrm>
            <a:off x="0" y="5462464"/>
            <a:ext cx="9144000" cy="1395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Ke střetům mezi lidmi a medvědy andskými  dochází hlavně v andské oblasti, kde medvědi způsobují </a:t>
            </a:r>
            <a:r>
              <a:rPr lang="cs-CZ" b="1" dirty="0" smtClean="0"/>
              <a:t>škody na skotu a plodinách, zejména na kukuřici</a:t>
            </a:r>
          </a:p>
          <a:p>
            <a:r>
              <a:rPr lang="cs-CZ" dirty="0" smtClean="0"/>
              <a:t>V posledním desetiletí přibývá konfliktů mezi medvědy a lidmi</a:t>
            </a:r>
            <a:endParaRPr lang="cs-CZ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l="1107" t="56719" r="33315" b="15719"/>
          <a:stretch>
            <a:fillRect/>
          </a:stretch>
        </p:blipFill>
        <p:spPr bwMode="auto">
          <a:xfrm>
            <a:off x="323528" y="4581128"/>
            <a:ext cx="85324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Hlavní příčiny konfliktů a ohrožení jsou:</a:t>
            </a:r>
          </a:p>
          <a:p>
            <a:r>
              <a:rPr lang="cs-CZ" dirty="0" smtClean="0"/>
              <a:t>1) </a:t>
            </a:r>
            <a:r>
              <a:rPr lang="cs-CZ" b="1" dirty="0" smtClean="0"/>
              <a:t>Rozšíření zemědělské činnosti </a:t>
            </a:r>
            <a:r>
              <a:rPr lang="cs-CZ" dirty="0" smtClean="0"/>
              <a:t>do oblastí, které jsou přirozeným prostředí medvěda brýlatého</a:t>
            </a:r>
          </a:p>
          <a:p>
            <a:r>
              <a:rPr lang="cs-CZ" dirty="0" smtClean="0"/>
              <a:t>2) </a:t>
            </a:r>
            <a:r>
              <a:rPr lang="cs-CZ" b="1" dirty="0" smtClean="0"/>
              <a:t>Zmenšení, fragmentaci a izolaci stanovišť </a:t>
            </a:r>
            <a:r>
              <a:rPr lang="cs-CZ" dirty="0" smtClean="0"/>
              <a:t>a následné hledání zdrojů medvědy v oblastech mimo jejich přirozený habitat</a:t>
            </a:r>
          </a:p>
          <a:p>
            <a:r>
              <a:rPr lang="cs-CZ" dirty="0" smtClean="0"/>
              <a:t>3) Chov zvířat, </a:t>
            </a:r>
            <a:r>
              <a:rPr lang="cs-CZ" b="1" dirty="0" smtClean="0"/>
              <a:t>která jsou snadným cílem medvěda nebo přítomnost atraktantů pro medvědy - kukuřice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370100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Medvědi brýlatí potřebují velké plochy, které zahrnují různé ekosystémy – ochrana je komplikovaná</a:t>
            </a:r>
          </a:p>
          <a:p>
            <a:r>
              <a:rPr lang="cs-CZ" dirty="0" smtClean="0"/>
              <a:t>Existuje mnoho důvodů, proč by měl být medvěd andský chráněn</a:t>
            </a:r>
          </a:p>
          <a:p>
            <a:r>
              <a:rPr lang="cs-CZ" dirty="0" smtClean="0"/>
              <a:t>Výrazný úbytek stanovišť - přežití pouze prostřednictvím integrálních programů ochrany:</a:t>
            </a:r>
          </a:p>
          <a:p>
            <a:r>
              <a:rPr lang="cs-CZ" b="1" dirty="0" smtClean="0"/>
              <a:t>Potřeba dalšího výzkumu tohoto druhu, záchrany a rehabilitace zraněných jedinců a projekty udržitelného rozvoje se začleněním komunit, které žijí v blízkosti medvěda </a:t>
            </a:r>
            <a:r>
              <a:rPr lang="cs-CZ" b="1" dirty="0" err="1" smtClean="0"/>
              <a:t>b</a:t>
            </a:r>
            <a:r>
              <a:rPr lang="cs-CZ" b="1" dirty="0" smtClean="0"/>
              <a:t>.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4" descr="https://www.stand.earth/sites/stand/files/amazon-rainforest.jpg"/>
          <p:cNvPicPr>
            <a:picLocks noChangeAspect="1" noChangeArrowheads="1"/>
          </p:cNvPicPr>
          <p:nvPr/>
        </p:nvPicPr>
        <p:blipFill>
          <a:blip r:embed="rId2" cstate="print"/>
          <a:srcRect l="8342" t="37838" r="18635" b="44703"/>
          <a:stretch>
            <a:fillRect/>
          </a:stretch>
        </p:blipFill>
        <p:spPr bwMode="auto">
          <a:xfrm>
            <a:off x="0" y="5462464"/>
            <a:ext cx="9144000" cy="1395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oster GBCC final - kopie.jpg"/>
          <p:cNvPicPr>
            <a:picLocks noChangeAspect="1"/>
          </p:cNvPicPr>
          <p:nvPr/>
        </p:nvPicPr>
        <p:blipFill>
          <a:blip r:embed="rId2" cstate="print"/>
          <a:srcRect b="46779"/>
          <a:stretch>
            <a:fillRect/>
          </a:stretch>
        </p:blipFill>
        <p:spPr>
          <a:xfrm>
            <a:off x="323528" y="188639"/>
            <a:ext cx="8568952" cy="64501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Výzkum</a:t>
            </a:r>
            <a:endParaRPr lang="en-GB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12648" y="1600200"/>
            <a:ext cx="8531352" cy="5257800"/>
          </a:xfrm>
        </p:spPr>
        <p:txBody>
          <a:bodyPr>
            <a:normAutofit fontScale="92500"/>
          </a:bodyPr>
          <a:lstStyle/>
          <a:p>
            <a:r>
              <a:rPr lang="en-US" sz="3900" dirty="0" smtClean="0"/>
              <a:t>Transference feeding </a:t>
            </a:r>
            <a:r>
              <a:rPr lang="en-US" sz="3900" dirty="0" err="1" smtClean="0"/>
              <a:t>behaviour</a:t>
            </a:r>
            <a:r>
              <a:rPr lang="en-US" sz="3900" dirty="0" smtClean="0"/>
              <a:t> </a:t>
            </a:r>
            <a:r>
              <a:rPr lang="cs-CZ" sz="2600" dirty="0" smtClean="0"/>
              <a:t>(přechod mezi </a:t>
            </a:r>
            <a:r>
              <a:rPr lang="cs-CZ" sz="2600" dirty="0" err="1" smtClean="0"/>
              <a:t>páramo</a:t>
            </a:r>
            <a:r>
              <a:rPr lang="cs-CZ" sz="2600" dirty="0" smtClean="0"/>
              <a:t> a lesem)</a:t>
            </a:r>
          </a:p>
          <a:p>
            <a:r>
              <a:rPr lang="cs-CZ" sz="3900" dirty="0" smtClean="0"/>
              <a:t>Konflikty s farmáři</a:t>
            </a:r>
            <a:endParaRPr lang="en-US" sz="3900" dirty="0" smtClean="0"/>
          </a:p>
          <a:p>
            <a:r>
              <a:rPr lang="cs-CZ" sz="3900" dirty="0" smtClean="0"/>
              <a:t>Množství a kvalita potravy – vliv na aktivitu</a:t>
            </a:r>
            <a:endParaRPr lang="en-US" sz="3900" dirty="0" smtClean="0"/>
          </a:p>
          <a:p>
            <a:endParaRPr lang="en-US" dirty="0" smtClean="0"/>
          </a:p>
          <a:p>
            <a:endParaRPr lang="cs-CZ" dirty="0" smtClean="0"/>
          </a:p>
          <a:p>
            <a:endParaRPr lang="cs-CZ" dirty="0" smtClean="0"/>
          </a:p>
          <a:p>
            <a:pPr algn="r"/>
            <a:endParaRPr lang="cs-CZ" sz="1400" dirty="0" smtClean="0"/>
          </a:p>
          <a:p>
            <a:pPr algn="r"/>
            <a:endParaRPr lang="cs-CZ" sz="1400" dirty="0" smtClean="0"/>
          </a:p>
          <a:p>
            <a:pPr algn="r">
              <a:buNone/>
            </a:pPr>
            <a:endParaRPr lang="cs-CZ" sz="1400" dirty="0" smtClean="0"/>
          </a:p>
          <a:p>
            <a:pPr algn="r">
              <a:buNone/>
            </a:pPr>
            <a:r>
              <a:rPr lang="cs-CZ" sz="1400" dirty="0" smtClean="0"/>
              <a:t>(</a:t>
            </a:r>
            <a:r>
              <a:rPr lang="en-US" sz="1400" dirty="0" smtClean="0"/>
              <a:t>IUCN Red List of Threatened Species</a:t>
            </a:r>
            <a:r>
              <a:rPr lang="cs-CZ" sz="1400" dirty="0" smtClean="0"/>
              <a:t> 2015)</a:t>
            </a:r>
          </a:p>
          <a:p>
            <a:pPr algn="r">
              <a:buNone/>
            </a:pPr>
            <a:r>
              <a:rPr lang="cs-CZ" sz="1400" dirty="0" smtClean="0"/>
              <a:t>(</a:t>
            </a:r>
            <a:r>
              <a:rPr lang="cs-CZ" sz="1400" dirty="0" err="1" smtClean="0"/>
              <a:t>Kattan</a:t>
            </a:r>
            <a:r>
              <a:rPr lang="cs-CZ" sz="1400" dirty="0" smtClean="0"/>
              <a:t> </a:t>
            </a:r>
            <a:r>
              <a:rPr lang="cs-CZ" sz="1400" dirty="0" err="1" smtClean="0"/>
              <a:t>et</a:t>
            </a:r>
            <a:r>
              <a:rPr lang="cs-CZ" sz="1400" dirty="0" smtClean="0"/>
              <a:t> </a:t>
            </a:r>
            <a:r>
              <a:rPr lang="cs-CZ" sz="1400" dirty="0" err="1" smtClean="0"/>
              <a:t>al</a:t>
            </a:r>
            <a:r>
              <a:rPr lang="cs-CZ" sz="1400" dirty="0" smtClean="0"/>
              <a:t>. 2004)</a:t>
            </a:r>
          </a:p>
          <a:p>
            <a:endParaRPr lang="en-US" dirty="0" smtClean="0"/>
          </a:p>
          <a:p>
            <a:endParaRPr lang="cs-CZ" dirty="0"/>
          </a:p>
        </p:txBody>
      </p:sp>
      <p:sp>
        <p:nvSpPr>
          <p:cNvPr id="4" name="Zástupný symbol pro obsah 6"/>
          <p:cNvSpPr txBox="1">
            <a:spLocks/>
          </p:cNvSpPr>
          <p:nvPr/>
        </p:nvSpPr>
        <p:spPr>
          <a:xfrm>
            <a:off x="0" y="404664"/>
            <a:ext cx="8676456" cy="6912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6"/>
          <p:cNvSpPr txBox="1">
            <a:spLocks/>
          </p:cNvSpPr>
          <p:nvPr/>
        </p:nvSpPr>
        <p:spPr>
          <a:xfrm>
            <a:off x="3635896" y="404664"/>
            <a:ext cx="4446640" cy="13799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ázek 7" descr="IMG_4669.JPG"/>
          <p:cNvPicPr>
            <a:picLocks noChangeAspect="1"/>
          </p:cNvPicPr>
          <p:nvPr/>
        </p:nvPicPr>
        <p:blipFill>
          <a:blip r:embed="rId2" cstate="print"/>
          <a:srcRect t="18500" b="44351"/>
          <a:stretch>
            <a:fillRect/>
          </a:stretch>
        </p:blipFill>
        <p:spPr>
          <a:xfrm>
            <a:off x="0" y="4310336"/>
            <a:ext cx="9144000" cy="2547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Medvědi (medvědovití)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Řád	 šelmy (</a:t>
            </a:r>
            <a:r>
              <a:rPr lang="cs-CZ" dirty="0" err="1" smtClean="0"/>
              <a:t>Carnivora</a:t>
            </a:r>
            <a:r>
              <a:rPr lang="cs-CZ" dirty="0" smtClean="0"/>
              <a:t>), </a:t>
            </a:r>
            <a:r>
              <a:rPr lang="cs-CZ" dirty="0" err="1" smtClean="0"/>
              <a:t>podř</a:t>
            </a:r>
            <a:r>
              <a:rPr lang="cs-CZ" dirty="0" smtClean="0"/>
              <a:t>. </a:t>
            </a:r>
            <a:r>
              <a:rPr lang="cs-CZ" b="1" dirty="0" err="1" smtClean="0"/>
              <a:t>psotvární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Caniformia</a:t>
            </a:r>
            <a:r>
              <a:rPr lang="cs-CZ" dirty="0" smtClean="0"/>
              <a:t>), čeleď </a:t>
            </a:r>
            <a:r>
              <a:rPr lang="cs-CZ" b="1" dirty="0" smtClean="0"/>
              <a:t>medvědovití</a:t>
            </a:r>
            <a:r>
              <a:rPr lang="cs-CZ" dirty="0" smtClean="0"/>
              <a:t> (</a:t>
            </a:r>
            <a:r>
              <a:rPr lang="cs-CZ" dirty="0" err="1" smtClean="0"/>
              <a:t>Ursidae</a:t>
            </a:r>
            <a:r>
              <a:rPr lang="cs-CZ" dirty="0" smtClean="0"/>
              <a:t>)</a:t>
            </a:r>
          </a:p>
          <a:p>
            <a:r>
              <a:rPr lang="cs-CZ" dirty="0" smtClean="0"/>
              <a:t>Medvědi jsou známým případem, kdy mezidruhové křížení a nejasný fosilní záznam ztěžují interpretaci jejich </a:t>
            </a:r>
            <a:r>
              <a:rPr lang="cs-CZ" b="1" dirty="0" smtClean="0"/>
              <a:t>evoluční historie</a:t>
            </a:r>
          </a:p>
          <a:p>
            <a:r>
              <a:rPr lang="cs-CZ" dirty="0" smtClean="0"/>
              <a:t>Medvěd hnědý a lední medvěd se „oddělily“ teprve před cca </a:t>
            </a:r>
            <a:r>
              <a:rPr lang="cs-CZ" b="1" dirty="0" smtClean="0"/>
              <a:t>400 000 lety a stále mezi nimi může docházet ke křížení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IMG_4775.JPG"/>
          <p:cNvPicPr>
            <a:picLocks noChangeAspect="1"/>
          </p:cNvPicPr>
          <p:nvPr/>
        </p:nvPicPr>
        <p:blipFill>
          <a:blip r:embed="rId3" cstate="print"/>
          <a:srcRect t="40949" b="31100"/>
          <a:stretch>
            <a:fillRect/>
          </a:stretch>
        </p:blipFill>
        <p:spPr>
          <a:xfrm>
            <a:off x="0" y="4941168"/>
            <a:ext cx="9144000" cy="1916832"/>
          </a:xfrm>
          <a:prstGeom prst="rect">
            <a:avLst/>
          </a:prstGeom>
        </p:spPr>
      </p:pic>
      <p:pic>
        <p:nvPicPr>
          <p:cNvPr id="8" name="Obrázek 7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8420224" cy="3888432"/>
          </a:xfrm>
          <a:prstGeom prst="rect">
            <a:avLst/>
          </a:prstGeom>
        </p:spPr>
      </p:pic>
      <p:pic>
        <p:nvPicPr>
          <p:cNvPr id="9" name="Obrázek 8" descr="IMG_4650.JPG"/>
          <p:cNvPicPr>
            <a:picLocks noChangeAspect="1"/>
          </p:cNvPicPr>
          <p:nvPr/>
        </p:nvPicPr>
        <p:blipFill>
          <a:blip r:embed="rId5" cstate="print"/>
          <a:srcRect r="53150" b="72050"/>
          <a:stretch>
            <a:fillRect/>
          </a:stretch>
        </p:blipFill>
        <p:spPr>
          <a:xfrm>
            <a:off x="0" y="4941168"/>
            <a:ext cx="4283968" cy="1916832"/>
          </a:xfrm>
          <a:prstGeom prst="rect">
            <a:avLst/>
          </a:prstGeom>
        </p:spPr>
      </p:pic>
      <p:pic>
        <p:nvPicPr>
          <p:cNvPr id="4101" name="Picture 2" descr="http://blogs.sandiegozoo.org/files/2010/01/andean_bear_footprint.jpg"/>
          <p:cNvPicPr>
            <a:picLocks noChangeAspect="1" noChangeArrowheads="1"/>
          </p:cNvPicPr>
          <p:nvPr/>
        </p:nvPicPr>
        <p:blipFill>
          <a:blip r:embed="rId6" cstate="print"/>
          <a:srcRect t="4259"/>
          <a:stretch>
            <a:fillRect/>
          </a:stretch>
        </p:blipFill>
        <p:spPr bwMode="auto">
          <a:xfrm>
            <a:off x="3203848" y="3861048"/>
            <a:ext cx="2254250" cy="16186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288032" y="2060848"/>
            <a:ext cx="2520280" cy="1728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dirty="0"/>
          </a:p>
        </p:txBody>
      </p:sp>
      <p:sp>
        <p:nvSpPr>
          <p:cNvPr id="5" name="Elipsa 4"/>
          <p:cNvSpPr/>
          <p:nvPr/>
        </p:nvSpPr>
        <p:spPr>
          <a:xfrm>
            <a:off x="3347864" y="2060848"/>
            <a:ext cx="2520280" cy="1728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6372200" y="2060848"/>
            <a:ext cx="2520280" cy="1728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395536" y="4365104"/>
            <a:ext cx="2304256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3419872" y="4365104"/>
            <a:ext cx="2304256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6372200" y="4365104"/>
            <a:ext cx="2304256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2843808" y="2852936"/>
            <a:ext cx="504056" cy="2880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nahoru 11"/>
          <p:cNvSpPr/>
          <p:nvPr/>
        </p:nvSpPr>
        <p:spPr>
          <a:xfrm>
            <a:off x="1403648" y="3861048"/>
            <a:ext cx="216024" cy="504056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nahoru 12"/>
          <p:cNvSpPr/>
          <p:nvPr/>
        </p:nvSpPr>
        <p:spPr>
          <a:xfrm>
            <a:off x="7596336" y="3861048"/>
            <a:ext cx="216024" cy="504056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nahoru 13"/>
          <p:cNvSpPr/>
          <p:nvPr/>
        </p:nvSpPr>
        <p:spPr>
          <a:xfrm>
            <a:off x="4499992" y="3861048"/>
            <a:ext cx="216024" cy="504056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hnutá šipka dolů 15"/>
          <p:cNvSpPr/>
          <p:nvPr/>
        </p:nvSpPr>
        <p:spPr>
          <a:xfrm>
            <a:off x="1403648" y="260648"/>
            <a:ext cx="6624736" cy="1728192"/>
          </a:xfrm>
          <a:prstGeom prst="curvedDown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5868144" y="2852936"/>
            <a:ext cx="504056" cy="2880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Nadpis 6"/>
          <p:cNvSpPr txBox="1">
            <a:spLocks/>
          </p:cNvSpPr>
          <p:nvPr/>
        </p:nvSpPr>
        <p:spPr>
          <a:xfrm>
            <a:off x="611560" y="2492896"/>
            <a:ext cx="1944216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EKOLOGICKÉ FAKTORY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Nadpis 6"/>
          <p:cNvSpPr txBox="1">
            <a:spLocks/>
          </p:cNvSpPr>
          <p:nvPr/>
        </p:nvSpPr>
        <p:spPr>
          <a:xfrm>
            <a:off x="3635896" y="2492896"/>
            <a:ext cx="2088232" cy="115212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NUTRIČNÍ SLOŽENÍ BROMÉLIOVITÝCH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Nadpis 6"/>
          <p:cNvSpPr txBox="1">
            <a:spLocks/>
          </p:cNvSpPr>
          <p:nvPr/>
        </p:nvSpPr>
        <p:spPr>
          <a:xfrm>
            <a:off x="6732240" y="2492896"/>
            <a:ext cx="1944216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AKTIVITA MEDVĚDŮ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Nadpis 6"/>
          <p:cNvSpPr txBox="1">
            <a:spLocks/>
          </p:cNvSpPr>
          <p:nvPr/>
        </p:nvSpPr>
        <p:spPr>
          <a:xfrm>
            <a:off x="467544" y="4725144"/>
            <a:ext cx="2232248" cy="1440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Počet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     broméliovitých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Oheň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Kvetení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ekosystém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Nadpis 6"/>
          <p:cNvSpPr txBox="1">
            <a:spLocks/>
          </p:cNvSpPr>
          <p:nvPr/>
        </p:nvSpPr>
        <p:spPr>
          <a:xfrm>
            <a:off x="3491880" y="4725144"/>
            <a:ext cx="2232248" cy="1440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Protein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Tuk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Vláknina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Popeloviny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Škrob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Nadpis 6"/>
          <p:cNvSpPr txBox="1">
            <a:spLocks/>
          </p:cNvSpPr>
          <p:nvPr/>
        </p:nvSpPr>
        <p:spPr>
          <a:xfrm>
            <a:off x="6444208" y="4725144"/>
            <a:ext cx="2232248" cy="14401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Škrábance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Trus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Rostliny (</a:t>
            </a:r>
            <a:r>
              <a:rPr lang="cs-CZ" sz="2000" b="1" dirty="0" err="1" smtClean="0">
                <a:latin typeface="+mj-lt"/>
                <a:ea typeface="+mj-ea"/>
                <a:cs typeface="+mj-cs"/>
              </a:rPr>
              <a:t>okous</a:t>
            </a:r>
            <a:r>
              <a:rPr lang="cs-CZ" sz="2000" b="1" dirty="0" smtClean="0">
                <a:latin typeface="+mj-lt"/>
                <a:ea typeface="+mj-ea"/>
                <a:cs typeface="+mj-cs"/>
              </a:rPr>
              <a:t>.)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Stopy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Metodika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aqui-estoy-300x29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741118" cy="4709511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4139952" y="5157192"/>
            <a:ext cx="2664296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 descr="Mapof_studysite_Statemen_terrain_US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048" y="187155"/>
            <a:ext cx="9433048" cy="667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Podocarpus_prin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577388" cy="662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Metodika – sběr dat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Aktivita medvědů ve dvou ekosystémech: </a:t>
            </a:r>
            <a:r>
              <a:rPr lang="cs-CZ" dirty="0" err="1" smtClean="0"/>
              <a:t>páramo</a:t>
            </a:r>
            <a:r>
              <a:rPr lang="cs-CZ" dirty="0" smtClean="0"/>
              <a:t> a les</a:t>
            </a:r>
            <a:endParaRPr lang="en-US" dirty="0" smtClean="0"/>
          </a:p>
          <a:p>
            <a:pPr lvl="1"/>
            <a:r>
              <a:rPr lang="cs-CZ" dirty="0" smtClean="0"/>
              <a:t>Pět parcel ve třech různých lokalitách v </a:t>
            </a:r>
            <a:r>
              <a:rPr lang="cs-CZ" dirty="0" err="1" smtClean="0"/>
              <a:t>páramo</a:t>
            </a:r>
            <a:r>
              <a:rPr lang="cs-CZ" dirty="0" smtClean="0"/>
              <a:t> a třech lokalitách v lese</a:t>
            </a:r>
            <a:endParaRPr lang="en-US" dirty="0" smtClean="0"/>
          </a:p>
          <a:p>
            <a:pPr lvl="1"/>
            <a:r>
              <a:rPr lang="cs-CZ" dirty="0" smtClean="0"/>
              <a:t>Sběr trusu</a:t>
            </a:r>
            <a:endParaRPr lang="en-US" dirty="0" smtClean="0"/>
          </a:p>
          <a:p>
            <a:pPr lvl="1"/>
            <a:r>
              <a:rPr lang="en-US" dirty="0" smtClean="0"/>
              <a:t>GPS</a:t>
            </a:r>
            <a:r>
              <a:rPr lang="cs-CZ" dirty="0" smtClean="0"/>
              <a:t> lokalit i parcel</a:t>
            </a:r>
          </a:p>
          <a:p>
            <a:pPr lvl="1"/>
            <a:r>
              <a:rPr lang="cs-CZ" dirty="0" smtClean="0"/>
              <a:t>Počty a sběr </a:t>
            </a:r>
          </a:p>
          <a:p>
            <a:pPr lvl="1">
              <a:buNone/>
            </a:pPr>
            <a:r>
              <a:rPr lang="cs-CZ" dirty="0" smtClean="0"/>
              <a:t>   broméliovitých</a:t>
            </a:r>
          </a:p>
          <a:p>
            <a:pPr lvl="1"/>
            <a:endParaRPr lang="en-US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 descr="IMG_4755.JPG"/>
          <p:cNvPicPr>
            <a:picLocks noChangeAspect="1"/>
          </p:cNvPicPr>
          <p:nvPr/>
        </p:nvPicPr>
        <p:blipFill>
          <a:blip r:embed="rId2" cstate="print"/>
          <a:srcRect l="10626" r="18500" b="15350"/>
          <a:stretch>
            <a:fillRect/>
          </a:stretch>
        </p:blipFill>
        <p:spPr>
          <a:xfrm>
            <a:off x="4572000" y="3212976"/>
            <a:ext cx="3816424" cy="3418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4" descr="19225864_1404249473034541_4903907386083376996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Obrázek 5" descr="19248049_1404249779701177_4885923229858648870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Obrázek 3" descr="IMG_47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Metodika – sběr dat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4392488" cy="5229200"/>
          </a:xfrm>
        </p:spPr>
        <p:txBody>
          <a:bodyPr>
            <a:normAutofit/>
          </a:bodyPr>
          <a:lstStyle/>
          <a:p>
            <a:r>
              <a:rPr lang="cs-CZ" b="1" dirty="0" smtClean="0"/>
              <a:t>Nutriční složení </a:t>
            </a:r>
            <a:r>
              <a:rPr lang="cs-CZ" dirty="0" smtClean="0"/>
              <a:t>(</a:t>
            </a:r>
            <a:r>
              <a:rPr lang="en-US" dirty="0" smtClean="0"/>
              <a:t>Near Infrared Spectroscopy</a:t>
            </a:r>
            <a:r>
              <a:rPr lang="cs-CZ" dirty="0" smtClean="0"/>
              <a:t>)</a:t>
            </a:r>
          </a:p>
          <a:p>
            <a:pPr lvl="1"/>
            <a:r>
              <a:rPr lang="en-US" i="1" dirty="0" err="1" smtClean="0"/>
              <a:t>Puya</a:t>
            </a:r>
            <a:r>
              <a:rPr lang="en-US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., </a:t>
            </a:r>
            <a:r>
              <a:rPr lang="en-US" i="1" dirty="0" err="1" smtClean="0"/>
              <a:t>Tillandsia</a:t>
            </a:r>
            <a:r>
              <a:rPr lang="en-US" i="1" dirty="0" smtClean="0"/>
              <a:t> </a:t>
            </a:r>
            <a:r>
              <a:rPr lang="en-US" dirty="0" smtClean="0"/>
              <a:t>sp.</a:t>
            </a:r>
            <a:endParaRPr lang="cs-CZ" dirty="0" smtClean="0"/>
          </a:p>
          <a:p>
            <a:pPr lvl="1"/>
            <a:r>
              <a:rPr lang="cs-CZ" dirty="0" smtClean="0"/>
              <a:t>N</a:t>
            </a:r>
            <a:r>
              <a:rPr lang="en-US" dirty="0" err="1" smtClean="0"/>
              <a:t>utrient</a:t>
            </a:r>
            <a:r>
              <a:rPr lang="cs-CZ" dirty="0" smtClean="0"/>
              <a:t>y</a:t>
            </a:r>
            <a:r>
              <a:rPr lang="en-US" dirty="0" smtClean="0"/>
              <a:t> (</a:t>
            </a:r>
            <a:r>
              <a:rPr lang="cs-CZ" dirty="0" smtClean="0"/>
              <a:t>proteiny, tuky, vláknina, popeloviny, škrob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cs-CZ" dirty="0" smtClean="0"/>
              <a:t>Procenta</a:t>
            </a:r>
            <a:r>
              <a:rPr lang="cs-CZ" b="1" dirty="0" smtClean="0"/>
              <a:t> broméliovitých </a:t>
            </a:r>
            <a:r>
              <a:rPr lang="cs-CZ" dirty="0" smtClean="0"/>
              <a:t>v </a:t>
            </a:r>
            <a:r>
              <a:rPr lang="cs-CZ" b="1" dirty="0" smtClean="0"/>
              <a:t>trusu</a:t>
            </a:r>
            <a:r>
              <a:rPr lang="cs-CZ" dirty="0" smtClean="0"/>
              <a:t> (</a:t>
            </a:r>
            <a:r>
              <a:rPr lang="cs-CZ" dirty="0" err="1" smtClean="0"/>
              <a:t>mikrohistologie</a:t>
            </a:r>
            <a:r>
              <a:rPr lang="cs-CZ" dirty="0" smtClean="0"/>
              <a:t>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6" name="Obrázek 5" descr="19399597_1406642482795240_48485479656958817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060848"/>
            <a:ext cx="4176464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a diskuze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23755354_1717081305022993_242344505123242764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9600" y="273050"/>
            <a:ext cx="8786936" cy="86995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Aktivita – les x </a:t>
            </a:r>
            <a:r>
              <a:rPr lang="cs-CZ" dirty="0" err="1" smtClean="0"/>
              <a:t>páramo</a:t>
            </a:r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192688" cy="477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ástupný symbol pro text 12"/>
          <p:cNvSpPr>
            <a:spLocks noGrp="1"/>
          </p:cNvSpPr>
          <p:nvPr>
            <p:ph type="body" idx="2"/>
          </p:nvPr>
        </p:nvSpPr>
        <p:spPr>
          <a:xfrm>
            <a:off x="2051720" y="6237312"/>
            <a:ext cx="5616624" cy="404664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(Mann-Whitney</a:t>
            </a:r>
            <a:r>
              <a:rPr lang="cs-CZ" sz="2000" dirty="0" smtClean="0">
                <a:solidFill>
                  <a:schemeClr val="tx1"/>
                </a:solidFill>
              </a:rPr>
              <a:t> test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U=12.5; N=30; p&lt;0.001)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be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5013" y="548680"/>
            <a:ext cx="9619013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13702" cy="5112568"/>
          </a:xfrm>
          <a:prstGeom prst="rect">
            <a:avLst/>
          </a:prstGeom>
        </p:spPr>
      </p:pic>
      <p:pic>
        <p:nvPicPr>
          <p:cNvPr id="6" name="Obrázek 5" descr="Bez názv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9744" y="5589240"/>
            <a:ext cx="2304256" cy="18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0"/>
            <a:ext cx="7715200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 </a:t>
            </a:r>
            <a:r>
              <a:rPr lang="cs-CZ" sz="3600" b="1" dirty="0" smtClean="0"/>
              <a:t>Ekologické faktory ovlivňující nutriční složení broméliovitých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444208" y="1700808"/>
            <a:ext cx="2699792" cy="4752528"/>
          </a:xfrm>
          <a:noFill/>
          <a:ln>
            <a:noFill/>
          </a:ln>
        </p:spPr>
        <p:txBody>
          <a:bodyPr/>
          <a:lstStyle/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Vyšší obsah proteinu a škrobu v lesním ekosystému – důvod pro aktivitu?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" name="Zástupný symbol pro obsah 7" descr="nutrient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6508180" cy="53012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Aktivita – les x </a:t>
            </a:r>
            <a:r>
              <a:rPr lang="cs-CZ" sz="4000" dirty="0" err="1" smtClean="0"/>
              <a:t>páramo</a:t>
            </a:r>
            <a:endParaRPr lang="cs-CZ" sz="4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Ursidae</a:t>
            </a:r>
            <a:r>
              <a:rPr lang="en-US" i="1" dirty="0" smtClean="0"/>
              <a:t> </a:t>
            </a:r>
            <a:r>
              <a:rPr lang="cs-CZ" dirty="0" smtClean="0"/>
              <a:t>preferují habitat s nejvíce produktivními podmínkami</a:t>
            </a:r>
            <a:r>
              <a:rPr lang="en-US" b="1" dirty="0" smtClean="0"/>
              <a:t> </a:t>
            </a:r>
            <a:r>
              <a:rPr lang="en-US" dirty="0" smtClean="0"/>
              <a:t>(Schoen 1990)</a:t>
            </a:r>
            <a:endParaRPr lang="cs-CZ" dirty="0" smtClean="0"/>
          </a:p>
          <a:p>
            <a:r>
              <a:rPr lang="en-US" dirty="0" err="1" smtClean="0"/>
              <a:t>Cuesta</a:t>
            </a:r>
            <a:r>
              <a:rPr lang="en-US" dirty="0" smtClean="0"/>
              <a:t> et al</a:t>
            </a:r>
            <a:r>
              <a:rPr lang="cs-CZ" dirty="0" smtClean="0"/>
              <a:t>.</a:t>
            </a:r>
            <a:r>
              <a:rPr lang="en-US" dirty="0" smtClean="0"/>
              <a:t> (2003) </a:t>
            </a:r>
            <a:r>
              <a:rPr lang="cs-CZ" b="1" dirty="0" smtClean="0"/>
              <a:t>periodická změna zdrojů potravy </a:t>
            </a:r>
            <a:r>
              <a:rPr lang="cs-CZ" dirty="0" smtClean="0"/>
              <a:t>(a tím i preferovaných ekosystému)</a:t>
            </a:r>
          </a:p>
          <a:p>
            <a:r>
              <a:rPr lang="cs-CZ" dirty="0" smtClean="0"/>
              <a:t>Vyšší obsah proteinu a škrobu – více aktivity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 descr="duha ekvad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4725144"/>
            <a:ext cx="3744416" cy="1973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Aktivita - les</a:t>
            </a:r>
            <a:endParaRPr lang="cs-CZ" sz="4000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743200" y="1700808"/>
            <a:ext cx="64008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400" dirty="0" smtClean="0"/>
          </a:p>
          <a:p>
            <a:endParaRPr lang="cs-CZ" sz="2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120680" cy="489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>
            <a:spLocks noGrp="1"/>
          </p:cNvSpPr>
          <p:nvPr>
            <p:ph type="body" idx="2"/>
          </p:nvPr>
        </p:nvSpPr>
        <p:spPr>
          <a:xfrm>
            <a:off x="2195736" y="6237312"/>
            <a:ext cx="5616624" cy="40466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cs-CZ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Kruskal</a:t>
            </a:r>
            <a:r>
              <a:rPr lang="en-US" sz="2000" dirty="0" smtClean="0">
                <a:solidFill>
                  <a:schemeClr val="tx1"/>
                </a:solidFill>
              </a:rPr>
              <a:t>-Wallis test </a:t>
            </a:r>
            <a:r>
              <a:rPr lang="cs-CZ" sz="2000" dirty="0" smtClean="0">
                <a:solidFill>
                  <a:schemeClr val="tx1"/>
                </a:solidFill>
              </a:rPr>
              <a:t>, H = 2.784; </a:t>
            </a:r>
            <a:r>
              <a:rPr lang="cs-CZ" sz="2000" dirty="0" err="1" smtClean="0">
                <a:solidFill>
                  <a:schemeClr val="tx1"/>
                </a:solidFill>
              </a:rPr>
              <a:t>df</a:t>
            </a:r>
            <a:r>
              <a:rPr lang="cs-CZ" sz="2000" dirty="0" smtClean="0">
                <a:solidFill>
                  <a:schemeClr val="tx1"/>
                </a:solidFill>
              </a:rPr>
              <a:t>=2; p=0.249)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Počty broméliovitých - les</a:t>
            </a:r>
            <a:endParaRPr lang="cs-CZ" sz="4000" dirty="0"/>
          </a:p>
        </p:txBody>
      </p:sp>
      <p:pic>
        <p:nvPicPr>
          <p:cNvPr id="10" name="Picture 3" descr="F31"/>
          <p:cNvPicPr>
            <a:picLocks noChangeAspect="1" noChangeArrowheads="1"/>
          </p:cNvPicPr>
          <p:nvPr/>
        </p:nvPicPr>
        <p:blipFill>
          <a:blip r:embed="rId2" cstate="print"/>
          <a:srcRect r="33414" b="34726"/>
          <a:stretch>
            <a:fillRect/>
          </a:stretch>
        </p:blipFill>
        <p:spPr bwMode="auto">
          <a:xfrm>
            <a:off x="1403648" y="1556792"/>
            <a:ext cx="6264696" cy="488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 txBox="1">
            <a:spLocks/>
          </p:cNvSpPr>
          <p:nvPr/>
        </p:nvSpPr>
        <p:spPr>
          <a:xfrm>
            <a:off x="2195736" y="6309320"/>
            <a:ext cx="5616624" cy="404664"/>
          </a:xfrm>
          <a:prstGeom prst="rect">
            <a:avLst/>
          </a:prstGeom>
          <a:noFill/>
          <a:ln w="50800" cap="sq" cmpd="dbl" algn="ctr">
            <a:noFill/>
            <a:prstDash val="solid"/>
            <a:miter lim="800000"/>
          </a:ln>
          <a:effectLst/>
        </p:spPr>
        <p:txBody>
          <a:bodyPr vert="horz" lIns="137160" tIns="182880" rIns="137160" bIns="91440">
            <a:noAutofit/>
          </a:bodyPr>
          <a:lstStyle/>
          <a:p>
            <a:pPr lvl="0" algn="ctr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Kruskal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-Wallis test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cs-CZ" sz="2000" dirty="0" smtClean="0"/>
              <a:t>H=2.215; </a:t>
            </a:r>
            <a:r>
              <a:rPr lang="cs-CZ" sz="2000" dirty="0" err="1" smtClean="0"/>
              <a:t>df</a:t>
            </a:r>
            <a:r>
              <a:rPr lang="cs-CZ" sz="2000" dirty="0" smtClean="0"/>
              <a:t>=2; p=0.330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Počty broméliovitých a aktivita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47458"/>
            <a:ext cx="5544616" cy="482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 txBox="1">
            <a:spLocks/>
          </p:cNvSpPr>
          <p:nvPr/>
        </p:nvSpPr>
        <p:spPr>
          <a:xfrm>
            <a:off x="2195736" y="6237312"/>
            <a:ext cx="6192688" cy="404664"/>
          </a:xfrm>
          <a:prstGeom prst="rect">
            <a:avLst/>
          </a:prstGeom>
          <a:noFill/>
          <a:ln w="50800" cap="sq" cmpd="dbl" algn="ctr">
            <a:noFill/>
            <a:prstDash val="solid"/>
            <a:miter lim="800000"/>
          </a:ln>
          <a:effectLst/>
        </p:spPr>
        <p:txBody>
          <a:bodyPr vert="horz" lIns="137160" tIns="182880" rIns="137160" bIns="91440">
            <a:noAutofit/>
          </a:bodyPr>
          <a:lstStyle/>
          <a:p>
            <a:pPr lvl="0" algn="just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Spearman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´s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correlation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lang="el-GR" sz="2000" dirty="0" smtClean="0"/>
              <a:t>ρ=-0.070; </a:t>
            </a:r>
            <a:r>
              <a:rPr lang="cs-CZ" sz="2000" dirty="0" smtClean="0"/>
              <a:t>N=15; p=0.811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Aktivita v lese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755576" y="1844824"/>
            <a:ext cx="6400800" cy="4419600"/>
          </a:xfrm>
        </p:spPr>
        <p:txBody>
          <a:bodyPr/>
          <a:lstStyle/>
          <a:p>
            <a:r>
              <a:rPr lang="cs-CZ" dirty="0" smtClean="0"/>
              <a:t>Habitat v lese homogenní</a:t>
            </a:r>
          </a:p>
          <a:p>
            <a:r>
              <a:rPr lang="cs-CZ" dirty="0" smtClean="0"/>
              <a:t>Preference není ovlivněna počty </a:t>
            </a:r>
            <a:r>
              <a:rPr lang="cs-CZ" dirty="0" err="1" smtClean="0"/>
              <a:t>bromélií</a:t>
            </a:r>
            <a:endParaRPr lang="cs-CZ" dirty="0"/>
          </a:p>
        </p:txBody>
      </p:sp>
      <p:pic>
        <p:nvPicPr>
          <p:cNvPr id="5" name="Obrázek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573016"/>
            <a:ext cx="5976664" cy="2760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7200" cy="869950"/>
          </a:xfrm>
        </p:spPr>
        <p:txBody>
          <a:bodyPr>
            <a:noAutofit/>
          </a:bodyPr>
          <a:lstStyle/>
          <a:p>
            <a:pPr algn="ctr"/>
            <a:r>
              <a:rPr lang="cs-CZ" dirty="0" smtClean="0"/>
              <a:t>Nutriční složení broméliovitých a aktivita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616624" cy="480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 txBox="1">
            <a:spLocks/>
          </p:cNvSpPr>
          <p:nvPr/>
        </p:nvSpPr>
        <p:spPr>
          <a:xfrm>
            <a:off x="2195736" y="6237312"/>
            <a:ext cx="6696744" cy="404664"/>
          </a:xfrm>
          <a:prstGeom prst="rect">
            <a:avLst/>
          </a:prstGeom>
          <a:noFill/>
          <a:ln w="50800" cap="sq" cmpd="dbl" algn="ctr">
            <a:noFill/>
            <a:prstDash val="solid"/>
            <a:miter lim="800000"/>
          </a:ln>
          <a:effectLst/>
        </p:spPr>
        <p:txBody>
          <a:bodyPr vert="horz" lIns="137160" tIns="182880" rIns="137160" bIns="91440">
            <a:noAutofit/>
          </a:bodyPr>
          <a:lstStyle/>
          <a:p>
            <a:pPr lvl="0" algn="just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Spearman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´s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correlation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l-GR" sz="2000" dirty="0" smtClean="0"/>
              <a:t>ρ= -0.535; </a:t>
            </a:r>
            <a:r>
              <a:rPr lang="cs-CZ" sz="2000" dirty="0" smtClean="0"/>
              <a:t>N=15; p=0.040)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inter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9144000" cy="4290060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1115616" y="5589240"/>
            <a:ext cx="2088232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Kvalita potravy může ovlivňovat aktivitu</a:t>
            </a:r>
          </a:p>
          <a:p>
            <a:pPr>
              <a:defRPr/>
            </a:pPr>
            <a:r>
              <a:rPr lang="cs-CZ" dirty="0" smtClean="0"/>
              <a:t>Aktivita pravděpodobně není ovlivněna proteinem</a:t>
            </a:r>
          </a:p>
          <a:p>
            <a:pPr>
              <a:defRPr/>
            </a:pPr>
            <a:r>
              <a:rPr lang="cs-CZ" dirty="0" smtClean="0"/>
              <a:t>Dostatek proteinu ve všech broméliovitých</a:t>
            </a:r>
          </a:p>
          <a:p>
            <a:pPr>
              <a:defRPr/>
            </a:pPr>
            <a:r>
              <a:rPr lang="cs-CZ" dirty="0" smtClean="0"/>
              <a:t>Méně proteinu = více sacharidů</a:t>
            </a:r>
          </a:p>
          <a:p>
            <a:pPr>
              <a:defRPr/>
            </a:pPr>
            <a:r>
              <a:rPr lang="cs-CZ" dirty="0" smtClean="0"/>
              <a:t>Útoky na hospodářská zvířata – kvůli celkovému nedostatku potravy (ne jen protein)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09120"/>
          </a:xfrm>
        </p:spPr>
        <p:txBody>
          <a:bodyPr/>
          <a:lstStyle/>
          <a:p>
            <a:r>
              <a:rPr lang="cs-CZ" dirty="0" smtClean="0"/>
              <a:t>Medvěd brýlatý je jediným zástupcem medvědovitých, který žije v Jižní Americe</a:t>
            </a:r>
          </a:p>
          <a:p>
            <a:r>
              <a:rPr lang="cs-CZ" dirty="0" smtClean="0"/>
              <a:t>Jediným z rodu </a:t>
            </a:r>
            <a:r>
              <a:rPr lang="cs-CZ" dirty="0" err="1" smtClean="0"/>
              <a:t>Tremarctos</a:t>
            </a:r>
            <a:endParaRPr lang="cs-CZ" dirty="0" smtClean="0"/>
          </a:p>
          <a:p>
            <a:r>
              <a:rPr lang="cs-CZ" dirty="0" smtClean="0"/>
              <a:t>JA - </a:t>
            </a:r>
            <a:r>
              <a:rPr lang="cs-CZ" b="1" dirty="0" smtClean="0"/>
              <a:t>200 až 5000 m.</a:t>
            </a:r>
            <a:r>
              <a:rPr lang="cs-CZ" b="1" dirty="0" err="1" smtClean="0"/>
              <a:t>n.m</a:t>
            </a:r>
            <a:endParaRPr lang="cs-CZ" b="1" dirty="0" smtClean="0"/>
          </a:p>
          <a:p>
            <a:r>
              <a:rPr lang="cs-CZ" b="1" dirty="0" smtClean="0"/>
              <a:t>Venezuela, Kolumbie, Peru, Ekvádor , </a:t>
            </a:r>
            <a:r>
              <a:rPr lang="cs-CZ" b="1" dirty="0" err="1" smtClean="0"/>
              <a:t>Bolíve</a:t>
            </a:r>
            <a:r>
              <a:rPr lang="cs-CZ" b="1" dirty="0" smtClean="0"/>
              <a:t> a Chile</a:t>
            </a:r>
          </a:p>
          <a:p>
            <a:r>
              <a:rPr lang="cs-CZ" dirty="0" smtClean="0"/>
              <a:t>Žijí v odlehlých končinách, které jsou těžko dostupné,  „</a:t>
            </a:r>
            <a:r>
              <a:rPr lang="cs-CZ" dirty="0" err="1" smtClean="0"/>
              <a:t>elusive</a:t>
            </a:r>
            <a:r>
              <a:rPr lang="cs-CZ" dirty="0" smtClean="0"/>
              <a:t> species“ – plachý druh</a:t>
            </a:r>
          </a:p>
          <a:p>
            <a:r>
              <a:rPr lang="cs-CZ" b="1" dirty="0" err="1" smtClean="0"/>
              <a:t>Páramo</a:t>
            </a:r>
            <a:r>
              <a:rPr lang="cs-CZ" b="1" dirty="0" smtClean="0"/>
              <a:t>, vysokohorský mlžný les, deštný prales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2222222222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132856"/>
            <a:ext cx="5830346" cy="2448272"/>
          </a:xfrm>
          <a:prstGeom prst="rect">
            <a:avLst/>
          </a:prstGeom>
        </p:spPr>
      </p:pic>
      <p:pic>
        <p:nvPicPr>
          <p:cNvPr id="7" name="Obrázek 3" descr="17358528_10154412326577393_1021450160255261705_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456384" cy="421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Diskuze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821410" cy="5097761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2699792" y="1340768"/>
            <a:ext cx="1944216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Obrázek 3" descr="IMG_49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556792"/>
            <a:ext cx="3852449" cy="5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Výživové hodnoty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 smtClean="0"/>
              <a:t>Protein 15.87 ± 1.64 	</a:t>
            </a:r>
          </a:p>
          <a:p>
            <a:r>
              <a:rPr lang="cs-CZ" dirty="0" smtClean="0"/>
              <a:t>Škrob 17.79 ± 4.20 	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Protein 12.39 ± 1.24 	</a:t>
            </a:r>
          </a:p>
          <a:p>
            <a:r>
              <a:rPr lang="cs-CZ" dirty="0" smtClean="0"/>
              <a:t>Škrob 12.73 ± 3.82 	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LES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PÁRAMO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Medvěd andský</a:t>
            </a:r>
          </a:p>
          <a:p>
            <a:r>
              <a:rPr lang="cs-CZ" dirty="0" smtClean="0"/>
              <a:t>Jedním z menších druhů medvěda</a:t>
            </a:r>
          </a:p>
          <a:p>
            <a:r>
              <a:rPr lang="cs-CZ" dirty="0" smtClean="0"/>
              <a:t>V kohoutku měří 70-90 cm a délka těla činí 130-210 cm</a:t>
            </a:r>
          </a:p>
          <a:p>
            <a:r>
              <a:rPr lang="cs-CZ" dirty="0" smtClean="0"/>
              <a:t>Samec váží 130-200 kg, samice jen 40-65 kg</a:t>
            </a:r>
            <a:endParaRPr lang="cs-CZ" dirty="0"/>
          </a:p>
        </p:txBody>
      </p:sp>
      <p:pic>
        <p:nvPicPr>
          <p:cNvPr id="1026" name="Picture 2" descr="https://rainforestpartnership.org/wp-content/uploads/2018/08/31645919165_3599502ace_b-909x675.jpg"/>
          <p:cNvPicPr>
            <a:picLocks noChangeAspect="1" noChangeArrowheads="1"/>
          </p:cNvPicPr>
          <p:nvPr/>
        </p:nvPicPr>
        <p:blipFill>
          <a:blip r:embed="rId2" cstate="print"/>
          <a:srcRect l="19420" r="21025" b="23286"/>
          <a:stretch>
            <a:fillRect/>
          </a:stretch>
        </p:blipFill>
        <p:spPr bwMode="auto">
          <a:xfrm>
            <a:off x="3419872" y="4437112"/>
            <a:ext cx="2232248" cy="2135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https://www.youtube.com/watch?v=-LBnVAMidng</a:t>
            </a:r>
            <a:endParaRPr lang="cs-CZ" dirty="0"/>
          </a:p>
        </p:txBody>
      </p:sp>
      <p:pic>
        <p:nvPicPr>
          <p:cNvPr id="2050" name="Picture 2" descr="https://blog.wcs.org/photo/wp-content/uploads/2015/06/Julie-Larsen-Maher-3470-Andean-Bears-QZ-07-31-12-977x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492896"/>
            <a:ext cx="6065565" cy="4035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16832"/>
            <a:ext cx="8153400" cy="4526280"/>
          </a:xfrm>
        </p:spPr>
        <p:txBody>
          <a:bodyPr/>
          <a:lstStyle/>
          <a:p>
            <a:r>
              <a:rPr lang="cs-CZ" dirty="0" smtClean="0"/>
              <a:t>Všežravci, </a:t>
            </a:r>
            <a:r>
              <a:rPr lang="cs-CZ" b="1" dirty="0" smtClean="0"/>
              <a:t>preferují rostlinnou potravu</a:t>
            </a:r>
          </a:p>
          <a:p>
            <a:r>
              <a:rPr lang="cs-CZ" dirty="0" smtClean="0"/>
              <a:t>Broméliovité – pozemní/epifyty, ovoce</a:t>
            </a:r>
          </a:p>
          <a:p>
            <a:r>
              <a:rPr lang="cs-CZ" dirty="0" smtClean="0"/>
              <a:t>Po pandě nejlépe přizpůsobeni konzumaci rostlinné potravy</a:t>
            </a:r>
          </a:p>
          <a:p>
            <a:r>
              <a:rPr lang="cs-CZ" dirty="0" smtClean="0"/>
              <a:t>Výborní lezci, staví si </a:t>
            </a:r>
            <a:r>
              <a:rPr lang="cs-CZ" b="1" dirty="0" smtClean="0"/>
              <a:t>„hnízda“ na stromech </a:t>
            </a:r>
            <a:r>
              <a:rPr lang="cs-CZ" dirty="0" smtClean="0"/>
              <a:t>– spánek, výhled na okolí</a:t>
            </a:r>
          </a:p>
          <a:p>
            <a:r>
              <a:rPr lang="cs-CZ" b="1" dirty="0" smtClean="0"/>
              <a:t>Obličejová maska </a:t>
            </a:r>
            <a:r>
              <a:rPr lang="cs-CZ" dirty="0" smtClean="0"/>
              <a:t>– typická pro každého jedince = </a:t>
            </a:r>
            <a:r>
              <a:rPr lang="cs-CZ" b="1" dirty="0" smtClean="0"/>
              <a:t>brýlatý</a:t>
            </a:r>
          </a:p>
          <a:p>
            <a:r>
              <a:rPr lang="cs-CZ" b="1" dirty="0" smtClean="0"/>
              <a:t>Samotáři, nejsou teritoriální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lh3.googleusercontent.com/proxy/Cyer-AMer-GJv5c2t_d-RPvBvVMEsvVnOavImhVJ8jxD1e1pDZm9QQaz1xIh_L9-74r1F8nNMBeH6RkMbvssne0e9T9nbfvXPA0ddg"/>
          <p:cNvPicPr>
            <a:picLocks noChangeAspect="1" noChangeArrowheads="1"/>
          </p:cNvPicPr>
          <p:nvPr/>
        </p:nvPicPr>
        <p:blipFill>
          <a:blip r:embed="rId2" cstate="print"/>
          <a:srcRect l="16467" t="3842" r="16016" b="10527"/>
          <a:stretch>
            <a:fillRect/>
          </a:stretch>
        </p:blipFill>
        <p:spPr bwMode="auto">
          <a:xfrm>
            <a:off x="6588224" y="134195"/>
            <a:ext cx="2304256" cy="2191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Broméliovité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821410" cy="5097761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2699792" y="1340768"/>
            <a:ext cx="1944216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Obrázek 3" descr="IMG_49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556792"/>
            <a:ext cx="3852449" cy="5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v ekosystému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Andští medvědi jsou „</a:t>
            </a:r>
            <a:r>
              <a:rPr lang="cs-CZ" b="1" dirty="0" err="1" smtClean="0"/>
              <a:t>key</a:t>
            </a:r>
            <a:r>
              <a:rPr lang="cs-CZ" b="1" dirty="0" smtClean="0"/>
              <a:t> species“ = klíčovým druhem se základní úlohou v dynamice ekosystémů, v nichž žijí</a:t>
            </a:r>
          </a:p>
          <a:p>
            <a:r>
              <a:rPr lang="cs-CZ" dirty="0" smtClean="0"/>
              <a:t>Škrábou kůru určitých stromů - odumírání - vytváření mýtin v mlžném lese</a:t>
            </a:r>
          </a:p>
          <a:p>
            <a:r>
              <a:rPr lang="cs-CZ" dirty="0" smtClean="0"/>
              <a:t>Lezení na stromy – tato aktivita také přispívá k tvorbě malých osvětlených prostor vhodných pro růst nové vegetace</a:t>
            </a:r>
          </a:p>
          <a:p>
            <a:r>
              <a:rPr lang="cs-CZ" dirty="0" smtClean="0"/>
              <a:t>Konzumace ovoce – roznášení semen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tz-c1-en">
  <a:themeElements>
    <a:clrScheme name="fappz 1">
      <a:dk1>
        <a:srgbClr val="E88F1E"/>
      </a:dk1>
      <a:lt1>
        <a:sysClr val="window" lastClr="FFFFFF"/>
      </a:lt1>
      <a:dk2>
        <a:srgbClr val="FFC000"/>
      </a:dk2>
      <a:lt2>
        <a:srgbClr val="EEECE1"/>
      </a:lt2>
      <a:accent1>
        <a:srgbClr val="FFFF00"/>
      </a:accent1>
      <a:accent2>
        <a:srgbClr val="FF9933"/>
      </a:accent2>
      <a:accent3>
        <a:srgbClr val="FFCC66"/>
      </a:accent3>
      <a:accent4>
        <a:srgbClr val="CC9900"/>
      </a:accent4>
      <a:accent5>
        <a:srgbClr val="CC6600"/>
      </a:accent5>
      <a:accent6>
        <a:srgbClr val="F6C448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2EACC0A3-2561-4F8A-8E0B-3AED8FCE9158}" vid="{F12A352B-46CC-4B06-B6C9-FA1F9BDFB84E}"/>
    </a:ext>
  </a:extLst>
</a:theme>
</file>

<file path=ppt/theme/theme2.xml><?xml version="1.0" encoding="utf-8"?>
<a:theme xmlns:a="http://schemas.openxmlformats.org/drawingml/2006/main" name="Vlastní návrh">
  <a:themeElements>
    <a:clrScheme name="fappz2">
      <a:dk1>
        <a:srgbClr val="000000"/>
      </a:dk1>
      <a:lt1>
        <a:sysClr val="window" lastClr="FFFFFF"/>
      </a:lt1>
      <a:dk2>
        <a:srgbClr val="FFC000"/>
      </a:dk2>
      <a:lt2>
        <a:srgbClr val="EEECE1"/>
      </a:lt2>
      <a:accent1>
        <a:srgbClr val="FFFF00"/>
      </a:accent1>
      <a:accent2>
        <a:srgbClr val="FF9933"/>
      </a:accent2>
      <a:accent3>
        <a:srgbClr val="FFCC66"/>
      </a:accent3>
      <a:accent4>
        <a:srgbClr val="CC9900"/>
      </a:accent4>
      <a:accent5>
        <a:srgbClr val="CC6600"/>
      </a:accent5>
      <a:accent6>
        <a:srgbClr val="F6C448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2EACC0A3-2561-4F8A-8E0B-3AED8FCE9158}" vid="{A638AB65-A328-43F6-9F9C-2D7653C91B0D}"/>
    </a:ext>
  </a:extLst>
</a:theme>
</file>

<file path=ppt/theme/theme3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ftz-c1-en</Template>
  <TotalTime>1242</TotalTime>
  <Words>1037</Words>
  <Application>Microsoft Office PowerPoint</Application>
  <PresentationFormat>Předvádění na obrazovce (4:3)</PresentationFormat>
  <Paragraphs>157</Paragraphs>
  <Slides>42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42</vt:i4>
      </vt:variant>
    </vt:vector>
  </HeadingPairs>
  <TitlesOfParts>
    <vt:vector size="50" baseType="lpstr">
      <vt:lpstr>Arial</vt:lpstr>
      <vt:lpstr>Calibri</vt:lpstr>
      <vt:lpstr>Tw Cen MT</vt:lpstr>
      <vt:lpstr>Wingdings</vt:lpstr>
      <vt:lpstr>Wingdings 2</vt:lpstr>
      <vt:lpstr>ftz-c1-en</vt:lpstr>
      <vt:lpstr>Vlastní návrh</vt:lpstr>
      <vt:lpstr>Medián</vt:lpstr>
      <vt:lpstr>MEDVĚD BRÝLATÝ </vt:lpstr>
      <vt:lpstr>Medvědi (medvědovití)</vt:lpstr>
      <vt:lpstr>Prezentace aplikace PowerPoint</vt:lpstr>
      <vt:lpstr>Medvěd brýlatý</vt:lpstr>
      <vt:lpstr>Medvěd brýlatý</vt:lpstr>
      <vt:lpstr>Medvěd brýlatý</vt:lpstr>
      <vt:lpstr>Medvěd brýlatý</vt:lpstr>
      <vt:lpstr>Broméliovité</vt:lpstr>
      <vt:lpstr>Role v ekosystému</vt:lpstr>
      <vt:lpstr>Role v ekosystému</vt:lpstr>
      <vt:lpstr>Kulturní hodnota</vt:lpstr>
      <vt:lpstr>Kulturní hodnota</vt:lpstr>
      <vt:lpstr>Kulturní hodnota</vt:lpstr>
      <vt:lpstr>Ochrana</vt:lpstr>
      <vt:lpstr>Ochrana</vt:lpstr>
      <vt:lpstr>Ochrana</vt:lpstr>
      <vt:lpstr>Ochrana</vt:lpstr>
      <vt:lpstr>Prezentace aplikace PowerPoint</vt:lpstr>
      <vt:lpstr>Výzkum</vt:lpstr>
      <vt:lpstr>Prezentace aplikace PowerPoint</vt:lpstr>
      <vt:lpstr>Prezentace aplikace PowerPoint</vt:lpstr>
      <vt:lpstr>Metodika</vt:lpstr>
      <vt:lpstr>Prezentace aplikace PowerPoint</vt:lpstr>
      <vt:lpstr>Prezentace aplikace PowerPoint</vt:lpstr>
      <vt:lpstr>Metodika – sběr dat</vt:lpstr>
      <vt:lpstr>Prezentace aplikace PowerPoint</vt:lpstr>
      <vt:lpstr>Metodika – sběr dat</vt:lpstr>
      <vt:lpstr>Výsledky a diskuze</vt:lpstr>
      <vt:lpstr>Aktivita – les x páramo</vt:lpstr>
      <vt:lpstr>Prezentace aplikace PowerPoint</vt:lpstr>
      <vt:lpstr>  Ekologické faktory ovlivňující nutriční složení broméliovitých</vt:lpstr>
      <vt:lpstr>Aktivita – les x páramo</vt:lpstr>
      <vt:lpstr>Aktivita - les</vt:lpstr>
      <vt:lpstr>Počty broméliovitých - les</vt:lpstr>
      <vt:lpstr>Počty broméliovitých a aktivita</vt:lpstr>
      <vt:lpstr>Aktivita v lese</vt:lpstr>
      <vt:lpstr>Nutriční složení broméliovitých a aktivita</vt:lpstr>
      <vt:lpstr>Závěr</vt:lpstr>
      <vt:lpstr>Závěr</vt:lpstr>
      <vt:lpstr>DĚKUJI ZA POZORNOST</vt:lpstr>
      <vt:lpstr>Diskuze</vt:lpstr>
      <vt:lpstr>Výživové hodnoty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Andean bear activity patterns and habitat use in páramo ecosystems in Southern Ecuador</dc:title>
  <dc:creator>Windows User</dc:creator>
  <cp:lastModifiedBy>Klímová Martina</cp:lastModifiedBy>
  <cp:revision>179</cp:revision>
  <dcterms:created xsi:type="dcterms:W3CDTF">2018-05-28T16:38:16Z</dcterms:created>
  <dcterms:modified xsi:type="dcterms:W3CDTF">2020-02-13T12:19:32Z</dcterms:modified>
</cp:coreProperties>
</file>