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260" r:id="rId2"/>
    <p:sldId id="257" r:id="rId3"/>
    <p:sldId id="400" r:id="rId4"/>
    <p:sldId id="261" r:id="rId5"/>
    <p:sldId id="262" r:id="rId6"/>
    <p:sldId id="263" r:id="rId7"/>
    <p:sldId id="264" r:id="rId8"/>
    <p:sldId id="265" r:id="rId9"/>
    <p:sldId id="266" r:id="rId10"/>
    <p:sldId id="267" r:id="rId11"/>
    <p:sldId id="269" r:id="rId12"/>
    <p:sldId id="268" r:id="rId13"/>
    <p:sldId id="270" r:id="rId14"/>
    <p:sldId id="271" r:id="rId15"/>
    <p:sldId id="391" r:id="rId16"/>
    <p:sldId id="393" r:id="rId17"/>
    <p:sldId id="392" r:id="rId18"/>
    <p:sldId id="272" r:id="rId19"/>
    <p:sldId id="279" r:id="rId20"/>
    <p:sldId id="280" r:id="rId21"/>
    <p:sldId id="390" r:id="rId22"/>
    <p:sldId id="394" r:id="rId23"/>
    <p:sldId id="395" r:id="rId24"/>
    <p:sldId id="396" r:id="rId25"/>
    <p:sldId id="397" r:id="rId26"/>
    <p:sldId id="273" r:id="rId27"/>
    <p:sldId id="382" r:id="rId28"/>
    <p:sldId id="380" r:id="rId29"/>
    <p:sldId id="284" r:id="rId30"/>
    <p:sldId id="285" r:id="rId31"/>
    <p:sldId id="375" r:id="rId32"/>
    <p:sldId id="383" r:id="rId33"/>
    <p:sldId id="373" r:id="rId34"/>
    <p:sldId id="374" r:id="rId35"/>
    <p:sldId id="385" r:id="rId36"/>
    <p:sldId id="387" r:id="rId37"/>
    <p:sldId id="389" r:id="rId38"/>
    <p:sldId id="388" r:id="rId39"/>
    <p:sldId id="381" r:id="rId40"/>
    <p:sldId id="384" r:id="rId41"/>
    <p:sldId id="275" r:id="rId42"/>
    <p:sldId id="398" r:id="rId43"/>
    <p:sldId id="399" r:id="rId44"/>
    <p:sldId id="278" r:id="rId4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aňourová" initials="AM" lastIdx="4" clrIdx="0">
    <p:extLst>
      <p:ext uri="{19B8F6BF-5375-455C-9EA6-DF929625EA0E}">
        <p15:presenceInfo xmlns:p15="http://schemas.microsoft.com/office/powerpoint/2012/main" userId="S::manourova@ftz.czu.cz::03c8a56f-5c7e-453e-802a-32413de54bff" providerId="AD"/>
      </p:ext>
    </p:extLst>
  </p:cmAuthor>
  <p:cmAuthor id="2" name="SLAVÍČKOVÁ Pavla Ing." initials="SPI" lastIdx="11" clrIdx="1">
    <p:extLst>
      <p:ext uri="{19B8F6BF-5375-455C-9EA6-DF929625EA0E}">
        <p15:presenceInfo xmlns:p15="http://schemas.microsoft.com/office/powerpoint/2012/main" userId="S-1-5-21-2205697926-700255772-592476315-60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EF69B-D0FF-4A80-9F25-882BCD5F2581}" v="1" dt="2020-11-08T14:38:26.213"/>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9-01T16:59:18.114" idx="11">
    <p:pos x="10" y="10"/>
    <p:text>Under the name ‘PAFC Congo Basin’, our national members for Cameroon,
Congo and Gabon have joined forces in developing a regional certification
system. The shared language, the same forest and similar forest legislation
in the three neighbouring countries make it possible for PAFC Cameroon,
PAFC Congo and PAFC Gabon to share one system. The regional system
will substitute the national systems from Cameroon and Gabon, while it will
be the first ever for the Republic of Congo.</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FFDEAEED-9BB7-4E43-88F5-779A4CFACA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KSBFLAS</a:t>
            </a:r>
          </a:p>
        </p:txBody>
      </p:sp>
      <p:sp>
        <p:nvSpPr>
          <p:cNvPr id="3" name="Zástupný symbol pro datum 2">
            <a:extLst>
              <a:ext uri="{FF2B5EF4-FFF2-40B4-BE49-F238E27FC236}">
                <a16:creationId xmlns:a16="http://schemas.microsoft.com/office/drawing/2014/main" id="{53735BDF-2464-4675-9AA2-73FE44C359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56B0ED-98C9-458C-ABE8-4A773E3A558A}" type="datetimeFigureOut">
              <a:rPr lang="en-US" smtClean="0"/>
              <a:t>11/11/2020</a:t>
            </a:fld>
            <a:endParaRPr lang="en-US"/>
          </a:p>
        </p:txBody>
      </p:sp>
      <p:sp>
        <p:nvSpPr>
          <p:cNvPr id="4" name="Zástupný symbol pro zápatí 3">
            <a:extLst>
              <a:ext uri="{FF2B5EF4-FFF2-40B4-BE49-F238E27FC236}">
                <a16:creationId xmlns:a16="http://schemas.microsoft.com/office/drawing/2014/main" id="{E492D2E2-4F72-410D-956B-3AC168721A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a:extLst>
              <a:ext uri="{FF2B5EF4-FFF2-40B4-BE49-F238E27FC236}">
                <a16:creationId xmlns:a16="http://schemas.microsoft.com/office/drawing/2014/main" id="{F81D4A48-5951-4CD3-951B-679D395B7B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5634B0-02F1-40FC-9DB5-4ADEF53288F1}" type="slidenum">
              <a:rPr lang="en-US" smtClean="0"/>
              <a:t>‹#›</a:t>
            </a:fld>
            <a:endParaRPr lang="en-US"/>
          </a:p>
        </p:txBody>
      </p:sp>
    </p:spTree>
    <p:extLst>
      <p:ext uri="{BB962C8B-B14F-4D97-AF65-F5344CB8AC3E}">
        <p14:creationId xmlns:p14="http://schemas.microsoft.com/office/powerpoint/2010/main" val="326034513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KSBFLAS</a:t>
            </a:r>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CAFDA-D9AE-47E3-ADBE-0350DA47242C}" type="datetimeFigureOut">
              <a:rPr lang="en-US" smtClean="0"/>
              <a:t>11/11/2020</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1CB61-D041-4E9E-A659-07F8B1193FF1}" type="slidenum">
              <a:rPr lang="en-US" smtClean="0"/>
              <a:t>‹#›</a:t>
            </a:fld>
            <a:endParaRPr lang="en-US"/>
          </a:p>
        </p:txBody>
      </p:sp>
    </p:spTree>
    <p:extLst>
      <p:ext uri="{BB962C8B-B14F-4D97-AF65-F5344CB8AC3E}">
        <p14:creationId xmlns:p14="http://schemas.microsoft.com/office/powerpoint/2010/main" val="153397911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75A763-BF75-408A-99BA-BC2DAC13047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7C92354-5A00-445F-8E3B-D2A0ABDCC9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CE4FA73-4A94-46E1-9AAB-12934509F467}"/>
              </a:ext>
            </a:extLst>
          </p:cNvPr>
          <p:cNvSpPr>
            <a:spLocks noGrp="1"/>
          </p:cNvSpPr>
          <p:nvPr>
            <p:ph type="dt" sz="half" idx="10"/>
          </p:nvPr>
        </p:nvSpPr>
        <p:spPr/>
        <p:txBody>
          <a:bodyPr/>
          <a:lstStyle/>
          <a:p>
            <a:fld id="{13BA34FD-83A0-4C7D-8580-FE7D8CBB390F}" type="datetime1">
              <a:rPr lang="cs-CZ" smtClean="0"/>
              <a:t>11.11.2020</a:t>
            </a:fld>
            <a:endParaRPr lang="cs-CZ"/>
          </a:p>
        </p:txBody>
      </p:sp>
      <p:sp>
        <p:nvSpPr>
          <p:cNvPr id="5" name="Zástupný symbol pro zápatí 4">
            <a:extLst>
              <a:ext uri="{FF2B5EF4-FFF2-40B4-BE49-F238E27FC236}">
                <a16:creationId xmlns:a16="http://schemas.microsoft.com/office/drawing/2014/main" id="{D8602E10-4DD6-456B-911E-EB83D1D7DF2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DD209CF-F47F-431E-9F17-C5F9F879A3AD}"/>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170190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ED863B-C2A0-440F-94F7-5801E0634194}"/>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C81DB3E-9D87-49F1-90DA-6562A4C4FE0D}"/>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14B5C05-CF94-479A-8E36-E834C5F0DF9E}"/>
              </a:ext>
            </a:extLst>
          </p:cNvPr>
          <p:cNvSpPr>
            <a:spLocks noGrp="1"/>
          </p:cNvSpPr>
          <p:nvPr>
            <p:ph type="dt" sz="half" idx="10"/>
          </p:nvPr>
        </p:nvSpPr>
        <p:spPr/>
        <p:txBody>
          <a:bodyPr/>
          <a:lstStyle/>
          <a:p>
            <a:fld id="{61819F4B-79D3-4143-921E-15E2231B1C86}" type="datetime1">
              <a:rPr lang="cs-CZ" smtClean="0"/>
              <a:t>11.11.2020</a:t>
            </a:fld>
            <a:endParaRPr lang="cs-CZ"/>
          </a:p>
        </p:txBody>
      </p:sp>
      <p:sp>
        <p:nvSpPr>
          <p:cNvPr id="5" name="Zástupný symbol pro zápatí 4">
            <a:extLst>
              <a:ext uri="{FF2B5EF4-FFF2-40B4-BE49-F238E27FC236}">
                <a16:creationId xmlns:a16="http://schemas.microsoft.com/office/drawing/2014/main" id="{D6E5DE7F-B2FE-46D2-BA70-F079B94C7B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CC2E2CD-04DC-4D5E-96B3-954B66395697}"/>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18485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2402381-882F-457D-A7C5-B57AEC249D0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C04498F-BD77-41CA-9641-973F1FC2B635}"/>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CD231F-53BE-4079-8616-CBE77DD51B48}"/>
              </a:ext>
            </a:extLst>
          </p:cNvPr>
          <p:cNvSpPr>
            <a:spLocks noGrp="1"/>
          </p:cNvSpPr>
          <p:nvPr>
            <p:ph type="dt" sz="half" idx="10"/>
          </p:nvPr>
        </p:nvSpPr>
        <p:spPr/>
        <p:txBody>
          <a:bodyPr/>
          <a:lstStyle/>
          <a:p>
            <a:fld id="{F7B8CCF4-8BDA-4C3C-88CC-98A0788C223A}" type="datetime1">
              <a:rPr lang="cs-CZ" smtClean="0"/>
              <a:t>11.11.2020</a:t>
            </a:fld>
            <a:endParaRPr lang="cs-CZ"/>
          </a:p>
        </p:txBody>
      </p:sp>
      <p:sp>
        <p:nvSpPr>
          <p:cNvPr id="5" name="Zástupný symbol pro zápatí 4">
            <a:extLst>
              <a:ext uri="{FF2B5EF4-FFF2-40B4-BE49-F238E27FC236}">
                <a16:creationId xmlns:a16="http://schemas.microsoft.com/office/drawing/2014/main" id="{C24444D1-0CB8-4B3E-A01F-38543453FC5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5BFDB7A-ED89-438E-A93F-A494B5284AEB}"/>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2966700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E8308B-CE4E-4939-9916-E3943F71EC81}"/>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12A1D48B-7194-4EF4-9C38-284CD8C100E8}"/>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8692198-A6D3-44BB-B9A9-22FFB1F261D6}"/>
              </a:ext>
            </a:extLst>
          </p:cNvPr>
          <p:cNvSpPr>
            <a:spLocks noGrp="1"/>
          </p:cNvSpPr>
          <p:nvPr>
            <p:ph type="dt" sz="half" idx="10"/>
          </p:nvPr>
        </p:nvSpPr>
        <p:spPr/>
        <p:txBody>
          <a:bodyPr/>
          <a:lstStyle/>
          <a:p>
            <a:fld id="{67E99CA8-FBC6-4624-ADC5-12E962DF58B8}" type="datetime1">
              <a:rPr lang="cs-CZ" smtClean="0"/>
              <a:t>11.11.2020</a:t>
            </a:fld>
            <a:endParaRPr lang="cs-CZ"/>
          </a:p>
        </p:txBody>
      </p:sp>
      <p:sp>
        <p:nvSpPr>
          <p:cNvPr id="5" name="Zástupný symbol pro zápatí 4">
            <a:extLst>
              <a:ext uri="{FF2B5EF4-FFF2-40B4-BE49-F238E27FC236}">
                <a16:creationId xmlns:a16="http://schemas.microsoft.com/office/drawing/2014/main" id="{2F9D9F69-9571-4D98-BBDD-1BD33DC213A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9B17537-2496-4213-AED1-62A36CB21D3B}"/>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122496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510094-B649-4203-9DFD-E515426566F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4658DF11-CCF6-4767-B1B7-4CDEF755B1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8498002E-0B96-4E68-A071-242B32D9159B}"/>
              </a:ext>
            </a:extLst>
          </p:cNvPr>
          <p:cNvSpPr>
            <a:spLocks noGrp="1"/>
          </p:cNvSpPr>
          <p:nvPr>
            <p:ph type="dt" sz="half" idx="10"/>
          </p:nvPr>
        </p:nvSpPr>
        <p:spPr/>
        <p:txBody>
          <a:bodyPr/>
          <a:lstStyle/>
          <a:p>
            <a:fld id="{D86A94A8-988A-4463-BE1D-2C88B23BCC05}" type="datetime1">
              <a:rPr lang="cs-CZ" smtClean="0"/>
              <a:t>11.11.2020</a:t>
            </a:fld>
            <a:endParaRPr lang="cs-CZ"/>
          </a:p>
        </p:txBody>
      </p:sp>
      <p:sp>
        <p:nvSpPr>
          <p:cNvPr id="5" name="Zástupný symbol pro zápatí 4">
            <a:extLst>
              <a:ext uri="{FF2B5EF4-FFF2-40B4-BE49-F238E27FC236}">
                <a16:creationId xmlns:a16="http://schemas.microsoft.com/office/drawing/2014/main" id="{DA1375BE-1471-412F-B1D9-0916BB4D4DE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59042A2-415B-46C3-99C6-413C37359943}"/>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223820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EB6A90-C314-46E7-BDC6-91B2216C67C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1298069E-D1FE-4A06-8F6E-62EFD7363EEA}"/>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288B4460-0FE1-4C63-A157-4A9F26D07DC1}"/>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DCE54BF-EE96-47CD-A42E-F641566E9AE0}"/>
              </a:ext>
            </a:extLst>
          </p:cNvPr>
          <p:cNvSpPr>
            <a:spLocks noGrp="1"/>
          </p:cNvSpPr>
          <p:nvPr>
            <p:ph type="dt" sz="half" idx="10"/>
          </p:nvPr>
        </p:nvSpPr>
        <p:spPr/>
        <p:txBody>
          <a:bodyPr/>
          <a:lstStyle/>
          <a:p>
            <a:fld id="{6341FC37-BEB1-4696-B8A2-609002F1B9E5}" type="datetime1">
              <a:rPr lang="cs-CZ" smtClean="0"/>
              <a:t>11.11.2020</a:t>
            </a:fld>
            <a:endParaRPr lang="cs-CZ"/>
          </a:p>
        </p:txBody>
      </p:sp>
      <p:sp>
        <p:nvSpPr>
          <p:cNvPr id="6" name="Zástupný symbol pro zápatí 5">
            <a:extLst>
              <a:ext uri="{FF2B5EF4-FFF2-40B4-BE49-F238E27FC236}">
                <a16:creationId xmlns:a16="http://schemas.microsoft.com/office/drawing/2014/main" id="{D5501AB9-2AD2-42E6-A9E9-2D8B855415D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83F3E90-33A7-4819-A7B7-AAB71C726FA0}"/>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199192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DEC531-BFF3-42FF-8777-E9D7AEE2A7B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AF28C6B1-BA15-4613-B2FF-F84BCEED76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D273D00A-CC6C-4E79-A565-D1682347222D}"/>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1E0D9421-7E03-4782-99D3-9665CE1EC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64466DFD-8E11-4EB1-8F32-4AF1CC086341}"/>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6ABAEAF-8AD1-4DBE-9844-4B5433DC16AA}"/>
              </a:ext>
            </a:extLst>
          </p:cNvPr>
          <p:cNvSpPr>
            <a:spLocks noGrp="1"/>
          </p:cNvSpPr>
          <p:nvPr>
            <p:ph type="dt" sz="half" idx="10"/>
          </p:nvPr>
        </p:nvSpPr>
        <p:spPr/>
        <p:txBody>
          <a:bodyPr/>
          <a:lstStyle/>
          <a:p>
            <a:fld id="{C10130C5-4475-407D-81AC-98C209D67C52}" type="datetime1">
              <a:rPr lang="cs-CZ" smtClean="0"/>
              <a:t>11.11.2020</a:t>
            </a:fld>
            <a:endParaRPr lang="cs-CZ"/>
          </a:p>
        </p:txBody>
      </p:sp>
      <p:sp>
        <p:nvSpPr>
          <p:cNvPr id="8" name="Zástupný symbol pro zápatí 7">
            <a:extLst>
              <a:ext uri="{FF2B5EF4-FFF2-40B4-BE49-F238E27FC236}">
                <a16:creationId xmlns:a16="http://schemas.microsoft.com/office/drawing/2014/main" id="{C34C2793-F464-49B4-81F7-A053A3EBB332}"/>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3A3A3A1-1659-4439-A169-DB4EDB78EB01}"/>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324990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F74A2-3D40-455A-B355-C8F10F45F14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F391583-5A43-4A50-87C4-080AB6CB612E}"/>
              </a:ext>
            </a:extLst>
          </p:cNvPr>
          <p:cNvSpPr>
            <a:spLocks noGrp="1"/>
          </p:cNvSpPr>
          <p:nvPr>
            <p:ph type="dt" sz="half" idx="10"/>
          </p:nvPr>
        </p:nvSpPr>
        <p:spPr/>
        <p:txBody>
          <a:bodyPr/>
          <a:lstStyle/>
          <a:p>
            <a:fld id="{B0577366-182F-4515-81FF-5301B9B72EA8}" type="datetime1">
              <a:rPr lang="cs-CZ" smtClean="0"/>
              <a:t>11.11.2020</a:t>
            </a:fld>
            <a:endParaRPr lang="cs-CZ"/>
          </a:p>
        </p:txBody>
      </p:sp>
      <p:sp>
        <p:nvSpPr>
          <p:cNvPr id="4" name="Zástupný symbol pro zápatí 3">
            <a:extLst>
              <a:ext uri="{FF2B5EF4-FFF2-40B4-BE49-F238E27FC236}">
                <a16:creationId xmlns:a16="http://schemas.microsoft.com/office/drawing/2014/main" id="{FA4669A9-754D-4A35-A1B8-6166F4A26DA7}"/>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405F5A9-B4A6-4595-9D47-E5BD451BDF9C}"/>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1546078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36E3CA6-2479-4FD7-AB83-130C5FB5CC25}"/>
              </a:ext>
            </a:extLst>
          </p:cNvPr>
          <p:cNvSpPr>
            <a:spLocks noGrp="1"/>
          </p:cNvSpPr>
          <p:nvPr>
            <p:ph type="dt" sz="half" idx="10"/>
          </p:nvPr>
        </p:nvSpPr>
        <p:spPr/>
        <p:txBody>
          <a:bodyPr/>
          <a:lstStyle/>
          <a:p>
            <a:fld id="{BE6EE346-5FAC-4255-A3D9-33FC6CCD325B}" type="datetime1">
              <a:rPr lang="cs-CZ" smtClean="0"/>
              <a:t>11.11.2020</a:t>
            </a:fld>
            <a:endParaRPr lang="cs-CZ"/>
          </a:p>
        </p:txBody>
      </p:sp>
      <p:sp>
        <p:nvSpPr>
          <p:cNvPr id="3" name="Zástupný symbol pro zápatí 2">
            <a:extLst>
              <a:ext uri="{FF2B5EF4-FFF2-40B4-BE49-F238E27FC236}">
                <a16:creationId xmlns:a16="http://schemas.microsoft.com/office/drawing/2014/main" id="{2C60D486-961E-4337-BA00-6C260D439F9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32EA5A0-8DE8-484F-81DF-12502A277537}"/>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377239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8D9D28-FAAD-4136-81CE-E496632B50E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7A32791E-143B-4583-AC90-A481CF2AA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0125BC4-F2D8-4AD3-BEB7-D54339746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0D364D7E-BDFC-4173-A91C-875A0C92341D}"/>
              </a:ext>
            </a:extLst>
          </p:cNvPr>
          <p:cNvSpPr>
            <a:spLocks noGrp="1"/>
          </p:cNvSpPr>
          <p:nvPr>
            <p:ph type="dt" sz="half" idx="10"/>
          </p:nvPr>
        </p:nvSpPr>
        <p:spPr/>
        <p:txBody>
          <a:bodyPr/>
          <a:lstStyle/>
          <a:p>
            <a:fld id="{0F85CAC7-F148-4C72-B997-9600A4EE7B2C}" type="datetime1">
              <a:rPr lang="cs-CZ" smtClean="0"/>
              <a:t>11.11.2020</a:t>
            </a:fld>
            <a:endParaRPr lang="cs-CZ"/>
          </a:p>
        </p:txBody>
      </p:sp>
      <p:sp>
        <p:nvSpPr>
          <p:cNvPr id="6" name="Zástupný symbol pro zápatí 5">
            <a:extLst>
              <a:ext uri="{FF2B5EF4-FFF2-40B4-BE49-F238E27FC236}">
                <a16:creationId xmlns:a16="http://schemas.microsoft.com/office/drawing/2014/main" id="{55E3467E-EBD0-408E-9E5D-60E4331681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B73FCF4-4B64-418C-8AA2-9318D8063CCE}"/>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27569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CF26C8-89AA-4F42-B625-788FE80CAE8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06A681C7-EF65-436C-BF6B-45152211F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326A8E63-667D-45EA-8B11-401C001F8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94190E1C-97C9-4129-801A-504730F9576E}"/>
              </a:ext>
            </a:extLst>
          </p:cNvPr>
          <p:cNvSpPr>
            <a:spLocks noGrp="1"/>
          </p:cNvSpPr>
          <p:nvPr>
            <p:ph type="dt" sz="half" idx="10"/>
          </p:nvPr>
        </p:nvSpPr>
        <p:spPr/>
        <p:txBody>
          <a:bodyPr/>
          <a:lstStyle/>
          <a:p>
            <a:fld id="{9963A631-9946-465C-B742-6D99E6CD07D8}" type="datetime1">
              <a:rPr lang="cs-CZ" smtClean="0"/>
              <a:t>11.11.2020</a:t>
            </a:fld>
            <a:endParaRPr lang="cs-CZ"/>
          </a:p>
        </p:txBody>
      </p:sp>
      <p:sp>
        <p:nvSpPr>
          <p:cNvPr id="6" name="Zástupný symbol pro zápatí 5">
            <a:extLst>
              <a:ext uri="{FF2B5EF4-FFF2-40B4-BE49-F238E27FC236}">
                <a16:creationId xmlns:a16="http://schemas.microsoft.com/office/drawing/2014/main" id="{997254A8-C804-4A37-B583-4C920984E01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A7E41F-BFE3-421E-8144-A3F2F4503CE4}"/>
              </a:ext>
            </a:extLst>
          </p:cNvPr>
          <p:cNvSpPr>
            <a:spLocks noGrp="1"/>
          </p:cNvSpPr>
          <p:nvPr>
            <p:ph type="sldNum" sz="quarter" idx="12"/>
          </p:nvPr>
        </p:nvSpPr>
        <p:spPr/>
        <p:txBody>
          <a:bodyPr/>
          <a:lstStyle/>
          <a:p>
            <a:fld id="{A906A1B1-602F-47CB-AB1C-D0D12808BF1E}" type="slidenum">
              <a:rPr lang="cs-CZ" smtClean="0"/>
              <a:t>‹#›</a:t>
            </a:fld>
            <a:endParaRPr lang="cs-CZ"/>
          </a:p>
        </p:txBody>
      </p:sp>
    </p:spTree>
    <p:extLst>
      <p:ext uri="{BB962C8B-B14F-4D97-AF65-F5344CB8AC3E}">
        <p14:creationId xmlns:p14="http://schemas.microsoft.com/office/powerpoint/2010/main" val="190267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7B81B07-CB2A-45B2-9628-6C1BB585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2DDC2492-DA44-4FF4-B12E-3AA314A37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A69C6E7-0484-4498-99D1-D2F3132A4E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F4C75-8184-4B59-98DC-5CE0A59F3A2A}" type="datetime1">
              <a:rPr lang="cs-CZ" smtClean="0"/>
              <a:t>11.11.2020</a:t>
            </a:fld>
            <a:endParaRPr lang="cs-CZ"/>
          </a:p>
        </p:txBody>
      </p:sp>
      <p:sp>
        <p:nvSpPr>
          <p:cNvPr id="5" name="Zástupný symbol pro zápatí 4">
            <a:extLst>
              <a:ext uri="{FF2B5EF4-FFF2-40B4-BE49-F238E27FC236}">
                <a16:creationId xmlns:a16="http://schemas.microsoft.com/office/drawing/2014/main" id="{AE7A4D50-68CF-4DE2-90DE-C1A391BB4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14E0DC5-A20F-476A-A3D2-4B7672A3F5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6A1B1-602F-47CB-AB1C-D0D12808BF1E}" type="slidenum">
              <a:rPr lang="cs-CZ" smtClean="0"/>
              <a:t>‹#›</a:t>
            </a:fld>
            <a:endParaRPr lang="cs-CZ"/>
          </a:p>
        </p:txBody>
      </p:sp>
    </p:spTree>
    <p:extLst>
      <p:ext uri="{BB962C8B-B14F-4D97-AF65-F5344CB8AC3E}">
        <p14:creationId xmlns:p14="http://schemas.microsoft.com/office/powerpoint/2010/main" val="1318532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sv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tz.czu.cz/cs/" TargetMode="External"/><Relationship Id="rId7" Type="http://schemas.openxmlformats.org/officeDocument/2006/relationships/image" Target="../media/image5.png"/><Relationship Id="rId2" Type="http://schemas.openxmlformats.org/officeDocument/2006/relationships/hyperlink" Target="mailto:manourova@ftz.czu.cz"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www.uhul.cz/" TargetMode="External"/><Relationship Id="rId4" Type="http://schemas.openxmlformats.org/officeDocument/2006/relationships/hyperlink" Target="mailto:Slavickova.Pavla@uhul.cz"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hyperlink" Target="https://eia-global.org/reports/20190325-toxic-trad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g"/></Relationships>
</file>

<file path=ppt/slides/_rels/slide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descr="Obsah obrázku voda, exteriér, jezero, příroda&#10;&#10;Popis byl vytvořen automaticky">
            <a:extLst>
              <a:ext uri="{FF2B5EF4-FFF2-40B4-BE49-F238E27FC236}">
                <a16:creationId xmlns:a16="http://schemas.microsoft.com/office/drawing/2014/main" id="{A482D88F-2274-4B56-B44E-69A20DE4B202}"/>
              </a:ext>
            </a:extLst>
          </p:cNvPr>
          <p:cNvPicPr>
            <a:picLocks noChangeAspect="1"/>
          </p:cNvPicPr>
          <p:nvPr/>
        </p:nvPicPr>
        <p:blipFill rotWithShape="1">
          <a:blip r:embed="rId2">
            <a:extLst>
              <a:ext uri="{28A0092B-C50C-407E-A947-70E740481C1C}">
                <a14:useLocalDpi xmlns:a14="http://schemas.microsoft.com/office/drawing/2010/main" val="0"/>
              </a:ext>
            </a:extLst>
          </a:blip>
          <a:srcRect t="11996" b="13004"/>
          <a:stretch/>
        </p:blipFill>
        <p:spPr>
          <a:xfrm>
            <a:off x="20" y="10"/>
            <a:ext cx="12191980" cy="6857990"/>
          </a:xfrm>
          <a:prstGeom prst="rect">
            <a:avLst/>
          </a:prstGeom>
        </p:spPr>
      </p:pic>
      <p:sp>
        <p:nvSpPr>
          <p:cNvPr id="4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Nadpis 3">
            <a:extLst>
              <a:ext uri="{FF2B5EF4-FFF2-40B4-BE49-F238E27FC236}">
                <a16:creationId xmlns:a16="http://schemas.microsoft.com/office/drawing/2014/main" id="{68B4FA8F-7277-48DD-8830-3093A2514688}"/>
              </a:ext>
            </a:extLst>
          </p:cNvPr>
          <p:cNvSpPr>
            <a:spLocks noGrp="1"/>
          </p:cNvSpPr>
          <p:nvPr>
            <p:ph type="ctrTitle"/>
          </p:nvPr>
        </p:nvSpPr>
        <p:spPr>
          <a:xfrm>
            <a:off x="8022021" y="3231931"/>
            <a:ext cx="3852041" cy="1834056"/>
          </a:xfrm>
        </p:spPr>
        <p:txBody>
          <a:bodyPr>
            <a:normAutofit/>
          </a:bodyPr>
          <a:lstStyle/>
          <a:p>
            <a:r>
              <a:rPr lang="cs-CZ" sz="3100" b="1" dirty="0"/>
              <a:t>Těžba dřeva v Konžské pánvi a význam lesů pro život nejen Kamerunců</a:t>
            </a:r>
            <a:endParaRPr lang="cs-CZ" sz="3100" dirty="0"/>
          </a:p>
        </p:txBody>
      </p:sp>
      <p:cxnSp>
        <p:nvCxnSpPr>
          <p:cNvPr id="48" name="Straight Connector 4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46DB4C96-203A-4918-8EF7-6998EEAE29E6}"/>
              </a:ext>
            </a:extLst>
          </p:cNvPr>
          <p:cNvSpPr txBox="1"/>
          <p:nvPr/>
        </p:nvSpPr>
        <p:spPr>
          <a:xfrm>
            <a:off x="8252076" y="5567704"/>
            <a:ext cx="3621986" cy="430887"/>
          </a:xfrm>
          <a:prstGeom prst="rect">
            <a:avLst/>
          </a:prstGeom>
          <a:noFill/>
        </p:spPr>
        <p:txBody>
          <a:bodyPr wrap="square" rtlCol="0">
            <a:spAutoFit/>
          </a:bodyPr>
          <a:lstStyle/>
          <a:p>
            <a:pPr algn="ctr">
              <a:spcAft>
                <a:spcPts val="600"/>
              </a:spcAft>
            </a:pPr>
            <a:r>
              <a:rPr lang="en-US" sz="2200" b="1" dirty="0">
                <a:latin typeface="+mj-lt"/>
              </a:rPr>
              <a:t>10/11 2020</a:t>
            </a:r>
          </a:p>
        </p:txBody>
      </p:sp>
      <p:pic>
        <p:nvPicPr>
          <p:cNvPr id="3" name="Picture 2" descr="A close up of a logo&#10;&#10;Description automatically generated">
            <a:extLst>
              <a:ext uri="{FF2B5EF4-FFF2-40B4-BE49-F238E27FC236}">
                <a16:creationId xmlns:a16="http://schemas.microsoft.com/office/drawing/2014/main" id="{91058C5A-B1F8-4055-B796-17A6DF6FA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5" y="5770391"/>
            <a:ext cx="3086101" cy="925830"/>
          </a:xfrm>
          <a:prstGeom prst="rect">
            <a:avLst/>
          </a:prstGeom>
        </p:spPr>
      </p:pic>
      <p:pic>
        <p:nvPicPr>
          <p:cNvPr id="7" name="Picture 6">
            <a:extLst>
              <a:ext uri="{FF2B5EF4-FFF2-40B4-BE49-F238E27FC236}">
                <a16:creationId xmlns:a16="http://schemas.microsoft.com/office/drawing/2014/main" id="{21B167D9-4F12-485E-AD1E-01F0BE973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45" y="4638386"/>
            <a:ext cx="1709226" cy="970226"/>
          </a:xfrm>
          <a:prstGeom prst="rect">
            <a:avLst/>
          </a:prstGeom>
        </p:spPr>
      </p:pic>
    </p:spTree>
    <p:extLst>
      <p:ext uri="{BB962C8B-B14F-4D97-AF65-F5344CB8AC3E}">
        <p14:creationId xmlns:p14="http://schemas.microsoft.com/office/powerpoint/2010/main" val="1526676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0A29C4-F502-4715-884B-ED47DBEBAA2F}"/>
              </a:ext>
            </a:extLst>
          </p:cNvPr>
          <p:cNvSpPr>
            <a:spLocks noGrp="1"/>
          </p:cNvSpPr>
          <p:nvPr>
            <p:ph type="title"/>
          </p:nvPr>
        </p:nvSpPr>
        <p:spPr/>
        <p:txBody>
          <a:bodyPr/>
          <a:lstStyle/>
          <a:p>
            <a:r>
              <a:rPr lang="en-US" dirty="0"/>
              <a:t>Les </a:t>
            </a:r>
            <a:r>
              <a:rPr lang="en-US" dirty="0" err="1"/>
              <a:t>produkční</a:t>
            </a:r>
            <a:endParaRPr lang="en-US" dirty="0"/>
          </a:p>
        </p:txBody>
      </p:sp>
      <p:sp>
        <p:nvSpPr>
          <p:cNvPr id="3" name="Zástupný obsah 2">
            <a:extLst>
              <a:ext uri="{FF2B5EF4-FFF2-40B4-BE49-F238E27FC236}">
                <a16:creationId xmlns:a16="http://schemas.microsoft.com/office/drawing/2014/main" id="{D69EFF44-19B3-4FE2-99BB-58E971B1D82F}"/>
              </a:ext>
            </a:extLst>
          </p:cNvPr>
          <p:cNvSpPr>
            <a:spLocks noGrp="1"/>
          </p:cNvSpPr>
          <p:nvPr>
            <p:ph idx="1"/>
          </p:nvPr>
        </p:nvSpPr>
        <p:spPr>
          <a:xfrm>
            <a:off x="838199" y="1825625"/>
            <a:ext cx="10663519" cy="4351338"/>
          </a:xfrm>
        </p:spPr>
        <p:txBody>
          <a:bodyPr>
            <a:normAutofit/>
          </a:bodyPr>
          <a:lstStyle/>
          <a:p>
            <a:r>
              <a:rPr lang="cs-CZ" dirty="0"/>
              <a:t>Ohromná potenciálně exportní bohatost</a:t>
            </a:r>
            <a:r>
              <a:rPr lang="en-US" dirty="0"/>
              <a:t> </a:t>
            </a:r>
            <a:r>
              <a:rPr lang="en-US" dirty="0" err="1"/>
              <a:t>přírodních</a:t>
            </a:r>
            <a:r>
              <a:rPr lang="en-US" dirty="0"/>
              <a:t> </a:t>
            </a:r>
            <a:r>
              <a:rPr lang="en-US" dirty="0" err="1"/>
              <a:t>zdrojů</a:t>
            </a:r>
            <a:r>
              <a:rPr lang="cs-CZ" dirty="0"/>
              <a:t>: </a:t>
            </a:r>
            <a:r>
              <a:rPr lang="en-US" dirty="0" err="1"/>
              <a:t>cenné</a:t>
            </a:r>
            <a:r>
              <a:rPr lang="cs-CZ" dirty="0"/>
              <a:t> dřevo, ropa, diamanty, drahé kovy – zlato, </a:t>
            </a:r>
            <a:r>
              <a:rPr lang="cs-CZ" dirty="0" err="1"/>
              <a:t>coltan</a:t>
            </a:r>
            <a:endParaRPr lang="cs-CZ" dirty="0"/>
          </a:p>
          <a:p>
            <a:pPr marL="0" indent="0">
              <a:buNone/>
            </a:pPr>
            <a:r>
              <a:rPr lang="cs-CZ" dirty="0"/>
              <a:t>	- jak je možné, že v K</a:t>
            </a:r>
            <a:r>
              <a:rPr lang="en-US" dirty="0" err="1"/>
              <a:t>onžské</a:t>
            </a:r>
            <a:r>
              <a:rPr lang="en-US" dirty="0"/>
              <a:t> </a:t>
            </a:r>
            <a:r>
              <a:rPr lang="en-US" dirty="0" err="1"/>
              <a:t>pánvi</a:t>
            </a:r>
            <a:r>
              <a:rPr lang="cs-CZ" dirty="0"/>
              <a:t> ještě něco zbývá?</a:t>
            </a:r>
          </a:p>
          <a:p>
            <a:r>
              <a:rPr lang="en-US" dirty="0" err="1"/>
              <a:t>Nestabilní</a:t>
            </a:r>
            <a:r>
              <a:rPr lang="en-US" dirty="0"/>
              <a:t> </a:t>
            </a:r>
            <a:r>
              <a:rPr lang="en-US" dirty="0" err="1"/>
              <a:t>politická</a:t>
            </a:r>
            <a:r>
              <a:rPr lang="en-US" dirty="0"/>
              <a:t> </a:t>
            </a:r>
            <a:r>
              <a:rPr lang="en-US" dirty="0" err="1"/>
              <a:t>situace</a:t>
            </a:r>
            <a:r>
              <a:rPr lang="en-US" dirty="0"/>
              <a:t>, </a:t>
            </a:r>
            <a:r>
              <a:rPr lang="en-US" dirty="0" err="1"/>
              <a:t>konflikty</a:t>
            </a:r>
            <a:r>
              <a:rPr lang="en-US" dirty="0"/>
              <a:t> a </a:t>
            </a:r>
            <a:r>
              <a:rPr lang="en-US" dirty="0" err="1"/>
              <a:t>korupce</a:t>
            </a:r>
            <a:endParaRPr lang="en-US" dirty="0"/>
          </a:p>
          <a:p>
            <a:pPr marL="0" indent="0">
              <a:buNone/>
            </a:pPr>
            <a:r>
              <a:rPr lang="en-US" dirty="0"/>
              <a:t>	- </a:t>
            </a:r>
            <a:r>
              <a:rPr lang="en-US" dirty="0" err="1"/>
              <a:t>Kamerun</a:t>
            </a:r>
            <a:r>
              <a:rPr lang="en-US" dirty="0"/>
              <a:t> – 32 </a:t>
            </a:r>
            <a:r>
              <a:rPr lang="en-US" dirty="0" err="1"/>
              <a:t>ministerstev</a:t>
            </a:r>
            <a:r>
              <a:rPr lang="en-US" dirty="0"/>
              <a:t>, P. </a:t>
            </a:r>
            <a:r>
              <a:rPr lang="en-US" dirty="0" err="1"/>
              <a:t>Biya</a:t>
            </a:r>
            <a:r>
              <a:rPr lang="en-US" dirty="0"/>
              <a:t> </a:t>
            </a:r>
            <a:r>
              <a:rPr lang="en-US" dirty="0" err="1"/>
              <a:t>vládne</a:t>
            </a:r>
            <a:r>
              <a:rPr lang="en-US" dirty="0"/>
              <a:t> </a:t>
            </a:r>
            <a:r>
              <a:rPr lang="en-US" dirty="0" err="1"/>
              <a:t>už</a:t>
            </a:r>
            <a:r>
              <a:rPr lang="en-US" dirty="0"/>
              <a:t> 35 let</a:t>
            </a:r>
          </a:p>
          <a:p>
            <a:r>
              <a:rPr lang="en-US" dirty="0" err="1"/>
              <a:t>Obtížný</a:t>
            </a:r>
            <a:r>
              <a:rPr lang="en-US" dirty="0"/>
              <a:t> </a:t>
            </a:r>
            <a:r>
              <a:rPr lang="en-US" dirty="0" err="1"/>
              <a:t>terén</a:t>
            </a:r>
            <a:r>
              <a:rPr lang="en-US" dirty="0"/>
              <a:t> – </a:t>
            </a:r>
            <a:r>
              <a:rPr lang="en-US" dirty="0" err="1"/>
              <a:t>nedostatek</a:t>
            </a:r>
            <a:r>
              <a:rPr lang="en-US" dirty="0"/>
              <a:t> </a:t>
            </a:r>
            <a:r>
              <a:rPr lang="en-US" dirty="0" err="1"/>
              <a:t>cest</a:t>
            </a:r>
            <a:endParaRPr lang="en-US" dirty="0"/>
          </a:p>
          <a:p>
            <a:endParaRPr lang="en-US" dirty="0"/>
          </a:p>
          <a:p>
            <a:pPr marL="0" indent="0">
              <a:buNone/>
            </a:pPr>
            <a:r>
              <a:rPr lang="en-US" dirty="0"/>
              <a:t>       	</a:t>
            </a:r>
            <a:r>
              <a:rPr lang="cs-CZ" dirty="0"/>
              <a:t>chrání les před velkoplošným kácením (ať už kvůli dřevu, 	plantážím nebo surovinám)</a:t>
            </a:r>
          </a:p>
        </p:txBody>
      </p:sp>
      <p:sp>
        <p:nvSpPr>
          <p:cNvPr id="4" name="Zástupný symbol pro číslo snímku 3">
            <a:extLst>
              <a:ext uri="{FF2B5EF4-FFF2-40B4-BE49-F238E27FC236}">
                <a16:creationId xmlns:a16="http://schemas.microsoft.com/office/drawing/2014/main" id="{8851C756-28D0-4CA1-A0CE-A5F415A1B76B}"/>
              </a:ext>
            </a:extLst>
          </p:cNvPr>
          <p:cNvSpPr>
            <a:spLocks noGrp="1"/>
          </p:cNvSpPr>
          <p:nvPr>
            <p:ph type="sldNum" sz="quarter" idx="12"/>
          </p:nvPr>
        </p:nvSpPr>
        <p:spPr/>
        <p:txBody>
          <a:bodyPr/>
          <a:lstStyle/>
          <a:p>
            <a:fld id="{A906A1B1-602F-47CB-AB1C-D0D12808BF1E}" type="slidenum">
              <a:rPr lang="cs-CZ" smtClean="0"/>
              <a:t>10</a:t>
            </a:fld>
            <a:endParaRPr lang="cs-CZ"/>
          </a:p>
        </p:txBody>
      </p:sp>
      <p:cxnSp>
        <p:nvCxnSpPr>
          <p:cNvPr id="6" name="Přímá spojnice se šipkou 5">
            <a:extLst>
              <a:ext uri="{FF2B5EF4-FFF2-40B4-BE49-F238E27FC236}">
                <a16:creationId xmlns:a16="http://schemas.microsoft.com/office/drawing/2014/main" id="{6D5153D6-71BC-4AC8-8418-893C1A59BF54}"/>
              </a:ext>
            </a:extLst>
          </p:cNvPr>
          <p:cNvCxnSpPr>
            <a:cxnSpLocks/>
          </p:cNvCxnSpPr>
          <p:nvPr/>
        </p:nvCxnSpPr>
        <p:spPr>
          <a:xfrm>
            <a:off x="1126940" y="5679272"/>
            <a:ext cx="585928"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a16="http://schemas.microsoft.com/office/drawing/2014/main" id="{9668C6B7-489E-4CF3-B111-9390F7DC7D22}"/>
              </a:ext>
            </a:extLst>
          </p:cNvPr>
          <p:cNvSpPr/>
          <p:nvPr/>
        </p:nvSpPr>
        <p:spPr>
          <a:xfrm>
            <a:off x="609600" y="3168834"/>
            <a:ext cx="10663519" cy="161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09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Obrázek 11" descr="Obsah obrázku exteriér, cesta, špína, jezdectví&#10;&#10;Popis byl vytvořen automaticky">
            <a:extLst>
              <a:ext uri="{FF2B5EF4-FFF2-40B4-BE49-F238E27FC236}">
                <a16:creationId xmlns:a16="http://schemas.microsoft.com/office/drawing/2014/main" id="{EC405F51-5A93-4B08-B276-4285C993D645}"/>
              </a:ext>
            </a:extLst>
          </p:cNvPr>
          <p:cNvPicPr>
            <a:picLocks noChangeAspect="1"/>
          </p:cNvPicPr>
          <p:nvPr/>
        </p:nvPicPr>
        <p:blipFill rotWithShape="1">
          <a:blip r:embed="rId2">
            <a:extLst>
              <a:ext uri="{28A0092B-C50C-407E-A947-70E740481C1C}">
                <a14:useLocalDpi xmlns:a14="http://schemas.microsoft.com/office/drawing/2010/main" val="0"/>
              </a:ext>
            </a:extLst>
          </a:blip>
          <a:srcRect t="25158" r="-3" b="3171"/>
          <a:stretch/>
        </p:blipFill>
        <p:spPr>
          <a:xfrm>
            <a:off x="321731" y="321731"/>
            <a:ext cx="5728548" cy="3079194"/>
          </a:xfrm>
          <a:prstGeom prst="rect">
            <a:avLst/>
          </a:prstGeom>
        </p:spPr>
      </p:pic>
      <p:pic>
        <p:nvPicPr>
          <p:cNvPr id="10" name="Obrázek 9" descr="Obsah obrázku exteriér, tráva, příroda, špína&#10;&#10;Popis byl vytvořen automaticky">
            <a:extLst>
              <a:ext uri="{FF2B5EF4-FFF2-40B4-BE49-F238E27FC236}">
                <a16:creationId xmlns:a16="http://schemas.microsoft.com/office/drawing/2014/main" id="{2A08581F-94C1-44FB-A00E-CD794FA0A65A}"/>
              </a:ext>
            </a:extLst>
          </p:cNvPr>
          <p:cNvPicPr>
            <a:picLocks noChangeAspect="1"/>
          </p:cNvPicPr>
          <p:nvPr/>
        </p:nvPicPr>
        <p:blipFill rotWithShape="1">
          <a:blip r:embed="rId3">
            <a:extLst>
              <a:ext uri="{28A0092B-C50C-407E-A947-70E740481C1C}">
                <a14:useLocalDpi xmlns:a14="http://schemas.microsoft.com/office/drawing/2010/main" val="0"/>
              </a:ext>
            </a:extLst>
          </a:blip>
          <a:srcRect t="8670" r="-3" b="19659"/>
          <a:stretch/>
        </p:blipFill>
        <p:spPr>
          <a:xfrm>
            <a:off x="6141719" y="321731"/>
            <a:ext cx="5728547" cy="3079194"/>
          </a:xfrm>
          <a:prstGeom prst="rect">
            <a:avLst/>
          </a:prstGeom>
        </p:spPr>
      </p:pic>
      <p:pic>
        <p:nvPicPr>
          <p:cNvPr id="6" name="Obrázek 5" descr="Obsah obrázku exteriér, tráva, strom, cesta&#10;&#10;Popis byl vytvořen automaticky">
            <a:extLst>
              <a:ext uri="{FF2B5EF4-FFF2-40B4-BE49-F238E27FC236}">
                <a16:creationId xmlns:a16="http://schemas.microsoft.com/office/drawing/2014/main" id="{31353E12-A517-4032-8F70-F968C6E54F92}"/>
              </a:ext>
            </a:extLst>
          </p:cNvPr>
          <p:cNvPicPr>
            <a:picLocks noChangeAspect="1"/>
          </p:cNvPicPr>
          <p:nvPr/>
        </p:nvPicPr>
        <p:blipFill rotWithShape="1">
          <a:blip r:embed="rId4">
            <a:extLst>
              <a:ext uri="{28A0092B-C50C-407E-A947-70E740481C1C}">
                <a14:useLocalDpi xmlns:a14="http://schemas.microsoft.com/office/drawing/2010/main" val="0"/>
              </a:ext>
            </a:extLst>
          </a:blip>
          <a:srcRect t="7012" r="-3" b="22064"/>
          <a:stretch/>
        </p:blipFill>
        <p:spPr>
          <a:xfrm>
            <a:off x="321730" y="3489159"/>
            <a:ext cx="5728548" cy="3047107"/>
          </a:xfrm>
          <a:prstGeom prst="rect">
            <a:avLst/>
          </a:prstGeom>
        </p:spPr>
      </p:pic>
      <p:pic>
        <p:nvPicPr>
          <p:cNvPr id="8" name="Obrázek 7" descr="Obsah obrázku exteriér, voda, špína, chůze&#10;&#10;Popis byl vytvořen automaticky">
            <a:extLst>
              <a:ext uri="{FF2B5EF4-FFF2-40B4-BE49-F238E27FC236}">
                <a16:creationId xmlns:a16="http://schemas.microsoft.com/office/drawing/2014/main" id="{CD28AF69-0789-4B8D-8E17-40160760DB6F}"/>
              </a:ext>
            </a:extLst>
          </p:cNvPr>
          <p:cNvPicPr>
            <a:picLocks noChangeAspect="1"/>
          </p:cNvPicPr>
          <p:nvPr/>
        </p:nvPicPr>
        <p:blipFill rotWithShape="1">
          <a:blip r:embed="rId5">
            <a:extLst>
              <a:ext uri="{28A0092B-C50C-407E-A947-70E740481C1C}">
                <a14:useLocalDpi xmlns:a14="http://schemas.microsoft.com/office/drawing/2010/main" val="0"/>
              </a:ext>
            </a:extLst>
          </a:blip>
          <a:srcRect t="504" r="-3" b="28572"/>
          <a:stretch/>
        </p:blipFill>
        <p:spPr>
          <a:xfrm>
            <a:off x="6141718" y="3489159"/>
            <a:ext cx="5728547" cy="3047107"/>
          </a:xfrm>
          <a:prstGeom prst="rect">
            <a:avLst/>
          </a:prstGeom>
        </p:spPr>
      </p:pic>
      <p:sp>
        <p:nvSpPr>
          <p:cNvPr id="4" name="Zástupný symbol pro číslo snímku 3">
            <a:extLst>
              <a:ext uri="{FF2B5EF4-FFF2-40B4-BE49-F238E27FC236}">
                <a16:creationId xmlns:a16="http://schemas.microsoft.com/office/drawing/2014/main" id="{79ECA948-63DB-478F-90D6-D1194C2F26B4}"/>
              </a:ext>
            </a:extLst>
          </p:cNvPr>
          <p:cNvSpPr>
            <a:spLocks noGrp="1"/>
          </p:cNvSpPr>
          <p:nvPr>
            <p:ph type="sldNum" sz="quarter" idx="12"/>
          </p:nvPr>
        </p:nvSpPr>
        <p:spPr>
          <a:xfrm>
            <a:off x="10917767" y="6557043"/>
            <a:ext cx="952499" cy="274320"/>
          </a:xfrm>
        </p:spPr>
        <p:txBody>
          <a:bodyPr vert="horz" lIns="91440" tIns="45720" rIns="91440" bIns="45720" rtlCol="0" anchor="ctr">
            <a:normAutofit/>
          </a:bodyPr>
          <a:lstStyle/>
          <a:p>
            <a:pPr>
              <a:spcAft>
                <a:spcPts val="600"/>
              </a:spcAft>
            </a:pPr>
            <a:fld id="{A906A1B1-602F-47CB-AB1C-D0D12808BF1E}" type="slidenum">
              <a:rPr lang="en-US" smtClean="0"/>
              <a:pPr>
                <a:spcAft>
                  <a:spcPts val="600"/>
                </a:spcAft>
              </a:pPr>
              <a:t>11</a:t>
            </a:fld>
            <a:endParaRPr lang="en-US"/>
          </a:p>
        </p:txBody>
      </p:sp>
    </p:spTree>
    <p:extLst>
      <p:ext uri="{BB962C8B-B14F-4D97-AF65-F5344CB8AC3E}">
        <p14:creationId xmlns:p14="http://schemas.microsoft.com/office/powerpoint/2010/main" val="127445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818E1B3-C6EF-4C0F-9B41-9D0310FECF3F}"/>
              </a:ext>
            </a:extLst>
          </p:cNvPr>
          <p:cNvSpPr>
            <a:spLocks noGrp="1"/>
          </p:cNvSpPr>
          <p:nvPr>
            <p:ph type="sldNum" sz="quarter" idx="12"/>
          </p:nvPr>
        </p:nvSpPr>
        <p:spPr/>
        <p:txBody>
          <a:bodyPr/>
          <a:lstStyle/>
          <a:p>
            <a:fld id="{A906A1B1-602F-47CB-AB1C-D0D12808BF1E}" type="slidenum">
              <a:rPr lang="cs-CZ" smtClean="0"/>
              <a:t>12</a:t>
            </a:fld>
            <a:endParaRPr lang="cs-CZ"/>
          </a:p>
        </p:txBody>
      </p:sp>
      <p:pic>
        <p:nvPicPr>
          <p:cNvPr id="6" name="Grafický objekt 5" descr="Cesta">
            <a:extLst>
              <a:ext uri="{FF2B5EF4-FFF2-40B4-BE49-F238E27FC236}">
                <a16:creationId xmlns:a16="http://schemas.microsoft.com/office/drawing/2014/main" id="{4FA3F66E-30A8-4A7C-AE99-B723E0A11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425" y="2448048"/>
            <a:ext cx="1743075" cy="1743075"/>
          </a:xfrm>
          <a:prstGeom prst="rect">
            <a:avLst/>
          </a:prstGeom>
        </p:spPr>
      </p:pic>
      <p:pic>
        <p:nvPicPr>
          <p:cNvPr id="12" name="Grafický objekt 11" descr="Kukuřice">
            <a:extLst>
              <a:ext uri="{FF2B5EF4-FFF2-40B4-BE49-F238E27FC236}">
                <a16:creationId xmlns:a16="http://schemas.microsoft.com/office/drawing/2014/main" id="{B3146239-6736-4301-83A7-9D24E7D583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6211" y="361226"/>
            <a:ext cx="914400" cy="914400"/>
          </a:xfrm>
          <a:prstGeom prst="rect">
            <a:avLst/>
          </a:prstGeom>
        </p:spPr>
      </p:pic>
      <p:pic>
        <p:nvPicPr>
          <p:cNvPr id="14" name="Grafický objekt 13" descr="Pařez">
            <a:extLst>
              <a:ext uri="{FF2B5EF4-FFF2-40B4-BE49-F238E27FC236}">
                <a16:creationId xmlns:a16="http://schemas.microsoft.com/office/drawing/2014/main" id="{D11D126D-3279-4186-8BEF-289A2F095A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5385" y="1111928"/>
            <a:ext cx="914400" cy="914400"/>
          </a:xfrm>
          <a:prstGeom prst="rect">
            <a:avLst/>
          </a:prstGeom>
        </p:spPr>
      </p:pic>
      <p:pic>
        <p:nvPicPr>
          <p:cNvPr id="18" name="Grafický objekt 17" descr="Táborový oheň">
            <a:extLst>
              <a:ext uri="{FF2B5EF4-FFF2-40B4-BE49-F238E27FC236}">
                <a16:creationId xmlns:a16="http://schemas.microsoft.com/office/drawing/2014/main" id="{DD08B978-90B5-41B4-B5BA-A57D42F915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0787" y="978763"/>
            <a:ext cx="914400" cy="914400"/>
          </a:xfrm>
          <a:prstGeom prst="rect">
            <a:avLst/>
          </a:prstGeom>
        </p:spPr>
      </p:pic>
      <p:pic>
        <p:nvPicPr>
          <p:cNvPr id="20" name="Grafický objekt 19" descr="Suroviny">
            <a:extLst>
              <a:ext uri="{FF2B5EF4-FFF2-40B4-BE49-F238E27FC236}">
                <a16:creationId xmlns:a16="http://schemas.microsoft.com/office/drawing/2014/main" id="{A5BA212A-083B-4357-BADD-7B909CA24D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95187" y="3232396"/>
            <a:ext cx="914400" cy="914400"/>
          </a:xfrm>
          <a:prstGeom prst="rect">
            <a:avLst/>
          </a:prstGeom>
        </p:spPr>
      </p:pic>
      <p:pic>
        <p:nvPicPr>
          <p:cNvPr id="22" name="Grafický objekt 21" descr="Těžební nástroje">
            <a:extLst>
              <a:ext uri="{FF2B5EF4-FFF2-40B4-BE49-F238E27FC236}">
                <a16:creationId xmlns:a16="http://schemas.microsoft.com/office/drawing/2014/main" id="{BF3015BD-2B90-4AAE-9ED0-95AE4C92F8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05464" y="3252514"/>
            <a:ext cx="914400" cy="914400"/>
          </a:xfrm>
          <a:prstGeom prst="rect">
            <a:avLst/>
          </a:prstGeom>
        </p:spPr>
      </p:pic>
      <p:sp>
        <p:nvSpPr>
          <p:cNvPr id="23" name="Šipka: doprava 22">
            <a:extLst>
              <a:ext uri="{FF2B5EF4-FFF2-40B4-BE49-F238E27FC236}">
                <a16:creationId xmlns:a16="http://schemas.microsoft.com/office/drawing/2014/main" id="{213E41AF-DDC7-4188-A8D7-83AB2C87A0F3}"/>
              </a:ext>
            </a:extLst>
          </p:cNvPr>
          <p:cNvSpPr/>
          <p:nvPr/>
        </p:nvSpPr>
        <p:spPr>
          <a:xfrm>
            <a:off x="2600510" y="3155278"/>
            <a:ext cx="906038" cy="3286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Skupina 27">
            <a:extLst>
              <a:ext uri="{FF2B5EF4-FFF2-40B4-BE49-F238E27FC236}">
                <a16:creationId xmlns:a16="http://schemas.microsoft.com/office/drawing/2014/main" id="{8071DADE-8B81-4BF9-AE33-46F438229051}"/>
              </a:ext>
            </a:extLst>
          </p:cNvPr>
          <p:cNvGrpSpPr/>
          <p:nvPr/>
        </p:nvGrpSpPr>
        <p:grpSpPr>
          <a:xfrm>
            <a:off x="3847476" y="2317996"/>
            <a:ext cx="1681509" cy="1873127"/>
            <a:chOff x="3891864" y="1374898"/>
            <a:chExt cx="1681509" cy="1873127"/>
          </a:xfrm>
        </p:grpSpPr>
        <p:pic>
          <p:nvPicPr>
            <p:cNvPr id="10" name="Grafický objekt 9" descr="Domov">
              <a:extLst>
                <a:ext uri="{FF2B5EF4-FFF2-40B4-BE49-F238E27FC236}">
                  <a16:creationId xmlns:a16="http://schemas.microsoft.com/office/drawing/2014/main" id="{293917DE-9AC8-409C-82F5-32F31B8436B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44623" y="1374898"/>
              <a:ext cx="914400" cy="914400"/>
            </a:xfrm>
            <a:prstGeom prst="rect">
              <a:avLst/>
            </a:prstGeom>
          </p:spPr>
        </p:pic>
        <p:pic>
          <p:nvPicPr>
            <p:cNvPr id="25" name="Grafický objekt 24" descr="Domov">
              <a:extLst>
                <a:ext uri="{FF2B5EF4-FFF2-40B4-BE49-F238E27FC236}">
                  <a16:creationId xmlns:a16="http://schemas.microsoft.com/office/drawing/2014/main" id="{2C69330D-73B6-44B7-9C25-DAAFAD4ED5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58973" y="1990848"/>
              <a:ext cx="914400" cy="914400"/>
            </a:xfrm>
            <a:prstGeom prst="rect">
              <a:avLst/>
            </a:prstGeom>
          </p:spPr>
        </p:pic>
        <p:pic>
          <p:nvPicPr>
            <p:cNvPr id="27" name="Grafický objekt 26" descr="Domov">
              <a:extLst>
                <a:ext uri="{FF2B5EF4-FFF2-40B4-BE49-F238E27FC236}">
                  <a16:creationId xmlns:a16="http://schemas.microsoft.com/office/drawing/2014/main" id="{E6106119-A7D8-4651-9C68-09AB8EB313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91864" y="2333625"/>
              <a:ext cx="914400" cy="914400"/>
            </a:xfrm>
            <a:prstGeom prst="rect">
              <a:avLst/>
            </a:prstGeom>
          </p:spPr>
        </p:pic>
      </p:grpSp>
      <p:pic>
        <p:nvPicPr>
          <p:cNvPr id="30" name="Grafický objekt 29" descr="Osoba konzumující jídlo">
            <a:extLst>
              <a:ext uri="{FF2B5EF4-FFF2-40B4-BE49-F238E27FC236}">
                <a16:creationId xmlns:a16="http://schemas.microsoft.com/office/drawing/2014/main" id="{7F658CD5-BF13-4A1D-8230-366EE26C7DE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29072" y="4866731"/>
            <a:ext cx="1023267" cy="1023267"/>
          </a:xfrm>
          <a:prstGeom prst="rect">
            <a:avLst/>
          </a:prstGeom>
        </p:spPr>
      </p:pic>
      <p:pic>
        <p:nvPicPr>
          <p:cNvPr id="32" name="Grafický objekt 31" descr="Rodina se dvěma dětmi">
            <a:extLst>
              <a:ext uri="{FF2B5EF4-FFF2-40B4-BE49-F238E27FC236}">
                <a16:creationId xmlns:a16="http://schemas.microsoft.com/office/drawing/2014/main" id="{1472A094-19F7-4F27-B41E-18314C4F890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920847" y="2700846"/>
            <a:ext cx="1127693" cy="1127693"/>
          </a:xfrm>
          <a:prstGeom prst="rect">
            <a:avLst/>
          </a:prstGeom>
        </p:spPr>
      </p:pic>
      <p:sp>
        <p:nvSpPr>
          <p:cNvPr id="34" name="Šipka: doprava 33">
            <a:extLst>
              <a:ext uri="{FF2B5EF4-FFF2-40B4-BE49-F238E27FC236}">
                <a16:creationId xmlns:a16="http://schemas.microsoft.com/office/drawing/2014/main" id="{F1299396-0188-455A-8887-26AC972CB7F7}"/>
              </a:ext>
            </a:extLst>
          </p:cNvPr>
          <p:cNvSpPr/>
          <p:nvPr/>
        </p:nvSpPr>
        <p:spPr>
          <a:xfrm>
            <a:off x="5730984" y="3100387"/>
            <a:ext cx="906038" cy="3286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Šipka: doprava 35">
            <a:extLst>
              <a:ext uri="{FF2B5EF4-FFF2-40B4-BE49-F238E27FC236}">
                <a16:creationId xmlns:a16="http://schemas.microsoft.com/office/drawing/2014/main" id="{DCC00C2A-1B50-45A6-A073-6551CC7E5260}"/>
              </a:ext>
            </a:extLst>
          </p:cNvPr>
          <p:cNvSpPr/>
          <p:nvPr/>
        </p:nvSpPr>
        <p:spPr>
          <a:xfrm rot="19045386">
            <a:off x="7930658" y="2480696"/>
            <a:ext cx="906038" cy="3286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fický objekt 37" descr="Palma">
            <a:extLst>
              <a:ext uri="{FF2B5EF4-FFF2-40B4-BE49-F238E27FC236}">
                <a16:creationId xmlns:a16="http://schemas.microsoft.com/office/drawing/2014/main" id="{EEED93E8-83A5-4F7C-A27F-DDE3F41784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05890" y="572999"/>
            <a:ext cx="914400" cy="914400"/>
          </a:xfrm>
          <a:prstGeom prst="rect">
            <a:avLst/>
          </a:prstGeom>
        </p:spPr>
      </p:pic>
      <p:sp>
        <p:nvSpPr>
          <p:cNvPr id="40" name="Šipka: doprava 39">
            <a:extLst>
              <a:ext uri="{FF2B5EF4-FFF2-40B4-BE49-F238E27FC236}">
                <a16:creationId xmlns:a16="http://schemas.microsoft.com/office/drawing/2014/main" id="{19523E29-A600-44DB-BB10-B2147F2155EA}"/>
              </a:ext>
            </a:extLst>
          </p:cNvPr>
          <p:cNvSpPr/>
          <p:nvPr/>
        </p:nvSpPr>
        <p:spPr>
          <a:xfrm rot="824457">
            <a:off x="8288400" y="3490744"/>
            <a:ext cx="906038" cy="3286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fický objekt 41" descr="Palma">
            <a:extLst>
              <a:ext uri="{FF2B5EF4-FFF2-40B4-BE49-F238E27FC236}">
                <a16:creationId xmlns:a16="http://schemas.microsoft.com/office/drawing/2014/main" id="{2F362825-19CD-4917-9BB5-D12CECAFC46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63090" y="4134342"/>
            <a:ext cx="914400" cy="914400"/>
          </a:xfrm>
          <a:prstGeom prst="rect">
            <a:avLst/>
          </a:prstGeom>
        </p:spPr>
      </p:pic>
      <p:pic>
        <p:nvPicPr>
          <p:cNvPr id="44" name="Grafický objekt 43" descr="Pařez">
            <a:extLst>
              <a:ext uri="{FF2B5EF4-FFF2-40B4-BE49-F238E27FC236}">
                <a16:creationId xmlns:a16="http://schemas.microsoft.com/office/drawing/2014/main" id="{017070DB-6BEC-441C-BCCB-C53230072A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80054" y="4224906"/>
            <a:ext cx="914400" cy="914400"/>
          </a:xfrm>
          <a:prstGeom prst="rect">
            <a:avLst/>
          </a:prstGeom>
        </p:spPr>
      </p:pic>
      <p:sp>
        <p:nvSpPr>
          <p:cNvPr id="46" name="Šipka: doprava 45">
            <a:extLst>
              <a:ext uri="{FF2B5EF4-FFF2-40B4-BE49-F238E27FC236}">
                <a16:creationId xmlns:a16="http://schemas.microsoft.com/office/drawing/2014/main" id="{F1D90379-CA99-4B7D-BE6E-47DC41381481}"/>
              </a:ext>
            </a:extLst>
          </p:cNvPr>
          <p:cNvSpPr/>
          <p:nvPr/>
        </p:nvSpPr>
        <p:spPr>
          <a:xfrm rot="10171893">
            <a:off x="7661747" y="4731590"/>
            <a:ext cx="1897707" cy="3286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fický objekt 47" descr="Peníze">
            <a:extLst>
              <a:ext uri="{FF2B5EF4-FFF2-40B4-BE49-F238E27FC236}">
                <a16:creationId xmlns:a16="http://schemas.microsoft.com/office/drawing/2014/main" id="{6E3CAFBA-5FF1-4645-B5BA-FC9FBB67D7E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589959" y="5746072"/>
            <a:ext cx="914400" cy="914400"/>
          </a:xfrm>
          <a:prstGeom prst="rect">
            <a:avLst/>
          </a:prstGeom>
        </p:spPr>
      </p:pic>
      <p:sp>
        <p:nvSpPr>
          <p:cNvPr id="50" name="Šipka: doprava 49">
            <a:extLst>
              <a:ext uri="{FF2B5EF4-FFF2-40B4-BE49-F238E27FC236}">
                <a16:creationId xmlns:a16="http://schemas.microsoft.com/office/drawing/2014/main" id="{68E10B29-48C7-4601-A39C-D27228787208}"/>
              </a:ext>
            </a:extLst>
          </p:cNvPr>
          <p:cNvSpPr/>
          <p:nvPr/>
        </p:nvSpPr>
        <p:spPr>
          <a:xfrm rot="1935982">
            <a:off x="7518876" y="5798948"/>
            <a:ext cx="906038" cy="3286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BF1AF446-C7CE-4B84-B8B0-015C42E9FC4A}"/>
              </a:ext>
            </a:extLst>
          </p:cNvPr>
          <p:cNvSpPr txBox="1"/>
          <p:nvPr/>
        </p:nvSpPr>
        <p:spPr>
          <a:xfrm>
            <a:off x="771710" y="737811"/>
            <a:ext cx="4849906" cy="615553"/>
          </a:xfrm>
          <a:prstGeom prst="rect">
            <a:avLst/>
          </a:prstGeom>
          <a:noFill/>
        </p:spPr>
        <p:txBody>
          <a:bodyPr wrap="square" rtlCol="0">
            <a:spAutoFit/>
          </a:bodyPr>
          <a:lstStyle/>
          <a:p>
            <a:r>
              <a:rPr lang="en-US" sz="3400" dirty="0"/>
              <a:t>Cesta k </a:t>
            </a:r>
            <a:r>
              <a:rPr lang="en-US" sz="3400" dirty="0" err="1"/>
              <a:t>odlesňování</a:t>
            </a:r>
            <a:r>
              <a:rPr lang="en-US" sz="3400" dirty="0"/>
              <a:t>…</a:t>
            </a:r>
            <a:endParaRPr lang="cs-CZ" sz="3400" dirty="0"/>
          </a:p>
        </p:txBody>
      </p:sp>
      <p:pic>
        <p:nvPicPr>
          <p:cNvPr id="5" name="Grafický objekt 4" descr="Listnatý strom">
            <a:extLst>
              <a:ext uri="{FF2B5EF4-FFF2-40B4-BE49-F238E27FC236}">
                <a16:creationId xmlns:a16="http://schemas.microsoft.com/office/drawing/2014/main" id="{3F356910-3A78-4B67-A74C-948073B2FA5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829701" y="5713353"/>
            <a:ext cx="914400" cy="914400"/>
          </a:xfrm>
          <a:prstGeom prst="rect">
            <a:avLst/>
          </a:prstGeom>
        </p:spPr>
      </p:pic>
      <p:cxnSp>
        <p:nvCxnSpPr>
          <p:cNvPr id="8" name="Přímá spojnice 7">
            <a:extLst>
              <a:ext uri="{FF2B5EF4-FFF2-40B4-BE49-F238E27FC236}">
                <a16:creationId xmlns:a16="http://schemas.microsoft.com/office/drawing/2014/main" id="{61FBEDAA-99DE-46E2-BEEC-6392AC51D3A4}"/>
              </a:ext>
            </a:extLst>
          </p:cNvPr>
          <p:cNvCxnSpPr>
            <a:cxnSpLocks/>
          </p:cNvCxnSpPr>
          <p:nvPr/>
        </p:nvCxnSpPr>
        <p:spPr>
          <a:xfrm flipH="1">
            <a:off x="9931685" y="5744594"/>
            <a:ext cx="819045" cy="8235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C1EC00F2-ADE2-4533-A96F-A995914C6D01}"/>
              </a:ext>
            </a:extLst>
          </p:cNvPr>
          <p:cNvCxnSpPr>
            <a:cxnSpLocks/>
          </p:cNvCxnSpPr>
          <p:nvPr/>
        </p:nvCxnSpPr>
        <p:spPr>
          <a:xfrm flipH="1" flipV="1">
            <a:off x="9780787" y="5711108"/>
            <a:ext cx="839077" cy="8570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877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CAF8D5-4642-47F5-806A-141771AF6714}"/>
              </a:ext>
            </a:extLst>
          </p:cNvPr>
          <p:cNvSpPr>
            <a:spLocks noGrp="1"/>
          </p:cNvSpPr>
          <p:nvPr>
            <p:ph type="title"/>
          </p:nvPr>
        </p:nvSpPr>
        <p:spPr>
          <a:xfrm>
            <a:off x="4965430" y="629268"/>
            <a:ext cx="6586491" cy="1286160"/>
          </a:xfrm>
        </p:spPr>
        <p:txBody>
          <a:bodyPr anchor="b">
            <a:normAutofit/>
          </a:bodyPr>
          <a:lstStyle/>
          <a:p>
            <a:r>
              <a:rPr lang="en-US" sz="4100" dirty="0" err="1"/>
              <a:t>Lesní</a:t>
            </a:r>
            <a:r>
              <a:rPr lang="en-US" sz="4100" dirty="0"/>
              <a:t> </a:t>
            </a:r>
            <a:r>
              <a:rPr lang="en-US" sz="4100" dirty="0" err="1"/>
              <a:t>hospodaření</a:t>
            </a:r>
            <a:r>
              <a:rPr lang="en-US" sz="4100" dirty="0"/>
              <a:t> v </a:t>
            </a:r>
            <a:br>
              <a:rPr lang="en-US" sz="4100" dirty="0"/>
            </a:br>
            <a:r>
              <a:rPr lang="en-US" sz="4100" dirty="0" err="1"/>
              <a:t>Konžské</a:t>
            </a:r>
            <a:r>
              <a:rPr lang="en-US" sz="4100" dirty="0"/>
              <a:t> </a:t>
            </a:r>
            <a:r>
              <a:rPr lang="en-US" sz="4100" dirty="0" err="1"/>
              <a:t>pánvi</a:t>
            </a:r>
            <a:endParaRPr lang="en-US" sz="4100" dirty="0"/>
          </a:p>
        </p:txBody>
      </p:sp>
      <p:sp>
        <p:nvSpPr>
          <p:cNvPr id="3" name="Zástupný obsah 2">
            <a:extLst>
              <a:ext uri="{FF2B5EF4-FFF2-40B4-BE49-F238E27FC236}">
                <a16:creationId xmlns:a16="http://schemas.microsoft.com/office/drawing/2014/main" id="{51AB12B8-2581-4BC7-86BA-BC7D5EC8096B}"/>
              </a:ext>
            </a:extLst>
          </p:cNvPr>
          <p:cNvSpPr>
            <a:spLocks noGrp="1"/>
          </p:cNvSpPr>
          <p:nvPr>
            <p:ph idx="1"/>
          </p:nvPr>
        </p:nvSpPr>
        <p:spPr>
          <a:xfrm>
            <a:off x="4965431" y="2438401"/>
            <a:ext cx="6586489" cy="3917950"/>
          </a:xfrm>
        </p:spPr>
        <p:txBody>
          <a:bodyPr>
            <a:normAutofit fontScale="92500"/>
          </a:bodyPr>
          <a:lstStyle/>
          <a:p>
            <a:r>
              <a:rPr lang="cs-CZ" sz="2400" dirty="0"/>
              <a:t>8 % lesa je v koncesi na těžbu dřeva</a:t>
            </a:r>
            <a:endParaRPr lang="en-US" sz="2400" dirty="0"/>
          </a:p>
          <a:p>
            <a:pPr marL="0" indent="0">
              <a:buNone/>
            </a:pPr>
            <a:endParaRPr lang="cs-CZ" sz="2400" dirty="0"/>
          </a:p>
          <a:p>
            <a:r>
              <a:rPr lang="cs-CZ" sz="2400" dirty="0"/>
              <a:t>Rozdíl mezi zeměmi v rozvoji lesnictví          nejhorší situace v DRK (Kamerun a ostatní země jako tranzitní?), špatná infrastruktura, složitá politická situace</a:t>
            </a:r>
            <a:endParaRPr lang="en-US" sz="2400" dirty="0"/>
          </a:p>
          <a:p>
            <a:endParaRPr lang="cs-CZ" sz="2400" dirty="0"/>
          </a:p>
          <a:p>
            <a:r>
              <a:rPr lang="cs-CZ" sz="2400" dirty="0"/>
              <a:t>Kamerun, Gabon, Kongo: 3-6 % HDP</a:t>
            </a:r>
            <a:endParaRPr lang="en-US" sz="2400" dirty="0"/>
          </a:p>
          <a:p>
            <a:endParaRPr lang="en-US" sz="2400" dirty="0"/>
          </a:p>
          <a:p>
            <a:r>
              <a:rPr lang="en-US" sz="2400" dirty="0" err="1"/>
              <a:t>Illegální</a:t>
            </a:r>
            <a:r>
              <a:rPr lang="en-US" sz="2400" dirty="0"/>
              <a:t> </a:t>
            </a:r>
            <a:r>
              <a:rPr lang="en-US" sz="2400" dirty="0" err="1"/>
              <a:t>těžba</a:t>
            </a:r>
            <a:r>
              <a:rPr lang="en-US" sz="2400" dirty="0"/>
              <a:t> v </a:t>
            </a:r>
            <a:r>
              <a:rPr lang="en-US" sz="2400" dirty="0" err="1"/>
              <a:t>Kamerunu</a:t>
            </a:r>
            <a:r>
              <a:rPr lang="en-US" sz="2400" dirty="0"/>
              <a:t> se </a:t>
            </a:r>
            <a:r>
              <a:rPr lang="en-US" sz="2400" dirty="0" err="1"/>
              <a:t>pohybuje</a:t>
            </a:r>
            <a:r>
              <a:rPr lang="en-US" sz="2400" dirty="0"/>
              <a:t> </a:t>
            </a:r>
            <a:r>
              <a:rPr lang="en-US" sz="2400" dirty="0" err="1"/>
              <a:t>mezi</a:t>
            </a:r>
            <a:r>
              <a:rPr lang="en-US" sz="2400" dirty="0"/>
              <a:t> 35 - 65 %</a:t>
            </a:r>
          </a:p>
          <a:p>
            <a:endParaRPr lang="cs-CZ" sz="2000" dirty="0"/>
          </a:p>
          <a:p>
            <a:pPr marL="0" indent="0">
              <a:buNone/>
            </a:pPr>
            <a:endParaRPr lang="en-US" sz="2000" dirty="0"/>
          </a:p>
        </p:txBody>
      </p:sp>
      <p:pic>
        <p:nvPicPr>
          <p:cNvPr id="9" name="Obrázek 8" descr="Obsah obrázku exteriér, tráva, skála, plazi&#10;&#10;Popis byl vytvořen automaticky">
            <a:extLst>
              <a:ext uri="{FF2B5EF4-FFF2-40B4-BE49-F238E27FC236}">
                <a16:creationId xmlns:a16="http://schemas.microsoft.com/office/drawing/2014/main" id="{BC0320AD-003C-45D4-AE94-831F336B056A}"/>
              </a:ext>
            </a:extLst>
          </p:cNvPr>
          <p:cNvPicPr>
            <a:picLocks noChangeAspect="1"/>
          </p:cNvPicPr>
          <p:nvPr/>
        </p:nvPicPr>
        <p:blipFill rotWithShape="1">
          <a:blip r:embed="rId2">
            <a:extLst>
              <a:ext uri="{28A0092B-C50C-407E-A947-70E740481C1C}">
                <a14:useLocalDpi xmlns:a14="http://schemas.microsoft.com/office/drawing/2010/main" val="0"/>
              </a:ext>
            </a:extLst>
          </a:blip>
          <a:srcRect l="2145" r="7730"/>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FB760"/>
            </a:solidFill>
          </a:ln>
        </p:spPr>
        <p:style>
          <a:lnRef idx="1">
            <a:schemeClr val="accent1"/>
          </a:lnRef>
          <a:fillRef idx="0">
            <a:schemeClr val="accent1"/>
          </a:fillRef>
          <a:effectRef idx="0">
            <a:schemeClr val="accent1"/>
          </a:effectRef>
          <a:fontRef idx="minor">
            <a:schemeClr val="tx1"/>
          </a:fontRef>
        </p:style>
      </p:cxnSp>
      <p:sp>
        <p:nvSpPr>
          <p:cNvPr id="4" name="Zástupný symbol pro číslo snímku 3">
            <a:extLst>
              <a:ext uri="{FF2B5EF4-FFF2-40B4-BE49-F238E27FC236}">
                <a16:creationId xmlns:a16="http://schemas.microsoft.com/office/drawing/2014/main" id="{40229F25-49E2-455A-9DB6-511C41FCAB9D}"/>
              </a:ext>
            </a:extLst>
          </p:cNvPr>
          <p:cNvSpPr>
            <a:spLocks noGrp="1"/>
          </p:cNvSpPr>
          <p:nvPr>
            <p:ph type="sldNum" sz="quarter" idx="12"/>
          </p:nvPr>
        </p:nvSpPr>
        <p:spPr>
          <a:xfrm>
            <a:off x="10167042" y="6356350"/>
            <a:ext cx="1186758" cy="365125"/>
          </a:xfrm>
        </p:spPr>
        <p:txBody>
          <a:bodyPr>
            <a:normAutofit/>
          </a:bodyPr>
          <a:lstStyle/>
          <a:p>
            <a:pPr>
              <a:spcAft>
                <a:spcPts val="600"/>
              </a:spcAft>
            </a:pPr>
            <a:fld id="{A906A1B1-602F-47CB-AB1C-D0D12808BF1E}" type="slidenum">
              <a:rPr lang="cs-CZ" smtClean="0"/>
              <a:pPr>
                <a:spcAft>
                  <a:spcPts val="600"/>
                </a:spcAft>
              </a:pPr>
              <a:t>13</a:t>
            </a:fld>
            <a:endParaRPr lang="cs-CZ"/>
          </a:p>
        </p:txBody>
      </p:sp>
      <p:cxnSp>
        <p:nvCxnSpPr>
          <p:cNvPr id="10" name="Přímá spojnice se šipkou 9">
            <a:extLst>
              <a:ext uri="{FF2B5EF4-FFF2-40B4-BE49-F238E27FC236}">
                <a16:creationId xmlns:a16="http://schemas.microsoft.com/office/drawing/2014/main" id="{5FEAF3D8-2FD1-4D27-9EE0-ADA473D7A2BF}"/>
              </a:ext>
            </a:extLst>
          </p:cNvPr>
          <p:cNvCxnSpPr>
            <a:cxnSpLocks/>
          </p:cNvCxnSpPr>
          <p:nvPr/>
        </p:nvCxnSpPr>
        <p:spPr>
          <a:xfrm>
            <a:off x="9625504" y="3482005"/>
            <a:ext cx="426128"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103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A45DA6-FBC1-4CC3-A78F-2D13123B8AE0}"/>
              </a:ext>
            </a:extLst>
          </p:cNvPr>
          <p:cNvSpPr>
            <a:spLocks noGrp="1"/>
          </p:cNvSpPr>
          <p:nvPr>
            <p:ph type="title"/>
          </p:nvPr>
        </p:nvSpPr>
        <p:spPr/>
        <p:txBody>
          <a:bodyPr/>
          <a:lstStyle/>
          <a:p>
            <a:r>
              <a:rPr lang="en-US" dirty="0" err="1"/>
              <a:t>Jaké</a:t>
            </a:r>
            <a:r>
              <a:rPr lang="en-US" dirty="0"/>
              <a:t> </a:t>
            </a:r>
            <a:r>
              <a:rPr lang="en-US" dirty="0" err="1"/>
              <a:t>druhy</a:t>
            </a:r>
            <a:r>
              <a:rPr lang="en-US" dirty="0"/>
              <a:t> se </a:t>
            </a:r>
            <a:r>
              <a:rPr lang="en-US" dirty="0" err="1"/>
              <a:t>těží</a:t>
            </a:r>
            <a:r>
              <a:rPr lang="en-US" dirty="0"/>
              <a:t>?</a:t>
            </a:r>
          </a:p>
        </p:txBody>
      </p:sp>
      <p:sp>
        <p:nvSpPr>
          <p:cNvPr id="3" name="Zástupný obsah 2">
            <a:extLst>
              <a:ext uri="{FF2B5EF4-FFF2-40B4-BE49-F238E27FC236}">
                <a16:creationId xmlns:a16="http://schemas.microsoft.com/office/drawing/2014/main" id="{1C28A825-D92E-4E77-8182-8C44EF901745}"/>
              </a:ext>
            </a:extLst>
          </p:cNvPr>
          <p:cNvSpPr>
            <a:spLocks noGrp="1"/>
          </p:cNvSpPr>
          <p:nvPr>
            <p:ph idx="1"/>
          </p:nvPr>
        </p:nvSpPr>
        <p:spPr>
          <a:xfrm>
            <a:off x="838200" y="1825624"/>
            <a:ext cx="10515600" cy="5032375"/>
          </a:xfrm>
        </p:spPr>
        <p:txBody>
          <a:bodyPr>
            <a:normAutofit/>
          </a:bodyPr>
          <a:lstStyle/>
          <a:p>
            <a:r>
              <a:rPr lang="en-GB" sz="2100" dirty="0" err="1">
                <a:latin typeface="Calibri" panose="020F0502020204030204" pitchFamily="34" charset="0"/>
                <a:ea typeface="Calibri" panose="020F0502020204030204" pitchFamily="34" charset="0"/>
              </a:rPr>
              <a:t>O</a:t>
            </a:r>
            <a:r>
              <a:rPr lang="en-GB" sz="2100" dirty="0" err="1">
                <a:effectLst/>
                <a:latin typeface="Calibri" panose="020F0502020204030204" pitchFamily="34" charset="0"/>
                <a:ea typeface="Calibri" panose="020F0502020204030204" pitchFamily="34" charset="0"/>
              </a:rPr>
              <a:t>koumé</a:t>
            </a:r>
            <a:r>
              <a:rPr lang="en-GB" sz="2100" dirty="0">
                <a:effectLst/>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Aucoumea</a:t>
            </a:r>
            <a:r>
              <a:rPr lang="en-GB" sz="2100" i="1" dirty="0">
                <a:effectLst/>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klaineana</a:t>
            </a:r>
            <a:r>
              <a:rPr lang="en-GB" sz="2100" dirty="0">
                <a:effectLst/>
                <a:latin typeface="Calibri" panose="020F0502020204030204" pitchFamily="34" charset="0"/>
                <a:ea typeface="Calibri" panose="020F0502020204030204" pitchFamily="34" charset="0"/>
              </a:rPr>
              <a:t> – </a:t>
            </a:r>
            <a:r>
              <a:rPr lang="en-GB" sz="2100" i="1" dirty="0">
                <a:effectLst/>
                <a:latin typeface="Calibri" panose="020F0502020204030204" pitchFamily="34" charset="0"/>
                <a:ea typeface="Calibri" panose="020F0502020204030204" pitchFamily="34" charset="0"/>
              </a:rPr>
              <a:t>Burseraceae</a:t>
            </a:r>
            <a:r>
              <a:rPr lang="en-GB" sz="2100" dirty="0">
                <a:effectLst/>
                <a:latin typeface="Calibri" panose="020F0502020204030204" pitchFamily="34" charset="0"/>
                <a:ea typeface="Calibri" panose="020F0502020204030204" pitchFamily="34" charset="0"/>
              </a:rPr>
              <a:t>  </a:t>
            </a:r>
          </a:p>
          <a:p>
            <a:r>
              <a:rPr lang="en-GB" sz="2100" dirty="0" err="1">
                <a:latin typeface="Calibri" panose="020F0502020204030204" pitchFamily="34" charset="0"/>
                <a:ea typeface="Calibri" panose="020F0502020204030204" pitchFamily="34" charset="0"/>
              </a:rPr>
              <a:t>S</a:t>
            </a:r>
            <a:r>
              <a:rPr lang="en-GB" sz="2100" dirty="0" err="1">
                <a:effectLst/>
                <a:latin typeface="Calibri" panose="020F0502020204030204" pitchFamily="34" charset="0"/>
                <a:ea typeface="Calibri" panose="020F0502020204030204" pitchFamily="34" charset="0"/>
              </a:rPr>
              <a:t>apelli</a:t>
            </a:r>
            <a:r>
              <a:rPr lang="en-GB" sz="2100" dirty="0">
                <a:effectLst/>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Entandrophragma</a:t>
            </a:r>
            <a:r>
              <a:rPr lang="en-GB" sz="2100" i="1" dirty="0">
                <a:effectLst/>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cylindricum</a:t>
            </a:r>
            <a:r>
              <a:rPr lang="en-GB" sz="2100" i="1" dirty="0">
                <a:effectLst/>
                <a:latin typeface="Calibri" panose="020F0502020204030204" pitchFamily="34" charset="0"/>
                <a:ea typeface="Calibri" panose="020F0502020204030204" pitchFamily="34" charset="0"/>
              </a:rPr>
              <a:t> – </a:t>
            </a:r>
            <a:r>
              <a:rPr lang="en-GB" sz="2100" i="1" dirty="0" err="1">
                <a:effectLst/>
                <a:latin typeface="Calibri" panose="020F0502020204030204" pitchFamily="34" charset="0"/>
                <a:ea typeface="Calibri" panose="020F0502020204030204" pitchFamily="34" charset="0"/>
              </a:rPr>
              <a:t>Meliaceae</a:t>
            </a:r>
            <a:endParaRPr lang="en-GB" sz="2100" dirty="0">
              <a:effectLst/>
              <a:latin typeface="Calibri" panose="020F0502020204030204" pitchFamily="34" charset="0"/>
              <a:ea typeface="Calibri" panose="020F0502020204030204" pitchFamily="34" charset="0"/>
            </a:endParaRPr>
          </a:p>
          <a:p>
            <a:r>
              <a:rPr lang="en-GB" sz="2100" i="1" dirty="0" err="1">
                <a:effectLst/>
                <a:latin typeface="Calibri" panose="020F0502020204030204" pitchFamily="34" charset="0"/>
                <a:ea typeface="Calibri" panose="020F0502020204030204" pitchFamily="34" charset="0"/>
              </a:rPr>
              <a:t>Entandrophragma</a:t>
            </a:r>
            <a:r>
              <a:rPr lang="en-GB" sz="2100" i="1" dirty="0">
                <a:effectLst/>
                <a:latin typeface="Calibri" panose="020F0502020204030204" pitchFamily="34" charset="0"/>
                <a:ea typeface="Calibri" panose="020F0502020204030204" pitchFamily="34" charset="0"/>
              </a:rPr>
              <a:t> utile</a:t>
            </a:r>
            <a:r>
              <a:rPr lang="en-GB" sz="2100" i="1" dirty="0">
                <a:latin typeface="Calibri" panose="020F0502020204030204" pitchFamily="34" charset="0"/>
                <a:ea typeface="Calibri" panose="020F0502020204030204" pitchFamily="34" charset="0"/>
              </a:rPr>
              <a:t> – </a:t>
            </a:r>
            <a:r>
              <a:rPr lang="en-GB" sz="2100" i="1" dirty="0" err="1">
                <a:effectLst/>
                <a:latin typeface="Calibri" panose="020F0502020204030204" pitchFamily="34" charset="0"/>
                <a:ea typeface="Calibri" panose="020F0502020204030204" pitchFamily="34" charset="0"/>
              </a:rPr>
              <a:t>Meliaceae</a:t>
            </a:r>
            <a:r>
              <a:rPr lang="en-GB" sz="2100" i="1" dirty="0">
                <a:effectLst/>
                <a:latin typeface="Calibri" panose="020F0502020204030204" pitchFamily="34" charset="0"/>
                <a:ea typeface="Calibri" panose="020F0502020204030204" pitchFamily="34" charset="0"/>
              </a:rPr>
              <a:t> </a:t>
            </a:r>
          </a:p>
          <a:p>
            <a:r>
              <a:rPr lang="en-GB" sz="2100" dirty="0">
                <a:latin typeface="Calibri" panose="020F0502020204030204" pitchFamily="34" charset="0"/>
                <a:ea typeface="Calibri" panose="020F0502020204030204" pitchFamily="34" charset="0"/>
              </a:rPr>
              <a:t>I</a:t>
            </a:r>
            <a:r>
              <a:rPr lang="en-GB" sz="2100" dirty="0">
                <a:effectLst/>
                <a:latin typeface="Calibri" panose="020F0502020204030204" pitchFamily="34" charset="0"/>
                <a:ea typeface="Calibri" panose="020F0502020204030204" pitchFamily="34" charset="0"/>
              </a:rPr>
              <a:t>roko, </a:t>
            </a:r>
            <a:r>
              <a:rPr lang="en-GB" sz="2100" i="1" dirty="0" err="1">
                <a:effectLst/>
                <a:latin typeface="Calibri" panose="020F0502020204030204" pitchFamily="34" charset="0"/>
                <a:ea typeface="Calibri" panose="020F0502020204030204" pitchFamily="34" charset="0"/>
              </a:rPr>
              <a:t>Milicia</a:t>
            </a:r>
            <a:r>
              <a:rPr lang="en-GB" sz="2100" i="1" dirty="0">
                <a:effectLst/>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excelsa</a:t>
            </a:r>
            <a:r>
              <a:rPr lang="en-GB" sz="2100" dirty="0">
                <a:effectLst/>
                <a:latin typeface="Calibri" panose="020F0502020204030204" pitchFamily="34" charset="0"/>
                <a:ea typeface="Calibri" panose="020F0502020204030204" pitchFamily="34" charset="0"/>
              </a:rPr>
              <a:t> – </a:t>
            </a:r>
            <a:r>
              <a:rPr lang="en-GB" sz="2100" i="1" dirty="0" err="1">
                <a:effectLst/>
                <a:latin typeface="Calibri" panose="020F0502020204030204" pitchFamily="34" charset="0"/>
                <a:ea typeface="Calibri" panose="020F0502020204030204" pitchFamily="34" charset="0"/>
              </a:rPr>
              <a:t>Moraceae</a:t>
            </a:r>
            <a:endParaRPr lang="en-GB" sz="2100" i="1" dirty="0">
              <a:effectLst/>
              <a:latin typeface="Calibri" panose="020F0502020204030204" pitchFamily="34" charset="0"/>
              <a:ea typeface="Calibri" panose="020F0502020204030204" pitchFamily="34" charset="0"/>
            </a:endParaRPr>
          </a:p>
          <a:p>
            <a:r>
              <a:rPr lang="en-GB" sz="2100" dirty="0" err="1">
                <a:latin typeface="Calibri" panose="020F0502020204030204" pitchFamily="34" charset="0"/>
                <a:ea typeface="Calibri" panose="020F0502020204030204" pitchFamily="34" charset="0"/>
              </a:rPr>
              <a:t>Ayous</a:t>
            </a:r>
            <a:r>
              <a:rPr lang="en-GB" sz="2100" dirty="0">
                <a:latin typeface="Calibri" panose="020F0502020204030204" pitchFamily="34" charset="0"/>
                <a:ea typeface="Calibri" panose="020F0502020204030204" pitchFamily="34" charset="0"/>
              </a:rPr>
              <a:t>, </a:t>
            </a:r>
            <a:r>
              <a:rPr lang="en-GB" sz="2100" i="1" dirty="0">
                <a:effectLst/>
                <a:latin typeface="Calibri" panose="020F0502020204030204" pitchFamily="34" charset="0"/>
                <a:ea typeface="Calibri" panose="020F0502020204030204" pitchFamily="34" charset="0"/>
              </a:rPr>
              <a:t>Triplochiton</a:t>
            </a:r>
            <a:r>
              <a:rPr lang="en-GB" sz="2100" dirty="0">
                <a:effectLst/>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scleroxylon</a:t>
            </a:r>
            <a:r>
              <a:rPr lang="en-GB" sz="2100" i="1" dirty="0">
                <a:effectLst/>
                <a:latin typeface="Calibri" panose="020F0502020204030204" pitchFamily="34" charset="0"/>
                <a:ea typeface="Calibri" panose="020F0502020204030204" pitchFamily="34" charset="0"/>
              </a:rPr>
              <a:t> – </a:t>
            </a:r>
            <a:r>
              <a:rPr lang="en-GB" sz="2100" i="1" dirty="0" err="1">
                <a:effectLst/>
                <a:latin typeface="Calibri" panose="020F0502020204030204" pitchFamily="34" charset="0"/>
                <a:ea typeface="Calibri" panose="020F0502020204030204" pitchFamily="34" charset="0"/>
              </a:rPr>
              <a:t>Malvaceae</a:t>
            </a:r>
            <a:endParaRPr lang="en-GB" sz="2100" i="1" dirty="0">
              <a:effectLst/>
              <a:latin typeface="Calibri" panose="020F0502020204030204" pitchFamily="34" charset="0"/>
              <a:ea typeface="Calibri" panose="020F0502020204030204" pitchFamily="34" charset="0"/>
            </a:endParaRPr>
          </a:p>
          <a:p>
            <a:r>
              <a:rPr lang="en-GB" sz="2100" dirty="0">
                <a:latin typeface="Calibri" panose="020F0502020204030204" pitchFamily="34" charset="0"/>
                <a:ea typeface="Calibri" panose="020F0502020204030204" pitchFamily="34" charset="0"/>
              </a:rPr>
              <a:t>Moabi</a:t>
            </a:r>
            <a:r>
              <a:rPr lang="en-GB" sz="2100" i="1" dirty="0">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Baillonella</a:t>
            </a:r>
            <a:r>
              <a:rPr lang="en-GB" sz="2100" i="1" dirty="0">
                <a:effectLst/>
                <a:latin typeface="Calibri" panose="020F0502020204030204" pitchFamily="34" charset="0"/>
                <a:ea typeface="Calibri" panose="020F0502020204030204" pitchFamily="34" charset="0"/>
              </a:rPr>
              <a:t> </a:t>
            </a:r>
            <a:r>
              <a:rPr lang="en-GB" sz="2100" i="1" dirty="0" err="1">
                <a:effectLst/>
                <a:latin typeface="Calibri" panose="020F0502020204030204" pitchFamily="34" charset="0"/>
                <a:ea typeface="Calibri" panose="020F0502020204030204" pitchFamily="34" charset="0"/>
              </a:rPr>
              <a:t>toxisperma</a:t>
            </a:r>
            <a:r>
              <a:rPr lang="en-GB" sz="2100" i="1" dirty="0">
                <a:effectLst/>
                <a:latin typeface="Calibri" panose="020F0502020204030204" pitchFamily="34" charset="0"/>
                <a:ea typeface="Calibri" panose="020F0502020204030204" pitchFamily="34" charset="0"/>
              </a:rPr>
              <a:t> – </a:t>
            </a:r>
            <a:r>
              <a:rPr lang="en-GB" sz="2100" i="1" dirty="0" err="1">
                <a:effectLst/>
                <a:latin typeface="Calibri" panose="020F0502020204030204" pitchFamily="34" charset="0"/>
                <a:ea typeface="Calibri" panose="020F0502020204030204" pitchFamily="34" charset="0"/>
              </a:rPr>
              <a:t>Sapotaceae</a:t>
            </a:r>
            <a:endParaRPr lang="en-GB" sz="2100" i="1" dirty="0">
              <a:effectLst/>
              <a:latin typeface="Calibri" panose="020F0502020204030204" pitchFamily="34" charset="0"/>
              <a:ea typeface="Calibri" panose="020F0502020204030204" pitchFamily="34" charset="0"/>
            </a:endParaRPr>
          </a:p>
          <a:p>
            <a:r>
              <a:rPr lang="en-GB" sz="2100" dirty="0" err="1">
                <a:latin typeface="Calibri" panose="020F0502020204030204" pitchFamily="34" charset="0"/>
                <a:ea typeface="Calibri" panose="020F0502020204030204" pitchFamily="34" charset="0"/>
              </a:rPr>
              <a:t>Azobé</a:t>
            </a:r>
            <a:r>
              <a:rPr lang="en-GB" sz="2100" dirty="0">
                <a:latin typeface="Calibri" panose="020F0502020204030204" pitchFamily="34" charset="0"/>
                <a:ea typeface="Calibri" panose="020F0502020204030204" pitchFamily="34" charset="0"/>
              </a:rPr>
              <a:t>, </a:t>
            </a:r>
            <a:r>
              <a:rPr lang="en-US" sz="2100" dirty="0" err="1">
                <a:effectLst/>
                <a:latin typeface="Calibri" panose="020F0502020204030204" pitchFamily="34" charset="0"/>
                <a:ea typeface="Calibri" panose="020F0502020204030204" pitchFamily="34" charset="0"/>
                <a:cs typeface="Times New Roman" panose="02020603050405020304" pitchFamily="18" charset="0"/>
              </a:rPr>
              <a:t>Lophira</a:t>
            </a: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r>
              <a:rPr lang="en-US" sz="2100" dirty="0" err="1">
                <a:effectLst/>
                <a:latin typeface="Calibri" panose="020F0502020204030204" pitchFamily="34" charset="0"/>
                <a:ea typeface="Calibri" panose="020F0502020204030204" pitchFamily="34" charset="0"/>
                <a:cs typeface="Times New Roman" panose="02020603050405020304" pitchFamily="18" charset="0"/>
              </a:rPr>
              <a:t>alata</a:t>
            </a:r>
            <a:r>
              <a:rPr lang="en-US" sz="2100" dirty="0">
                <a:effectLst/>
                <a:latin typeface="Calibri" panose="020F0502020204030204" pitchFamily="34" charset="0"/>
                <a:ea typeface="Calibri" panose="020F0502020204030204" pitchFamily="34" charset="0"/>
                <a:cs typeface="Times New Roman" panose="02020603050405020304" pitchFamily="18" charset="0"/>
              </a:rPr>
              <a:t> – </a:t>
            </a:r>
            <a:r>
              <a:rPr lang="en-US" sz="2100" i="1" dirty="0" err="1">
                <a:effectLst/>
                <a:latin typeface="Calibri" panose="020F0502020204030204" pitchFamily="34" charset="0"/>
                <a:ea typeface="Calibri" panose="020F0502020204030204" pitchFamily="34" charset="0"/>
                <a:cs typeface="Times New Roman" panose="02020603050405020304" pitchFamily="18" charset="0"/>
              </a:rPr>
              <a:t>Ochnaceae</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100" dirty="0" err="1">
                <a:latin typeface="Calibri" panose="020F0502020204030204" pitchFamily="34" charset="0"/>
                <a:ea typeface="Calibri" panose="020F0502020204030204" pitchFamily="34" charset="0"/>
                <a:cs typeface="Times New Roman" panose="02020603050405020304" pitchFamily="18" charset="0"/>
              </a:rPr>
              <a:t>Doussié</a:t>
            </a:r>
            <a:r>
              <a:rPr lang="en-US" sz="2100" dirty="0">
                <a:latin typeface="Calibri" panose="020F0502020204030204" pitchFamily="34" charset="0"/>
                <a:ea typeface="Calibri" panose="020F0502020204030204" pitchFamily="34" charset="0"/>
                <a:cs typeface="Times New Roman" panose="02020603050405020304" pitchFamily="18" charset="0"/>
              </a:rPr>
              <a:t>, </a:t>
            </a:r>
            <a:r>
              <a:rPr lang="en-US" sz="2100" i="1" dirty="0" err="1">
                <a:effectLst/>
                <a:latin typeface="Calibri" panose="020F0502020204030204" pitchFamily="34" charset="0"/>
                <a:ea typeface="Calibri" panose="020F0502020204030204" pitchFamily="34" charset="0"/>
                <a:cs typeface="Times New Roman" panose="02020603050405020304" pitchFamily="18" charset="0"/>
              </a:rPr>
              <a:t>Afzelia</a:t>
            </a:r>
            <a:r>
              <a:rPr lang="en-US" sz="2100" dirty="0">
                <a:effectLst/>
                <a:latin typeface="Calibri" panose="020F0502020204030204" pitchFamily="34" charset="0"/>
                <a:ea typeface="Calibri" panose="020F0502020204030204" pitchFamily="34" charset="0"/>
                <a:cs typeface="Times New Roman" panose="02020603050405020304" pitchFamily="18" charset="0"/>
              </a:rPr>
              <a:t> spp. – </a:t>
            </a:r>
            <a:r>
              <a:rPr lang="en-US" sz="2100" i="1" dirty="0">
                <a:effectLst/>
                <a:latin typeface="Calibri" panose="020F0502020204030204" pitchFamily="34" charset="0"/>
                <a:ea typeface="Calibri" panose="020F0502020204030204" pitchFamily="34" charset="0"/>
                <a:cs typeface="Times New Roman" panose="02020603050405020304" pitchFamily="18" charset="0"/>
              </a:rPr>
              <a:t>Fabaceae</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100" dirty="0" err="1">
                <a:effectLst/>
                <a:latin typeface="Calibri" panose="020F0502020204030204" pitchFamily="34" charset="0"/>
                <a:ea typeface="Calibri" panose="020F0502020204030204" pitchFamily="34" charset="0"/>
              </a:rPr>
              <a:t>Wengé</a:t>
            </a:r>
            <a:r>
              <a:rPr lang="en-GB" sz="2100" dirty="0">
                <a:latin typeface="Calibri" panose="020F0502020204030204" pitchFamily="34" charset="0"/>
                <a:ea typeface="Calibri" panose="020F0502020204030204" pitchFamily="34" charset="0"/>
              </a:rPr>
              <a:t>, </a:t>
            </a:r>
            <a:r>
              <a:rPr lang="en-US" sz="2100" i="1" dirty="0" err="1">
                <a:effectLst/>
                <a:latin typeface="Calibri" panose="020F0502020204030204" pitchFamily="34" charset="0"/>
                <a:ea typeface="Calibri" panose="020F0502020204030204" pitchFamily="34" charset="0"/>
                <a:cs typeface="Times New Roman" panose="02020603050405020304" pitchFamily="18" charset="0"/>
              </a:rPr>
              <a:t>Millettia</a:t>
            </a:r>
            <a:r>
              <a:rPr lang="en-US" sz="2100" i="1" dirty="0">
                <a:effectLst/>
                <a:latin typeface="Calibri" panose="020F0502020204030204" pitchFamily="34" charset="0"/>
                <a:ea typeface="Calibri" panose="020F0502020204030204" pitchFamily="34" charset="0"/>
                <a:cs typeface="Times New Roman" panose="02020603050405020304" pitchFamily="18" charset="0"/>
              </a:rPr>
              <a:t> </a:t>
            </a:r>
            <a:r>
              <a:rPr lang="en-US" sz="2100" i="1" dirty="0" err="1">
                <a:effectLst/>
                <a:latin typeface="Calibri" panose="020F0502020204030204" pitchFamily="34" charset="0"/>
                <a:ea typeface="Calibri" panose="020F0502020204030204" pitchFamily="34" charset="0"/>
                <a:cs typeface="Times New Roman" panose="02020603050405020304" pitchFamily="18" charset="0"/>
              </a:rPr>
              <a:t>laurentii</a:t>
            </a:r>
            <a:r>
              <a:rPr lang="en-US" sz="2100" i="1" dirty="0">
                <a:effectLst/>
                <a:latin typeface="Calibri" panose="020F0502020204030204" pitchFamily="34" charset="0"/>
                <a:ea typeface="Calibri" panose="020F0502020204030204" pitchFamily="34" charset="0"/>
                <a:cs typeface="Times New Roman" panose="02020603050405020304" pitchFamily="18" charset="0"/>
              </a:rPr>
              <a:t> </a:t>
            </a: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r>
              <a:rPr lang="en-US" sz="2100" i="1" dirty="0">
                <a:effectLst/>
                <a:latin typeface="Calibri" panose="020F0502020204030204" pitchFamily="34" charset="0"/>
                <a:ea typeface="Calibri" panose="020F0502020204030204" pitchFamily="34" charset="0"/>
                <a:cs typeface="Times New Roman" panose="02020603050405020304" pitchFamily="18" charset="0"/>
              </a:rPr>
              <a:t>Fabaceae</a:t>
            </a:r>
          </a:p>
          <a:p>
            <a:r>
              <a:rPr lang="en-GB" sz="2100" dirty="0" err="1">
                <a:effectLst/>
                <a:latin typeface="Calibri" panose="020F0502020204030204" pitchFamily="34" charset="0"/>
                <a:ea typeface="Calibri" panose="020F0502020204030204" pitchFamily="34" charset="0"/>
              </a:rPr>
              <a:t>Tali</a:t>
            </a:r>
            <a:r>
              <a:rPr lang="en-GB" sz="2100" dirty="0">
                <a:effectLst/>
                <a:latin typeface="Calibri" panose="020F0502020204030204" pitchFamily="34" charset="0"/>
                <a:ea typeface="Calibri" panose="020F0502020204030204" pitchFamily="34" charset="0"/>
              </a:rPr>
              <a:t>, </a:t>
            </a:r>
            <a:r>
              <a:rPr lang="en-US" sz="2100" i="1" dirty="0" err="1">
                <a:effectLst/>
                <a:latin typeface="Calibri" panose="020F0502020204030204" pitchFamily="34" charset="0"/>
                <a:ea typeface="Calibri" panose="020F0502020204030204" pitchFamily="34" charset="0"/>
                <a:cs typeface="Times New Roman" panose="02020603050405020304" pitchFamily="18" charset="0"/>
              </a:rPr>
              <a:t>Erythrophleum</a:t>
            </a:r>
            <a:r>
              <a:rPr lang="en-US" sz="2100" i="1" dirty="0">
                <a:effectLst/>
                <a:latin typeface="Calibri" panose="020F0502020204030204" pitchFamily="34" charset="0"/>
                <a:ea typeface="Calibri" panose="020F0502020204030204" pitchFamily="34" charset="0"/>
                <a:cs typeface="Times New Roman" panose="02020603050405020304" pitchFamily="18" charset="0"/>
              </a:rPr>
              <a:t> </a:t>
            </a:r>
            <a:r>
              <a:rPr lang="en-US" sz="2100" i="1" dirty="0" err="1">
                <a:effectLst/>
                <a:latin typeface="Calibri" panose="020F0502020204030204" pitchFamily="34" charset="0"/>
                <a:ea typeface="Calibri" panose="020F0502020204030204" pitchFamily="34" charset="0"/>
                <a:cs typeface="Times New Roman" panose="02020603050405020304" pitchFamily="18" charset="0"/>
              </a:rPr>
              <a:t>ivorense</a:t>
            </a:r>
            <a:r>
              <a:rPr lang="en-US" sz="2100" i="1" dirty="0">
                <a:effectLst/>
                <a:latin typeface="Calibri" panose="020F0502020204030204" pitchFamily="34" charset="0"/>
                <a:ea typeface="Calibri" panose="020F0502020204030204" pitchFamily="34" charset="0"/>
                <a:cs typeface="Times New Roman" panose="02020603050405020304" pitchFamily="18" charset="0"/>
              </a:rPr>
              <a:t> </a:t>
            </a: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r>
              <a:rPr lang="en-US" sz="2100" i="1" dirty="0">
                <a:effectLst/>
                <a:latin typeface="Calibri" panose="020F0502020204030204" pitchFamily="34" charset="0"/>
                <a:ea typeface="Calibri" panose="020F0502020204030204" pitchFamily="34" charset="0"/>
                <a:cs typeface="Times New Roman" panose="02020603050405020304" pitchFamily="18" charset="0"/>
              </a:rPr>
              <a:t>Fabaceae</a:t>
            </a: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100" dirty="0">
                <a:effectLst/>
                <a:latin typeface="Calibri" panose="020F0502020204030204" pitchFamily="34" charset="0"/>
                <a:ea typeface="Calibri" panose="020F0502020204030204" pitchFamily="34" charset="0"/>
              </a:rPr>
              <a:t>Bubinga,</a:t>
            </a:r>
            <a:r>
              <a:rPr lang="cs-CZ" sz="2100" b="1" i="1" dirty="0">
                <a:effectLst/>
                <a:latin typeface="Arial" panose="020B0604020202020204" pitchFamily="34" charset="0"/>
              </a:rPr>
              <a:t> </a:t>
            </a:r>
            <a:r>
              <a:rPr lang="cs-CZ" sz="2100" i="1" dirty="0" err="1">
                <a:effectLst/>
              </a:rPr>
              <a:t>Guibourtia</a:t>
            </a:r>
            <a:r>
              <a:rPr lang="cs-CZ" sz="2100" i="1" dirty="0">
                <a:effectLst/>
              </a:rPr>
              <a:t> </a:t>
            </a:r>
            <a:r>
              <a:rPr lang="cs-CZ" sz="2100" i="1" dirty="0" err="1">
                <a:effectLst/>
              </a:rPr>
              <a:t>tessmannii</a:t>
            </a:r>
            <a:r>
              <a:rPr lang="cs-CZ" sz="2100" i="0" dirty="0">
                <a:effectLst/>
              </a:rPr>
              <a:t> </a:t>
            </a: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r>
              <a:rPr lang="en-US" sz="2100" i="1" dirty="0">
                <a:effectLst/>
                <a:latin typeface="Calibri" panose="020F0502020204030204" pitchFamily="34" charset="0"/>
                <a:ea typeface="Calibri" panose="020F0502020204030204" pitchFamily="34" charset="0"/>
                <a:cs typeface="Times New Roman" panose="02020603050405020304" pitchFamily="18" charset="0"/>
              </a:rPr>
              <a:t>Fabaceae</a:t>
            </a: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GB" sz="1800" dirty="0">
              <a:effectLst/>
              <a:latin typeface="Calibri" panose="020F0502020204030204" pitchFamily="34" charset="0"/>
              <a:ea typeface="Calibri" panose="020F0502020204030204" pitchFamily="34" charset="0"/>
            </a:endParaRPr>
          </a:p>
        </p:txBody>
      </p:sp>
      <p:sp>
        <p:nvSpPr>
          <p:cNvPr id="4" name="Zástupný symbol pro číslo snímku 3">
            <a:extLst>
              <a:ext uri="{FF2B5EF4-FFF2-40B4-BE49-F238E27FC236}">
                <a16:creationId xmlns:a16="http://schemas.microsoft.com/office/drawing/2014/main" id="{9BABC4EF-7493-4128-8C6D-16FCADEBB47D}"/>
              </a:ext>
            </a:extLst>
          </p:cNvPr>
          <p:cNvSpPr>
            <a:spLocks noGrp="1"/>
          </p:cNvSpPr>
          <p:nvPr>
            <p:ph type="sldNum" sz="quarter" idx="12"/>
          </p:nvPr>
        </p:nvSpPr>
        <p:spPr/>
        <p:txBody>
          <a:bodyPr/>
          <a:lstStyle/>
          <a:p>
            <a:fld id="{A906A1B1-602F-47CB-AB1C-D0D12808BF1E}" type="slidenum">
              <a:rPr lang="cs-CZ" smtClean="0"/>
              <a:t>14</a:t>
            </a:fld>
            <a:endParaRPr lang="cs-CZ"/>
          </a:p>
        </p:txBody>
      </p:sp>
    </p:spTree>
    <p:extLst>
      <p:ext uri="{BB962C8B-B14F-4D97-AF65-F5344CB8AC3E}">
        <p14:creationId xmlns:p14="http://schemas.microsoft.com/office/powerpoint/2010/main" val="363814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1BA7031-E197-44D2-A105-7AC547EEA4DF}"/>
              </a:ext>
            </a:extLst>
          </p:cNvPr>
          <p:cNvSpPr>
            <a:spLocks noGrp="1"/>
          </p:cNvSpPr>
          <p:nvPr>
            <p:ph idx="1"/>
          </p:nvPr>
        </p:nvSpPr>
        <p:spPr>
          <a:xfrm>
            <a:off x="838200" y="488272"/>
            <a:ext cx="10515600" cy="6233203"/>
          </a:xfrm>
        </p:spPr>
        <p:txBody>
          <a:bodyPr>
            <a:normAutofit/>
          </a:bodyPr>
          <a:lstStyle/>
          <a:p>
            <a:r>
              <a:rPr lang="cs-CZ" sz="2400" dirty="0"/>
              <a:t>Udržitelné lesní hospodaření         dynamický systém spojující tři základní pilíře: ekologický, ekonomický a sociálně-kulturní</a:t>
            </a:r>
            <a:endParaRPr lang="en-US" sz="2400" dirty="0"/>
          </a:p>
          <a:p>
            <a:pPr marL="0" indent="0">
              <a:buNone/>
            </a:pPr>
            <a:endParaRPr lang="cs-CZ" sz="2400" dirty="0"/>
          </a:p>
          <a:p>
            <a:pPr marL="457200" indent="-457200">
              <a:buAutoNum type="alphaLcParenR"/>
            </a:pPr>
            <a:r>
              <a:rPr lang="cs-CZ" sz="2400" dirty="0"/>
              <a:t>Komunitní les</a:t>
            </a:r>
            <a:r>
              <a:rPr lang="en-US" sz="2400" dirty="0"/>
              <a:t>: </a:t>
            </a:r>
            <a:r>
              <a:rPr lang="en-US" sz="2400" dirty="0" err="1"/>
              <a:t>ochrana</a:t>
            </a:r>
            <a:r>
              <a:rPr lang="en-US" sz="2400" dirty="0"/>
              <a:t> </a:t>
            </a:r>
            <a:r>
              <a:rPr lang="en-US" sz="2400" dirty="0" err="1"/>
              <a:t>lesa</a:t>
            </a:r>
            <a:r>
              <a:rPr lang="en-US" sz="2400" dirty="0"/>
              <a:t> s </a:t>
            </a:r>
            <a:r>
              <a:rPr lang="en-US" sz="2400" dirty="0" err="1"/>
              <a:t>cílem</a:t>
            </a:r>
            <a:r>
              <a:rPr lang="en-US" sz="2400" dirty="0"/>
              <a:t> </a:t>
            </a:r>
            <a:r>
              <a:rPr lang="en-US" sz="2400" dirty="0" err="1"/>
              <a:t>udržitelného</a:t>
            </a:r>
            <a:r>
              <a:rPr lang="en-US" sz="2400" dirty="0"/>
              <a:t> </a:t>
            </a:r>
            <a:r>
              <a:rPr lang="en-US" sz="2400" dirty="0" err="1"/>
              <a:t>rozvoje</a:t>
            </a:r>
            <a:r>
              <a:rPr lang="en-US" sz="2400" dirty="0"/>
              <a:t> </a:t>
            </a:r>
            <a:r>
              <a:rPr lang="en-US" sz="2400" dirty="0" err="1"/>
              <a:t>místních</a:t>
            </a:r>
            <a:r>
              <a:rPr lang="en-US" sz="2400" dirty="0"/>
              <a:t> </a:t>
            </a:r>
            <a:r>
              <a:rPr lang="en-US" sz="2400" dirty="0" err="1"/>
              <a:t>komunit</a:t>
            </a:r>
            <a:r>
              <a:rPr lang="en-US" sz="2400" dirty="0"/>
              <a:t> </a:t>
            </a:r>
          </a:p>
          <a:p>
            <a:pPr marL="0" indent="0">
              <a:buNone/>
            </a:pPr>
            <a:endParaRPr lang="en-US" sz="2400" dirty="0"/>
          </a:p>
          <a:p>
            <a:pPr marL="0" indent="0">
              <a:buNone/>
            </a:pPr>
            <a:r>
              <a:rPr lang="en-US" sz="2400" dirty="0"/>
              <a:t>	- </a:t>
            </a:r>
            <a:r>
              <a:rPr lang="en-US" sz="2400" dirty="0" err="1"/>
              <a:t>komunita</a:t>
            </a:r>
            <a:r>
              <a:rPr lang="en-US" sz="2400" dirty="0"/>
              <a:t> </a:t>
            </a:r>
            <a:r>
              <a:rPr lang="en-US" sz="2400" dirty="0" err="1"/>
              <a:t>hraje</a:t>
            </a:r>
            <a:r>
              <a:rPr lang="en-US" sz="2400" dirty="0"/>
              <a:t> </a:t>
            </a:r>
            <a:r>
              <a:rPr lang="en-US" sz="2400" dirty="0" err="1"/>
              <a:t>důležitou</a:t>
            </a:r>
            <a:r>
              <a:rPr lang="en-US" sz="2400" dirty="0"/>
              <a:t> </a:t>
            </a:r>
            <a:r>
              <a:rPr lang="en-US" sz="2400" dirty="0" err="1"/>
              <a:t>roli</a:t>
            </a:r>
            <a:r>
              <a:rPr lang="en-US" sz="2400" dirty="0"/>
              <a:t> </a:t>
            </a:r>
            <a:r>
              <a:rPr lang="en-US" sz="2400" dirty="0" err="1"/>
              <a:t>při</a:t>
            </a:r>
            <a:r>
              <a:rPr lang="en-US" sz="2400" dirty="0"/>
              <a:t> </a:t>
            </a:r>
            <a:r>
              <a:rPr lang="en-US" sz="2400" dirty="0" err="1"/>
              <a:t>rozhodování</a:t>
            </a:r>
            <a:r>
              <a:rPr lang="en-US" sz="2400" dirty="0"/>
              <a:t> o management </a:t>
            </a:r>
            <a:r>
              <a:rPr lang="en-US" sz="2400" dirty="0" err="1"/>
              <a:t>lesa</a:t>
            </a:r>
            <a:r>
              <a:rPr lang="en-US" sz="2400" dirty="0"/>
              <a:t> </a:t>
            </a:r>
            <a:r>
              <a:rPr lang="en-US" sz="2400" dirty="0" err="1"/>
              <a:t>i</a:t>
            </a:r>
            <a:r>
              <a:rPr lang="en-US" sz="2400" dirty="0"/>
              <a:t> </a:t>
            </a:r>
            <a:r>
              <a:rPr lang="en-US" sz="2400" dirty="0" err="1"/>
              <a:t>půdy</a:t>
            </a:r>
            <a:endParaRPr lang="en-US" sz="2400" dirty="0"/>
          </a:p>
          <a:p>
            <a:pPr marL="0" indent="0">
              <a:buNone/>
            </a:pPr>
            <a:r>
              <a:rPr lang="en-US" sz="2400" dirty="0"/>
              <a:t>	- </a:t>
            </a:r>
            <a:r>
              <a:rPr lang="en-US" sz="2400" dirty="0" err="1"/>
              <a:t>zalesňování</a:t>
            </a:r>
            <a:r>
              <a:rPr lang="en-US" sz="2400" dirty="0"/>
              <a:t> </a:t>
            </a:r>
            <a:r>
              <a:rPr lang="en-US" sz="2400" dirty="0" err="1"/>
              <a:t>původně</a:t>
            </a:r>
            <a:r>
              <a:rPr lang="en-US" sz="2400" dirty="0"/>
              <a:t> </a:t>
            </a:r>
            <a:r>
              <a:rPr lang="en-US" sz="2400" dirty="0" err="1"/>
              <a:t>odlesněných</a:t>
            </a:r>
            <a:r>
              <a:rPr lang="en-US" sz="2400" dirty="0"/>
              <a:t> </a:t>
            </a:r>
            <a:r>
              <a:rPr lang="en-US" sz="2400" dirty="0" err="1"/>
              <a:t>ploch</a:t>
            </a:r>
            <a:r>
              <a:rPr lang="en-US" sz="2400" dirty="0"/>
              <a:t>; </a:t>
            </a:r>
            <a:r>
              <a:rPr lang="en-US" sz="2400" dirty="0" err="1"/>
              <a:t>udržitelné</a:t>
            </a:r>
            <a:r>
              <a:rPr lang="en-US" sz="2400" dirty="0"/>
              <a:t> </a:t>
            </a:r>
            <a:r>
              <a:rPr lang="en-US" sz="2400" dirty="0" err="1"/>
              <a:t>praktiky</a:t>
            </a:r>
            <a:r>
              <a:rPr lang="en-US" sz="2400" dirty="0"/>
              <a:t> v </a:t>
            </a:r>
            <a:r>
              <a:rPr lang="en-US" sz="2400" dirty="0" err="1"/>
              <a:t>existujícím</a:t>
            </a:r>
            <a:r>
              <a:rPr lang="en-US" sz="2400" dirty="0"/>
              <a:t> 	lese</a:t>
            </a:r>
          </a:p>
          <a:p>
            <a:pPr marL="0" indent="0">
              <a:buNone/>
            </a:pPr>
            <a:r>
              <a:rPr lang="en-US" sz="2400" dirty="0"/>
              <a:t>	- </a:t>
            </a:r>
            <a:r>
              <a:rPr lang="en-US" sz="2400" dirty="0" err="1"/>
              <a:t>příjem</a:t>
            </a:r>
            <a:r>
              <a:rPr lang="en-US" sz="2400" dirty="0"/>
              <a:t> </a:t>
            </a:r>
            <a:r>
              <a:rPr lang="en-US" sz="2400" dirty="0" err="1"/>
              <a:t>ze</a:t>
            </a:r>
            <a:r>
              <a:rPr lang="en-US" sz="2400" dirty="0"/>
              <a:t> </a:t>
            </a:r>
            <a:r>
              <a:rPr lang="en-US" sz="2400" dirty="0" err="1"/>
              <a:t>dřeva</a:t>
            </a:r>
            <a:r>
              <a:rPr lang="en-US" sz="2400" dirty="0"/>
              <a:t> </a:t>
            </a:r>
            <a:r>
              <a:rPr lang="en-US" sz="2400" dirty="0" err="1"/>
              <a:t>i</a:t>
            </a:r>
            <a:r>
              <a:rPr lang="en-US" sz="2400" dirty="0"/>
              <a:t> </a:t>
            </a:r>
            <a:r>
              <a:rPr lang="en-US" sz="2400" dirty="0" err="1"/>
              <a:t>nedřevních</a:t>
            </a:r>
            <a:r>
              <a:rPr lang="en-US" sz="2400" dirty="0"/>
              <a:t> </a:t>
            </a:r>
            <a:r>
              <a:rPr lang="en-US" sz="2400" dirty="0" err="1"/>
              <a:t>lesních</a:t>
            </a:r>
            <a:r>
              <a:rPr lang="en-US" sz="2400" dirty="0"/>
              <a:t> </a:t>
            </a:r>
            <a:r>
              <a:rPr lang="en-US" sz="2400" dirty="0" err="1"/>
              <a:t>produktů</a:t>
            </a:r>
            <a:r>
              <a:rPr lang="en-US" sz="2400" dirty="0"/>
              <a:t>; USA - </a:t>
            </a:r>
            <a:r>
              <a:rPr lang="en-US" sz="2400" dirty="0" err="1"/>
              <a:t>rekreace</a:t>
            </a:r>
            <a:endParaRPr lang="en-US" sz="2400" dirty="0"/>
          </a:p>
          <a:p>
            <a:pPr marL="0" indent="0">
              <a:buNone/>
            </a:pPr>
            <a:r>
              <a:rPr lang="en-US" sz="2400" dirty="0"/>
              <a:t>	- </a:t>
            </a:r>
            <a:r>
              <a:rPr lang="en-US" sz="2400" dirty="0" err="1"/>
              <a:t>kolem</a:t>
            </a:r>
            <a:r>
              <a:rPr lang="en-US" sz="2400" dirty="0"/>
              <a:t> 2 % v </a:t>
            </a:r>
            <a:r>
              <a:rPr lang="en-US" sz="2400" dirty="0" err="1"/>
              <a:t>Kamerunu</a:t>
            </a:r>
            <a:endParaRPr lang="en-US" dirty="0"/>
          </a:p>
        </p:txBody>
      </p:sp>
      <p:sp>
        <p:nvSpPr>
          <p:cNvPr id="4" name="Zástupný symbol pro číslo snímku 3">
            <a:extLst>
              <a:ext uri="{FF2B5EF4-FFF2-40B4-BE49-F238E27FC236}">
                <a16:creationId xmlns:a16="http://schemas.microsoft.com/office/drawing/2014/main" id="{7F7E55E8-1976-4D20-AB7C-B00DE53EFD7C}"/>
              </a:ext>
            </a:extLst>
          </p:cNvPr>
          <p:cNvSpPr>
            <a:spLocks noGrp="1"/>
          </p:cNvSpPr>
          <p:nvPr>
            <p:ph type="sldNum" sz="quarter" idx="12"/>
          </p:nvPr>
        </p:nvSpPr>
        <p:spPr/>
        <p:txBody>
          <a:bodyPr/>
          <a:lstStyle/>
          <a:p>
            <a:fld id="{A906A1B1-602F-47CB-AB1C-D0D12808BF1E}" type="slidenum">
              <a:rPr lang="cs-CZ" smtClean="0"/>
              <a:t>15</a:t>
            </a:fld>
            <a:endParaRPr lang="cs-CZ"/>
          </a:p>
        </p:txBody>
      </p:sp>
      <p:cxnSp>
        <p:nvCxnSpPr>
          <p:cNvPr id="6" name="Přímá spojnice se šipkou 5">
            <a:extLst>
              <a:ext uri="{FF2B5EF4-FFF2-40B4-BE49-F238E27FC236}">
                <a16:creationId xmlns:a16="http://schemas.microsoft.com/office/drawing/2014/main" id="{4CA4361D-876C-4083-BC60-BF4B31E4CD21}"/>
              </a:ext>
            </a:extLst>
          </p:cNvPr>
          <p:cNvCxnSpPr>
            <a:cxnSpLocks/>
          </p:cNvCxnSpPr>
          <p:nvPr/>
        </p:nvCxnSpPr>
        <p:spPr>
          <a:xfrm>
            <a:off x="4792461" y="710214"/>
            <a:ext cx="45868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88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Obrázek 7" descr="Obsah obrázku exteriér, rostlina, muž, strom&#10;&#10;Popis byl vytvořen automaticky">
            <a:extLst>
              <a:ext uri="{FF2B5EF4-FFF2-40B4-BE49-F238E27FC236}">
                <a16:creationId xmlns:a16="http://schemas.microsoft.com/office/drawing/2014/main" id="{6B722EA6-1843-4054-9C65-20483FD8EBA0}"/>
              </a:ext>
            </a:extLst>
          </p:cNvPr>
          <p:cNvPicPr>
            <a:picLocks noChangeAspect="1"/>
          </p:cNvPicPr>
          <p:nvPr/>
        </p:nvPicPr>
        <p:blipFill rotWithShape="1">
          <a:blip r:embed="rId2">
            <a:extLst>
              <a:ext uri="{28A0092B-C50C-407E-A947-70E740481C1C}">
                <a14:useLocalDpi xmlns:a14="http://schemas.microsoft.com/office/drawing/2010/main" val="0"/>
              </a:ext>
            </a:extLst>
          </a:blip>
          <a:srcRect l="714"/>
          <a:stretch/>
        </p:blipFill>
        <p:spPr>
          <a:xfrm>
            <a:off x="321734" y="557189"/>
            <a:ext cx="4276956" cy="5743616"/>
          </a:xfrm>
          <a:prstGeom prst="rect">
            <a:avLst/>
          </a:prstGeom>
        </p:spPr>
      </p:pic>
      <p:pic>
        <p:nvPicPr>
          <p:cNvPr id="6" name="Obrázek 5">
            <a:extLst>
              <a:ext uri="{FF2B5EF4-FFF2-40B4-BE49-F238E27FC236}">
                <a16:creationId xmlns:a16="http://schemas.microsoft.com/office/drawing/2014/main" id="{08ECE4D0-0ACE-49A6-95B5-BDADE2033207}"/>
              </a:ext>
            </a:extLst>
          </p:cNvPr>
          <p:cNvPicPr>
            <a:picLocks noChangeAspect="1"/>
          </p:cNvPicPr>
          <p:nvPr/>
        </p:nvPicPr>
        <p:blipFill rotWithShape="1">
          <a:blip r:embed="rId3">
            <a:extLst>
              <a:ext uri="{28A0092B-C50C-407E-A947-70E740481C1C}">
                <a14:useLocalDpi xmlns:a14="http://schemas.microsoft.com/office/drawing/2010/main" val="0"/>
              </a:ext>
            </a:extLst>
          </a:blip>
          <a:srcRect r="7316" b="-2"/>
          <a:stretch/>
        </p:blipFill>
        <p:spPr>
          <a:xfrm>
            <a:off x="4772525" y="557189"/>
            <a:ext cx="7097742" cy="5743616"/>
          </a:xfrm>
          <a:prstGeom prst="rect">
            <a:avLst/>
          </a:prstGeom>
        </p:spPr>
      </p:pic>
      <p:sp>
        <p:nvSpPr>
          <p:cNvPr id="4" name="Zástupný symbol pro číslo snímku 3">
            <a:extLst>
              <a:ext uri="{FF2B5EF4-FFF2-40B4-BE49-F238E27FC236}">
                <a16:creationId xmlns:a16="http://schemas.microsoft.com/office/drawing/2014/main" id="{4C0ED235-A3CD-49E5-A35F-885BDA466F6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906A1B1-602F-47CB-AB1C-D0D12808BF1E}" type="slidenum">
              <a:rPr lang="en-US" smtClean="0"/>
              <a:pPr>
                <a:spcAft>
                  <a:spcPts val="600"/>
                </a:spcAft>
              </a:pPr>
              <a:t>16</a:t>
            </a:fld>
            <a:endParaRPr lang="en-US"/>
          </a:p>
        </p:txBody>
      </p:sp>
    </p:spTree>
    <p:extLst>
      <p:ext uri="{BB962C8B-B14F-4D97-AF65-F5344CB8AC3E}">
        <p14:creationId xmlns:p14="http://schemas.microsoft.com/office/powerpoint/2010/main" val="331712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5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996B7EE-1681-4531-BC90-B7831FDBCB43}"/>
              </a:ext>
            </a:extLst>
          </p:cNvPr>
          <p:cNvSpPr>
            <a:spLocks noGrp="1"/>
          </p:cNvSpPr>
          <p:nvPr>
            <p:ph idx="1"/>
          </p:nvPr>
        </p:nvSpPr>
        <p:spPr>
          <a:xfrm>
            <a:off x="605480" y="1120780"/>
            <a:ext cx="3799425" cy="5600695"/>
          </a:xfrm>
        </p:spPr>
        <p:txBody>
          <a:bodyPr>
            <a:normAutofit/>
          </a:bodyPr>
          <a:lstStyle/>
          <a:p>
            <a:pPr marL="0" indent="0">
              <a:buNone/>
            </a:pPr>
            <a:r>
              <a:rPr lang="cs-CZ" sz="2400" dirty="0"/>
              <a:t>b) Podpora malých podniků </a:t>
            </a:r>
            <a:r>
              <a:rPr lang="en-US" sz="2400" dirty="0" err="1"/>
              <a:t>operujících</a:t>
            </a:r>
            <a:r>
              <a:rPr lang="en-US" sz="2400" dirty="0"/>
              <a:t> se</a:t>
            </a:r>
            <a:r>
              <a:rPr lang="cs-CZ" sz="2400" dirty="0"/>
              <a:t> dřev</a:t>
            </a:r>
            <a:r>
              <a:rPr lang="en-US" sz="2400" dirty="0" err="1"/>
              <a:t>em</a:t>
            </a:r>
            <a:endParaRPr lang="en-US" sz="2400" dirty="0"/>
          </a:p>
          <a:p>
            <a:pPr marL="0" indent="0">
              <a:buNone/>
            </a:pPr>
            <a:endParaRPr lang="cs-CZ" sz="2400" dirty="0"/>
          </a:p>
          <a:p>
            <a:pPr marL="0" indent="0">
              <a:buNone/>
            </a:pPr>
            <a:r>
              <a:rPr lang="cs-CZ" sz="2400" dirty="0"/>
              <a:t>c) Certifikace</a:t>
            </a:r>
          </a:p>
          <a:p>
            <a:endParaRPr lang="cs-CZ" sz="2000" dirty="0"/>
          </a:p>
        </p:txBody>
      </p:sp>
      <p:pic>
        <p:nvPicPr>
          <p:cNvPr id="8" name="Obrázek 7">
            <a:extLst>
              <a:ext uri="{FF2B5EF4-FFF2-40B4-BE49-F238E27FC236}">
                <a16:creationId xmlns:a16="http://schemas.microsoft.com/office/drawing/2014/main" id="{F6355ED8-8647-43E8-B714-ED2CB2E1D5DC}"/>
              </a:ext>
            </a:extLst>
          </p:cNvPr>
          <p:cNvPicPr>
            <a:picLocks noChangeAspect="1"/>
          </p:cNvPicPr>
          <p:nvPr/>
        </p:nvPicPr>
        <p:blipFill rotWithShape="1">
          <a:blip r:embed="rId2">
            <a:extLst>
              <a:ext uri="{28A0092B-C50C-407E-A947-70E740481C1C}">
                <a14:useLocalDpi xmlns:a14="http://schemas.microsoft.com/office/drawing/2010/main" val="0"/>
              </a:ext>
            </a:extLst>
          </a:blip>
          <a:srcRect l="13139" r="8322"/>
          <a:stretch/>
        </p:blipFill>
        <p:spPr>
          <a:xfrm>
            <a:off x="5010386" y="10"/>
            <a:ext cx="7181613" cy="6857990"/>
          </a:xfrm>
          <a:prstGeom prst="rect">
            <a:avLst/>
          </a:prstGeom>
          <a:effectLst/>
        </p:spPr>
      </p:pic>
      <p:sp>
        <p:nvSpPr>
          <p:cNvPr id="4" name="Zástupný symbol pro číslo snímku 3">
            <a:extLst>
              <a:ext uri="{FF2B5EF4-FFF2-40B4-BE49-F238E27FC236}">
                <a16:creationId xmlns:a16="http://schemas.microsoft.com/office/drawing/2014/main" id="{80496924-EC17-4934-9D47-35CAC00EB5F0}"/>
              </a:ext>
            </a:extLst>
          </p:cNvPr>
          <p:cNvSpPr>
            <a:spLocks noGrp="1"/>
          </p:cNvSpPr>
          <p:nvPr>
            <p:ph type="sldNum" sz="quarter" idx="12"/>
          </p:nvPr>
        </p:nvSpPr>
        <p:spPr>
          <a:xfrm>
            <a:off x="10200102" y="6356350"/>
            <a:ext cx="1153697" cy="365125"/>
          </a:xfrm>
          <a:prstGeom prst="ellipse">
            <a:avLst/>
          </a:prstGeom>
        </p:spPr>
        <p:txBody>
          <a:bodyPr>
            <a:normAutofit/>
          </a:bodyPr>
          <a:lstStyle/>
          <a:p>
            <a:pPr>
              <a:lnSpc>
                <a:spcPct val="90000"/>
              </a:lnSpc>
              <a:spcAft>
                <a:spcPts val="600"/>
              </a:spcAft>
            </a:pPr>
            <a:fld id="{A906A1B1-602F-47CB-AB1C-D0D12808BF1E}" type="slidenum">
              <a:rPr lang="cs-CZ">
                <a:solidFill>
                  <a:srgbClr val="FFFFFF"/>
                </a:solidFill>
              </a:rPr>
              <a:pPr>
                <a:lnSpc>
                  <a:spcPct val="90000"/>
                </a:lnSpc>
                <a:spcAft>
                  <a:spcPts val="600"/>
                </a:spcAft>
              </a:pPr>
              <a:t>17</a:t>
            </a:fld>
            <a:endParaRPr lang="cs-CZ">
              <a:solidFill>
                <a:srgbClr val="FFFFFF"/>
              </a:solidFill>
            </a:endParaRPr>
          </a:p>
        </p:txBody>
      </p:sp>
    </p:spTree>
    <p:extLst>
      <p:ext uri="{BB962C8B-B14F-4D97-AF65-F5344CB8AC3E}">
        <p14:creationId xmlns:p14="http://schemas.microsoft.com/office/powerpoint/2010/main" val="188885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6CDE8A3-5135-457E-9A77-772A4ED989A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Export dřeva</a:t>
            </a:r>
          </a:p>
        </p:txBody>
      </p:sp>
      <p:pic>
        <p:nvPicPr>
          <p:cNvPr id="7" name="Obrázek 6">
            <a:extLst>
              <a:ext uri="{FF2B5EF4-FFF2-40B4-BE49-F238E27FC236}">
                <a16:creationId xmlns:a16="http://schemas.microsoft.com/office/drawing/2014/main" id="{105102F3-7AB3-4AD8-BE00-10C1B020A561}"/>
              </a:ext>
            </a:extLst>
          </p:cNvPr>
          <p:cNvPicPr>
            <a:picLocks noChangeAspect="1"/>
          </p:cNvPicPr>
          <p:nvPr/>
        </p:nvPicPr>
        <p:blipFill>
          <a:blip r:embed="rId2"/>
          <a:stretch>
            <a:fillRect/>
          </a:stretch>
        </p:blipFill>
        <p:spPr>
          <a:xfrm>
            <a:off x="4797091" y="470514"/>
            <a:ext cx="7303954" cy="5861422"/>
          </a:xfrm>
          <a:prstGeom prst="rect">
            <a:avLst/>
          </a:prstGeom>
        </p:spPr>
      </p:pic>
      <p:sp>
        <p:nvSpPr>
          <p:cNvPr id="4" name="Zástupný symbol pro číslo snímku 3">
            <a:extLst>
              <a:ext uri="{FF2B5EF4-FFF2-40B4-BE49-F238E27FC236}">
                <a16:creationId xmlns:a16="http://schemas.microsoft.com/office/drawing/2014/main" id="{2E832986-198A-4E34-BADB-49DB0537314E}"/>
              </a:ext>
            </a:extLst>
          </p:cNvPr>
          <p:cNvSpPr>
            <a:spLocks noGrp="1"/>
          </p:cNvSpPr>
          <p:nvPr>
            <p:ph type="sldNum" sz="quarter" idx="12"/>
          </p:nvPr>
        </p:nvSpPr>
        <p:spPr>
          <a:xfrm>
            <a:off x="10926317" y="6423025"/>
            <a:ext cx="771525" cy="365125"/>
          </a:xfrm>
        </p:spPr>
        <p:txBody>
          <a:bodyPr vert="horz" lIns="91440" tIns="45720" rIns="91440" bIns="45720" rtlCol="0" anchor="ctr">
            <a:normAutofit/>
          </a:bodyPr>
          <a:lstStyle/>
          <a:p>
            <a:pPr>
              <a:spcAft>
                <a:spcPts val="600"/>
              </a:spcAft>
            </a:pPr>
            <a:fld id="{A906A1B1-602F-47CB-AB1C-D0D12808BF1E}" type="slidenum">
              <a:rPr lang="en-US" smtClean="0"/>
              <a:pPr>
                <a:spcAft>
                  <a:spcPts val="600"/>
                </a:spcAft>
              </a:pPr>
              <a:t>18</a:t>
            </a:fld>
            <a:endParaRPr lang="en-US"/>
          </a:p>
        </p:txBody>
      </p:sp>
    </p:spTree>
    <p:extLst>
      <p:ext uri="{BB962C8B-B14F-4D97-AF65-F5344CB8AC3E}">
        <p14:creationId xmlns:p14="http://schemas.microsoft.com/office/powerpoint/2010/main" val="99912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E7CC40-786B-44DF-911F-F6CB7D82F63D}"/>
              </a:ext>
            </a:extLst>
          </p:cNvPr>
          <p:cNvSpPr>
            <a:spLocks noGrp="1"/>
          </p:cNvSpPr>
          <p:nvPr>
            <p:ph type="title"/>
          </p:nvPr>
        </p:nvSpPr>
        <p:spPr>
          <a:xfrm>
            <a:off x="734505" y="136719"/>
            <a:ext cx="10515600" cy="520995"/>
          </a:xfrm>
        </p:spPr>
        <p:txBody>
          <a:bodyPr>
            <a:normAutofit fontScale="90000"/>
          </a:bodyPr>
          <a:lstStyle/>
          <a:p>
            <a:pPr algn="ctr"/>
            <a:r>
              <a:rPr lang="cs-CZ" sz="3200" dirty="0"/>
              <a:t>Čína - dovoz</a:t>
            </a:r>
          </a:p>
        </p:txBody>
      </p:sp>
      <p:pic>
        <p:nvPicPr>
          <p:cNvPr id="8" name="Obrázek 7">
            <a:extLst>
              <a:ext uri="{FF2B5EF4-FFF2-40B4-BE49-F238E27FC236}">
                <a16:creationId xmlns:a16="http://schemas.microsoft.com/office/drawing/2014/main" id="{60DFD669-6BD8-4956-8095-94B053214FFA}"/>
              </a:ext>
            </a:extLst>
          </p:cNvPr>
          <p:cNvPicPr>
            <a:picLocks noChangeAspect="1"/>
          </p:cNvPicPr>
          <p:nvPr/>
        </p:nvPicPr>
        <p:blipFill>
          <a:blip r:embed="rId2"/>
          <a:stretch>
            <a:fillRect/>
          </a:stretch>
        </p:blipFill>
        <p:spPr>
          <a:xfrm>
            <a:off x="664218" y="657714"/>
            <a:ext cx="10863564" cy="5996307"/>
          </a:xfrm>
          <a:prstGeom prst="rect">
            <a:avLst/>
          </a:prstGeom>
        </p:spPr>
      </p:pic>
    </p:spTree>
    <p:extLst>
      <p:ext uri="{BB962C8B-B14F-4D97-AF65-F5344CB8AC3E}">
        <p14:creationId xmlns:p14="http://schemas.microsoft.com/office/powerpoint/2010/main" val="238498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4983D24-3FE3-4820-8AD3-5F6888318E4C}"/>
              </a:ext>
            </a:extLst>
          </p:cNvPr>
          <p:cNvSpPr>
            <a:spLocks noGrp="1"/>
          </p:cNvSpPr>
          <p:nvPr>
            <p:ph idx="1"/>
          </p:nvPr>
        </p:nvSpPr>
        <p:spPr>
          <a:xfrm>
            <a:off x="838200" y="694927"/>
            <a:ext cx="10515600" cy="5947919"/>
          </a:xfrm>
        </p:spPr>
        <p:txBody>
          <a:bodyPr>
            <a:normAutofit/>
          </a:bodyPr>
          <a:lstStyle/>
          <a:p>
            <a:pPr marL="0" indent="0">
              <a:buNone/>
            </a:pPr>
            <a:r>
              <a:rPr lang="en-US" dirty="0"/>
              <a:t>Ing. Anna Maňourová 	</a:t>
            </a:r>
            <a:r>
              <a:rPr lang="en-US" dirty="0" err="1"/>
              <a:t>Fakulta</a:t>
            </a:r>
            <a:r>
              <a:rPr lang="en-US" dirty="0"/>
              <a:t> </a:t>
            </a:r>
            <a:r>
              <a:rPr lang="en-US" dirty="0" err="1"/>
              <a:t>tropického</a:t>
            </a:r>
            <a:r>
              <a:rPr lang="en-US" dirty="0"/>
              <a:t> </a:t>
            </a:r>
            <a:r>
              <a:rPr lang="en-US" dirty="0" err="1"/>
              <a:t>zemědělství</a:t>
            </a:r>
            <a:r>
              <a:rPr lang="en-US" dirty="0"/>
              <a:t>, KTPA, ČZU</a:t>
            </a:r>
          </a:p>
          <a:p>
            <a:pPr marL="0" indent="0">
              <a:buNone/>
            </a:pPr>
            <a:r>
              <a:rPr lang="en-US" dirty="0"/>
              <a:t>				</a:t>
            </a:r>
            <a:r>
              <a:rPr lang="en-US" dirty="0">
                <a:hlinkClick r:id="rId2"/>
              </a:rPr>
              <a:t>manourova@ftz.czu.cz</a:t>
            </a:r>
            <a:endParaRPr lang="en-US" dirty="0"/>
          </a:p>
          <a:p>
            <a:pPr marL="0" indent="0">
              <a:buNone/>
            </a:pPr>
            <a:r>
              <a:rPr lang="en-US" dirty="0"/>
              <a:t>				</a:t>
            </a:r>
            <a:r>
              <a:rPr lang="en-US" dirty="0">
                <a:hlinkClick r:id="rId3"/>
              </a:rPr>
              <a:t>www.ftz.czu.cz</a:t>
            </a: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dirty="0"/>
              <a:t>Ing. Pavla Slavíčková	Ústav pro hospodářskou úpravu lesů </a:t>
            </a:r>
          </a:p>
          <a:p>
            <a:pPr marL="0" indent="0">
              <a:buNone/>
            </a:pPr>
            <a:r>
              <a:rPr lang="cs-CZ" dirty="0"/>
              <a:t>				</a:t>
            </a:r>
            <a:r>
              <a:rPr lang="cs-CZ" u="sng" dirty="0">
                <a:hlinkClick r:id="rId4"/>
              </a:rPr>
              <a:t>Slavickova.Pavla@uhul.cz</a:t>
            </a:r>
            <a:r>
              <a:rPr lang="cs-CZ" dirty="0"/>
              <a:t> </a:t>
            </a:r>
          </a:p>
          <a:p>
            <a:pPr marL="0" indent="0">
              <a:buNone/>
            </a:pPr>
            <a:r>
              <a:rPr lang="cs-CZ" dirty="0"/>
              <a:t>				</a:t>
            </a:r>
            <a:r>
              <a:rPr lang="cs-CZ" u="sng" dirty="0">
                <a:hlinkClick r:id="rId5"/>
              </a:rPr>
              <a:t>www.uhul.cz</a:t>
            </a:r>
            <a:endParaRPr lang="cs-CZ"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a:p>
            <a:pPr marL="0" indent="0">
              <a:buNone/>
            </a:pPr>
            <a:endParaRPr lang="en-US" dirty="0"/>
          </a:p>
          <a:p>
            <a:pPr marL="0" indent="0">
              <a:buNone/>
            </a:pPr>
            <a:endParaRPr lang="en-US" dirty="0"/>
          </a:p>
          <a:p>
            <a:pPr marL="0" indent="0">
              <a:buNone/>
            </a:pPr>
            <a:endParaRPr lang="cs-CZ" dirty="0"/>
          </a:p>
          <a:p>
            <a:pPr marL="0" indent="0">
              <a:buNone/>
            </a:pPr>
            <a:endParaRPr lang="en-US" dirty="0"/>
          </a:p>
        </p:txBody>
      </p:sp>
      <p:pic>
        <p:nvPicPr>
          <p:cNvPr id="4" name="Obrázek 3">
            <a:extLst>
              <a:ext uri="{FF2B5EF4-FFF2-40B4-BE49-F238E27FC236}">
                <a16:creationId xmlns:a16="http://schemas.microsoft.com/office/drawing/2014/main" id="{277B54D0-FB01-4D66-B292-D8416DBA2589}"/>
              </a:ext>
            </a:extLst>
          </p:cNvPr>
          <p:cNvPicPr>
            <a:picLocks noChangeAspect="1"/>
          </p:cNvPicPr>
          <p:nvPr/>
        </p:nvPicPr>
        <p:blipFill rotWithShape="1">
          <a:blip r:embed="rId6">
            <a:extLst>
              <a:ext uri="{28A0092B-C50C-407E-A947-70E740481C1C}">
                <a14:useLocalDpi xmlns:a14="http://schemas.microsoft.com/office/drawing/2010/main" val="0"/>
              </a:ext>
            </a:extLst>
          </a:blip>
          <a:srcRect t="15327" b="14734"/>
          <a:stretch/>
        </p:blipFill>
        <p:spPr>
          <a:xfrm>
            <a:off x="1315115" y="1252431"/>
            <a:ext cx="2203704" cy="2055004"/>
          </a:xfrm>
          <a:prstGeom prst="rect">
            <a:avLst/>
          </a:prstGeom>
        </p:spPr>
      </p:pic>
      <p:sp>
        <p:nvSpPr>
          <p:cNvPr id="2" name="Zástupný symbol pro číslo snímku 1">
            <a:extLst>
              <a:ext uri="{FF2B5EF4-FFF2-40B4-BE49-F238E27FC236}">
                <a16:creationId xmlns:a16="http://schemas.microsoft.com/office/drawing/2014/main" id="{F3800877-FDB8-44B0-B081-68C3E7ABCEE1}"/>
              </a:ext>
            </a:extLst>
          </p:cNvPr>
          <p:cNvSpPr>
            <a:spLocks noGrp="1"/>
          </p:cNvSpPr>
          <p:nvPr>
            <p:ph type="sldNum" sz="quarter" idx="12"/>
          </p:nvPr>
        </p:nvSpPr>
        <p:spPr/>
        <p:txBody>
          <a:bodyPr/>
          <a:lstStyle/>
          <a:p>
            <a:fld id="{A906A1B1-602F-47CB-AB1C-D0D12808BF1E}" type="slidenum">
              <a:rPr lang="cs-CZ" smtClean="0"/>
              <a:t>2</a:t>
            </a:fld>
            <a:endParaRPr lang="cs-CZ"/>
          </a:p>
        </p:txBody>
      </p:sp>
      <p:pic>
        <p:nvPicPr>
          <p:cNvPr id="6" name="Obrázek 5">
            <a:extLst>
              <a:ext uri="{FF2B5EF4-FFF2-40B4-BE49-F238E27FC236}">
                <a16:creationId xmlns:a16="http://schemas.microsoft.com/office/drawing/2014/main" id="{61C3F109-F6F2-4564-B6C1-3BB3E9B5D5A9}"/>
              </a:ext>
            </a:extLst>
          </p:cNvPr>
          <p:cNvPicPr>
            <a:picLocks noChangeAspect="1"/>
          </p:cNvPicPr>
          <p:nvPr/>
        </p:nvPicPr>
        <p:blipFill rotWithShape="1">
          <a:blip r:embed="rId7"/>
          <a:srcRect b="4182"/>
          <a:stretch/>
        </p:blipFill>
        <p:spPr>
          <a:xfrm>
            <a:off x="1315115" y="4347032"/>
            <a:ext cx="2205462" cy="2191880"/>
          </a:xfrm>
          <a:prstGeom prst="rect">
            <a:avLst/>
          </a:prstGeom>
        </p:spPr>
      </p:pic>
    </p:spTree>
    <p:extLst>
      <p:ext uri="{BB962C8B-B14F-4D97-AF65-F5344CB8AC3E}">
        <p14:creationId xmlns:p14="http://schemas.microsoft.com/office/powerpoint/2010/main" val="3706879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0D8A980-A186-49C0-98A3-C98C3C9B1FE0}"/>
              </a:ext>
            </a:extLst>
          </p:cNvPr>
          <p:cNvPicPr>
            <a:picLocks noChangeAspect="1"/>
          </p:cNvPicPr>
          <p:nvPr/>
        </p:nvPicPr>
        <p:blipFill>
          <a:blip r:embed="rId2"/>
          <a:stretch>
            <a:fillRect/>
          </a:stretch>
        </p:blipFill>
        <p:spPr>
          <a:xfrm>
            <a:off x="435204" y="697584"/>
            <a:ext cx="11321592" cy="6389323"/>
          </a:xfrm>
          <a:prstGeom prst="rect">
            <a:avLst/>
          </a:prstGeom>
        </p:spPr>
      </p:pic>
      <p:sp>
        <p:nvSpPr>
          <p:cNvPr id="2" name="Nadpis 1">
            <a:extLst>
              <a:ext uri="{FF2B5EF4-FFF2-40B4-BE49-F238E27FC236}">
                <a16:creationId xmlns:a16="http://schemas.microsoft.com/office/drawing/2014/main" id="{27E7CC40-786B-44DF-911F-F6CB7D82F63D}"/>
              </a:ext>
            </a:extLst>
          </p:cNvPr>
          <p:cNvSpPr>
            <a:spLocks noGrp="1"/>
          </p:cNvSpPr>
          <p:nvPr>
            <p:ph type="title"/>
          </p:nvPr>
        </p:nvSpPr>
        <p:spPr>
          <a:xfrm>
            <a:off x="715651" y="176589"/>
            <a:ext cx="10515600" cy="520995"/>
          </a:xfrm>
        </p:spPr>
        <p:txBody>
          <a:bodyPr>
            <a:normAutofit fontScale="90000"/>
          </a:bodyPr>
          <a:lstStyle/>
          <a:p>
            <a:pPr algn="ctr"/>
            <a:r>
              <a:rPr lang="cs-CZ" sz="3200" dirty="0"/>
              <a:t>Čína – dovoz z Kamerunu</a:t>
            </a:r>
          </a:p>
        </p:txBody>
      </p:sp>
      <p:sp>
        <p:nvSpPr>
          <p:cNvPr id="3" name="Obdélník 2">
            <a:extLst>
              <a:ext uri="{FF2B5EF4-FFF2-40B4-BE49-F238E27FC236}">
                <a16:creationId xmlns:a16="http://schemas.microsoft.com/office/drawing/2014/main" id="{586A20C9-ADA4-47E2-AC12-F89578EF0028}"/>
              </a:ext>
            </a:extLst>
          </p:cNvPr>
          <p:cNvSpPr/>
          <p:nvPr/>
        </p:nvSpPr>
        <p:spPr>
          <a:xfrm>
            <a:off x="3204594" y="1283515"/>
            <a:ext cx="2822350" cy="3607267"/>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s-CZ"/>
          </a:p>
        </p:txBody>
      </p:sp>
      <p:sp>
        <p:nvSpPr>
          <p:cNvPr id="5" name="Ovál 4">
            <a:extLst>
              <a:ext uri="{FF2B5EF4-FFF2-40B4-BE49-F238E27FC236}">
                <a16:creationId xmlns:a16="http://schemas.microsoft.com/office/drawing/2014/main" id="{FAA8C94B-F4CA-45C7-8224-CD1975FA82A3}"/>
              </a:ext>
            </a:extLst>
          </p:cNvPr>
          <p:cNvSpPr/>
          <p:nvPr/>
        </p:nvSpPr>
        <p:spPr>
          <a:xfrm>
            <a:off x="10544960" y="2371725"/>
            <a:ext cx="1090570" cy="48892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61202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34E901A-88B8-4385-A8F2-86EEE5496F10}"/>
              </a:ext>
            </a:extLst>
          </p:cNvPr>
          <p:cNvSpPr txBox="1"/>
          <p:nvPr/>
        </p:nvSpPr>
        <p:spPr>
          <a:xfrm>
            <a:off x="663585" y="1048042"/>
            <a:ext cx="2686050" cy="369332"/>
          </a:xfrm>
          <a:prstGeom prst="rect">
            <a:avLst/>
          </a:prstGeom>
          <a:noFill/>
        </p:spPr>
        <p:txBody>
          <a:bodyPr wrap="square" rtlCol="0">
            <a:spAutoFit/>
          </a:bodyPr>
          <a:lstStyle/>
          <a:p>
            <a:r>
              <a:rPr lang="cs-CZ" dirty="0"/>
              <a:t>Deklarováno Kamerunem </a:t>
            </a:r>
          </a:p>
        </p:txBody>
      </p:sp>
      <p:sp>
        <p:nvSpPr>
          <p:cNvPr id="9" name="TextovéPole 8">
            <a:extLst>
              <a:ext uri="{FF2B5EF4-FFF2-40B4-BE49-F238E27FC236}">
                <a16:creationId xmlns:a16="http://schemas.microsoft.com/office/drawing/2014/main" id="{BAC87D23-3DB2-40E6-97B0-A6743B9D5208}"/>
              </a:ext>
            </a:extLst>
          </p:cNvPr>
          <p:cNvSpPr txBox="1"/>
          <p:nvPr/>
        </p:nvSpPr>
        <p:spPr>
          <a:xfrm>
            <a:off x="663585" y="3436706"/>
            <a:ext cx="2686050" cy="369332"/>
          </a:xfrm>
          <a:prstGeom prst="rect">
            <a:avLst/>
          </a:prstGeom>
          <a:noFill/>
        </p:spPr>
        <p:txBody>
          <a:bodyPr wrap="square" rtlCol="0">
            <a:spAutoFit/>
          </a:bodyPr>
          <a:lstStyle/>
          <a:p>
            <a:r>
              <a:rPr lang="cs-CZ" dirty="0"/>
              <a:t>Deklarováno Čínou</a:t>
            </a:r>
          </a:p>
        </p:txBody>
      </p:sp>
      <p:sp>
        <p:nvSpPr>
          <p:cNvPr id="12" name="Nadpis 1">
            <a:extLst>
              <a:ext uri="{FF2B5EF4-FFF2-40B4-BE49-F238E27FC236}">
                <a16:creationId xmlns:a16="http://schemas.microsoft.com/office/drawing/2014/main" id="{01CF3DAE-5D95-4852-938B-0BE45881016A}"/>
              </a:ext>
            </a:extLst>
          </p:cNvPr>
          <p:cNvSpPr txBox="1">
            <a:spLocks/>
          </p:cNvSpPr>
          <p:nvPr/>
        </p:nvSpPr>
        <p:spPr>
          <a:xfrm>
            <a:off x="734505" y="183823"/>
            <a:ext cx="10515600" cy="520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dirty="0"/>
              <a:t>Čína – dovoz z Kamerunu</a:t>
            </a:r>
          </a:p>
        </p:txBody>
      </p:sp>
      <p:pic>
        <p:nvPicPr>
          <p:cNvPr id="4" name="Obrázek 3">
            <a:extLst>
              <a:ext uri="{FF2B5EF4-FFF2-40B4-BE49-F238E27FC236}">
                <a16:creationId xmlns:a16="http://schemas.microsoft.com/office/drawing/2014/main" id="{FA36592A-865C-4D36-AE5C-FEE54E799124}"/>
              </a:ext>
            </a:extLst>
          </p:cNvPr>
          <p:cNvPicPr>
            <a:picLocks noChangeAspect="1"/>
          </p:cNvPicPr>
          <p:nvPr/>
        </p:nvPicPr>
        <p:blipFill>
          <a:blip r:embed="rId2"/>
          <a:stretch>
            <a:fillRect/>
          </a:stretch>
        </p:blipFill>
        <p:spPr>
          <a:xfrm>
            <a:off x="663584" y="1515067"/>
            <a:ext cx="10809297" cy="1068742"/>
          </a:xfrm>
          <a:prstGeom prst="rect">
            <a:avLst/>
          </a:prstGeom>
        </p:spPr>
      </p:pic>
      <p:pic>
        <p:nvPicPr>
          <p:cNvPr id="5" name="Obrázek 4">
            <a:extLst>
              <a:ext uri="{FF2B5EF4-FFF2-40B4-BE49-F238E27FC236}">
                <a16:creationId xmlns:a16="http://schemas.microsoft.com/office/drawing/2014/main" id="{DC1917B9-1FE7-4F63-9D66-FD4D3A862CB1}"/>
              </a:ext>
            </a:extLst>
          </p:cNvPr>
          <p:cNvPicPr>
            <a:picLocks noChangeAspect="1"/>
          </p:cNvPicPr>
          <p:nvPr/>
        </p:nvPicPr>
        <p:blipFill>
          <a:blip r:embed="rId3"/>
          <a:stretch>
            <a:fillRect/>
          </a:stretch>
        </p:blipFill>
        <p:spPr>
          <a:xfrm>
            <a:off x="663584" y="3806038"/>
            <a:ext cx="10809297" cy="1105496"/>
          </a:xfrm>
          <a:prstGeom prst="rect">
            <a:avLst/>
          </a:prstGeom>
        </p:spPr>
      </p:pic>
    </p:spTree>
    <p:extLst>
      <p:ext uri="{BB962C8B-B14F-4D97-AF65-F5344CB8AC3E}">
        <p14:creationId xmlns:p14="http://schemas.microsoft.com/office/powerpoint/2010/main" val="2127478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6A2E46-C319-4382-84EA-92686DA3025A}"/>
              </a:ext>
            </a:extLst>
          </p:cNvPr>
          <p:cNvSpPr>
            <a:spLocks noGrp="1"/>
          </p:cNvSpPr>
          <p:nvPr>
            <p:ph type="title"/>
          </p:nvPr>
        </p:nvSpPr>
        <p:spPr>
          <a:xfrm>
            <a:off x="266700" y="253702"/>
            <a:ext cx="4089763" cy="1622321"/>
          </a:xfrm>
        </p:spPr>
        <p:txBody>
          <a:bodyPr>
            <a:normAutofit/>
          </a:bodyPr>
          <a:lstStyle/>
          <a:p>
            <a:r>
              <a:rPr lang="cs-CZ" sz="3700" dirty="0"/>
              <a:t>Odbočka: Africko-čínské vztahy</a:t>
            </a:r>
          </a:p>
        </p:txBody>
      </p:sp>
      <p:sp>
        <p:nvSpPr>
          <p:cNvPr id="3" name="Zástupný obsah 2">
            <a:extLst>
              <a:ext uri="{FF2B5EF4-FFF2-40B4-BE49-F238E27FC236}">
                <a16:creationId xmlns:a16="http://schemas.microsoft.com/office/drawing/2014/main" id="{C2DBCB80-A55D-4459-B0C8-A70B5E41E2EE}"/>
              </a:ext>
            </a:extLst>
          </p:cNvPr>
          <p:cNvSpPr>
            <a:spLocks noGrp="1"/>
          </p:cNvSpPr>
          <p:nvPr>
            <p:ph idx="1"/>
          </p:nvPr>
        </p:nvSpPr>
        <p:spPr>
          <a:xfrm>
            <a:off x="266700" y="2200275"/>
            <a:ext cx="3797628" cy="4295775"/>
          </a:xfrm>
        </p:spPr>
        <p:txBody>
          <a:bodyPr>
            <a:normAutofit/>
          </a:bodyPr>
          <a:lstStyle/>
          <a:p>
            <a:r>
              <a:rPr lang="cs-CZ" sz="2400" dirty="0"/>
              <a:t>Závod: USA, Francie, Velká Británie, Čína</a:t>
            </a:r>
            <a:endParaRPr lang="en-US" sz="2400" dirty="0"/>
          </a:p>
          <a:p>
            <a:pPr marL="0" indent="0">
              <a:buNone/>
            </a:pPr>
            <a:endParaRPr lang="cs-CZ" sz="2400" dirty="0"/>
          </a:p>
          <a:p>
            <a:pPr>
              <a:buFontTx/>
              <a:buChar char="-"/>
            </a:pPr>
            <a:r>
              <a:rPr lang="cs-CZ" sz="2400" dirty="0"/>
              <a:t>2009: Čína definitivně předběhla USA a stala se největším obchodním partnerem pro Afriku</a:t>
            </a:r>
            <a:endParaRPr lang="en-US" sz="2400" dirty="0"/>
          </a:p>
          <a:p>
            <a:pPr>
              <a:buFontTx/>
              <a:buChar char="-"/>
            </a:pPr>
            <a:endParaRPr lang="en-US" sz="2400" dirty="0"/>
          </a:p>
          <a:p>
            <a:pPr>
              <a:buFontTx/>
              <a:buChar char="-"/>
            </a:pPr>
            <a:r>
              <a:rPr lang="en-US" sz="2400" dirty="0" err="1"/>
              <a:t>bilaterální</a:t>
            </a:r>
            <a:r>
              <a:rPr lang="en-US" sz="2400" dirty="0"/>
              <a:t> </a:t>
            </a:r>
            <a:r>
              <a:rPr lang="en-US" sz="2400" dirty="0" err="1"/>
              <a:t>obchodní</a:t>
            </a:r>
            <a:r>
              <a:rPr lang="en-US" sz="2400" dirty="0"/>
              <a:t> </a:t>
            </a:r>
            <a:r>
              <a:rPr lang="en-US" sz="2400" dirty="0" err="1"/>
              <a:t>smlouvy</a:t>
            </a:r>
            <a:r>
              <a:rPr lang="en-US" sz="2400" dirty="0"/>
              <a:t> </a:t>
            </a:r>
            <a:r>
              <a:rPr lang="en-US" sz="2400" dirty="0" err="1"/>
              <a:t>podepsány</a:t>
            </a:r>
            <a:r>
              <a:rPr lang="en-US" sz="2400" dirty="0"/>
              <a:t> </a:t>
            </a:r>
            <a:r>
              <a:rPr lang="en-US" sz="2400" dirty="0" err="1"/>
              <a:t>mezi</a:t>
            </a:r>
            <a:r>
              <a:rPr lang="en-US" sz="2400" dirty="0"/>
              <a:t> </a:t>
            </a:r>
            <a:r>
              <a:rPr lang="en-US" sz="2400" dirty="0" err="1"/>
              <a:t>Čínou</a:t>
            </a:r>
            <a:r>
              <a:rPr lang="en-US" sz="2400" dirty="0"/>
              <a:t> a 40 </a:t>
            </a:r>
            <a:r>
              <a:rPr lang="en-US" sz="2400" dirty="0" err="1"/>
              <a:t>africkými</a:t>
            </a:r>
            <a:r>
              <a:rPr lang="en-US" sz="2400" dirty="0"/>
              <a:t> </a:t>
            </a:r>
            <a:r>
              <a:rPr lang="en-US" sz="2400" dirty="0" err="1"/>
              <a:t>státy</a:t>
            </a:r>
            <a:endParaRPr lang="en-US" sz="2400" dirty="0"/>
          </a:p>
          <a:p>
            <a:pPr marL="0" indent="0">
              <a:buNone/>
            </a:pPr>
            <a:endParaRPr lang="en-US" sz="2000" dirty="0"/>
          </a:p>
        </p:txBody>
      </p:sp>
      <p:sp>
        <p:nvSpPr>
          <p:cNvPr id="10"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ek 7" descr="Obsah obrázku text, kniha&#10;&#10;Popis byl vytvořen automaticky">
            <a:extLst>
              <a:ext uri="{FF2B5EF4-FFF2-40B4-BE49-F238E27FC236}">
                <a16:creationId xmlns:a16="http://schemas.microsoft.com/office/drawing/2014/main" id="{DDFB75CA-1CFB-4867-9A3D-FD327A508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255363"/>
            <a:ext cx="6019331" cy="4344028"/>
          </a:xfrm>
          <a:prstGeom prst="rect">
            <a:avLst/>
          </a:prstGeom>
          <a:effectLst/>
        </p:spPr>
      </p:pic>
      <p:sp>
        <p:nvSpPr>
          <p:cNvPr id="4" name="Zástupný symbol pro číslo snímku 3">
            <a:extLst>
              <a:ext uri="{FF2B5EF4-FFF2-40B4-BE49-F238E27FC236}">
                <a16:creationId xmlns:a16="http://schemas.microsoft.com/office/drawing/2014/main" id="{502349B0-3896-472C-8573-0498747D52F5}"/>
              </a:ext>
            </a:extLst>
          </p:cNvPr>
          <p:cNvSpPr>
            <a:spLocks noGrp="1"/>
          </p:cNvSpPr>
          <p:nvPr>
            <p:ph type="sldNum" sz="quarter" idx="12"/>
          </p:nvPr>
        </p:nvSpPr>
        <p:spPr>
          <a:xfrm>
            <a:off x="8610600" y="6356350"/>
            <a:ext cx="2743200" cy="365125"/>
          </a:xfrm>
        </p:spPr>
        <p:txBody>
          <a:bodyPr>
            <a:normAutofit/>
          </a:bodyPr>
          <a:lstStyle/>
          <a:p>
            <a:pPr>
              <a:spcAft>
                <a:spcPts val="600"/>
              </a:spcAft>
            </a:pPr>
            <a:fld id="{A906A1B1-602F-47CB-AB1C-D0D12808BF1E}" type="slidenum">
              <a:rPr lang="cs-CZ">
                <a:solidFill>
                  <a:srgbClr val="303030"/>
                </a:solidFill>
              </a:rPr>
              <a:pPr>
                <a:spcAft>
                  <a:spcPts val="600"/>
                </a:spcAft>
              </a:pPr>
              <a:t>22</a:t>
            </a:fld>
            <a:endParaRPr lang="cs-CZ">
              <a:solidFill>
                <a:srgbClr val="303030"/>
              </a:solidFill>
            </a:endParaRPr>
          </a:p>
        </p:txBody>
      </p:sp>
    </p:spTree>
    <p:extLst>
      <p:ext uri="{BB962C8B-B14F-4D97-AF65-F5344CB8AC3E}">
        <p14:creationId xmlns:p14="http://schemas.microsoft.com/office/powerpoint/2010/main" val="306702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id="{6AA11C51-722C-419A-8133-46F50918E24B}"/>
              </a:ext>
            </a:extLst>
          </p:cNvPr>
          <p:cNvSpPr>
            <a:spLocks noGrp="1"/>
          </p:cNvSpPr>
          <p:nvPr>
            <p:ph sz="half" idx="1"/>
          </p:nvPr>
        </p:nvSpPr>
        <p:spPr>
          <a:xfrm>
            <a:off x="647330" y="923278"/>
            <a:ext cx="5247443" cy="3753349"/>
          </a:xfrm>
        </p:spPr>
        <p:txBody>
          <a:bodyPr>
            <a:normAutofit/>
          </a:bodyPr>
          <a:lstStyle/>
          <a:p>
            <a:pPr marL="0" indent="0">
              <a:buNone/>
            </a:pPr>
            <a:r>
              <a:rPr lang="en-US" u="sng" dirty="0" err="1"/>
              <a:t>Čína</a:t>
            </a:r>
            <a:r>
              <a:rPr lang="en-US" u="sng" dirty="0"/>
              <a:t> </a:t>
            </a:r>
            <a:r>
              <a:rPr lang="en-US" u="sng" dirty="0" err="1"/>
              <a:t>nabízí</a:t>
            </a:r>
            <a:r>
              <a:rPr lang="en-US" dirty="0"/>
              <a:t>:</a:t>
            </a:r>
          </a:p>
          <a:p>
            <a:r>
              <a:rPr lang="en-US" sz="2400" dirty="0" err="1"/>
              <a:t>Půjčky</a:t>
            </a:r>
            <a:r>
              <a:rPr lang="en-US" sz="2400" dirty="0"/>
              <a:t> = </a:t>
            </a:r>
            <a:r>
              <a:rPr lang="en-US" sz="2400" dirty="0" err="1"/>
              <a:t>levná</a:t>
            </a:r>
            <a:r>
              <a:rPr lang="en-US" sz="2400" dirty="0"/>
              <a:t> a </a:t>
            </a:r>
            <a:r>
              <a:rPr lang="en-US" sz="2400" dirty="0" err="1"/>
              <a:t>okamžitá</a:t>
            </a:r>
            <a:r>
              <a:rPr lang="en-US" sz="2400" dirty="0"/>
              <a:t> </a:t>
            </a:r>
            <a:r>
              <a:rPr lang="en-US" sz="2400" dirty="0" err="1"/>
              <a:t>pomoc</a:t>
            </a:r>
            <a:r>
              <a:rPr lang="en-US" sz="2400" dirty="0"/>
              <a:t> </a:t>
            </a:r>
            <a:r>
              <a:rPr lang="en-US" sz="2400" dirty="0" err="1"/>
              <a:t>při</a:t>
            </a:r>
            <a:r>
              <a:rPr lang="en-US" sz="2400" dirty="0"/>
              <a:t> </a:t>
            </a:r>
            <a:r>
              <a:rPr lang="en-US" sz="2400" dirty="0" err="1"/>
              <a:t>stavbě</a:t>
            </a:r>
            <a:r>
              <a:rPr lang="en-US" sz="2400" dirty="0"/>
              <a:t> </a:t>
            </a:r>
            <a:r>
              <a:rPr lang="en-US" sz="2400" dirty="0" err="1"/>
              <a:t>továren</a:t>
            </a:r>
            <a:r>
              <a:rPr lang="en-US" sz="2400" dirty="0"/>
              <a:t>, </a:t>
            </a:r>
            <a:r>
              <a:rPr lang="en-US" sz="2400" dirty="0" err="1"/>
              <a:t>energetických</a:t>
            </a:r>
            <a:r>
              <a:rPr lang="en-US" sz="2400" dirty="0"/>
              <a:t> </a:t>
            </a:r>
            <a:r>
              <a:rPr lang="en-US" sz="2400" dirty="0" err="1"/>
              <a:t>projektech</a:t>
            </a:r>
            <a:r>
              <a:rPr lang="en-US" sz="2400" dirty="0"/>
              <a:t> </a:t>
            </a:r>
            <a:r>
              <a:rPr lang="en-US" sz="2400" dirty="0" err="1"/>
              <a:t>apod</a:t>
            </a:r>
            <a:r>
              <a:rPr lang="en-US" sz="2400" dirty="0"/>
              <a:t>.</a:t>
            </a:r>
          </a:p>
          <a:p>
            <a:r>
              <a:rPr lang="en-US" sz="2400" dirty="0" err="1"/>
              <a:t>Levné</a:t>
            </a:r>
            <a:r>
              <a:rPr lang="en-US" sz="2400" dirty="0"/>
              <a:t> </a:t>
            </a:r>
            <a:r>
              <a:rPr lang="en-US" sz="2400" dirty="0" err="1"/>
              <a:t>zboží</a:t>
            </a:r>
            <a:r>
              <a:rPr lang="en-US" sz="2400" dirty="0"/>
              <a:t> </a:t>
            </a:r>
            <a:r>
              <a:rPr lang="en-US" sz="2400" dirty="0" err="1"/>
              <a:t>ve</a:t>
            </a:r>
            <a:r>
              <a:rPr lang="en-US" sz="2400" dirty="0"/>
              <a:t> </a:t>
            </a:r>
            <a:r>
              <a:rPr lang="en-US" sz="2400" dirty="0" err="1"/>
              <a:t>velkém</a:t>
            </a:r>
            <a:r>
              <a:rPr lang="en-US" sz="2400" dirty="0"/>
              <a:t> </a:t>
            </a:r>
            <a:r>
              <a:rPr lang="en-US" sz="2400" dirty="0" err="1"/>
              <a:t>množství</a:t>
            </a:r>
            <a:endParaRPr lang="en-US" sz="2400" dirty="0"/>
          </a:p>
          <a:p>
            <a:r>
              <a:rPr lang="en-US" sz="2400" dirty="0" err="1"/>
              <a:t>Zajištění</a:t>
            </a:r>
            <a:r>
              <a:rPr lang="en-US" sz="2400" dirty="0"/>
              <a:t> </a:t>
            </a:r>
            <a:r>
              <a:rPr lang="en-US" sz="2400" dirty="0" err="1"/>
              <a:t>infrastruktury</a:t>
            </a:r>
            <a:r>
              <a:rPr lang="en-US" sz="2400" dirty="0"/>
              <a:t> – </a:t>
            </a:r>
            <a:r>
              <a:rPr lang="en-US" sz="2400" dirty="0" err="1"/>
              <a:t>mosty</a:t>
            </a:r>
            <a:r>
              <a:rPr lang="en-US" sz="2400" dirty="0"/>
              <a:t>, </a:t>
            </a:r>
            <a:r>
              <a:rPr lang="en-US" sz="2400" dirty="0" err="1"/>
              <a:t>silnice</a:t>
            </a:r>
            <a:r>
              <a:rPr lang="en-US" sz="2400" dirty="0"/>
              <a:t>, </a:t>
            </a:r>
            <a:r>
              <a:rPr lang="en-US" sz="2400" dirty="0" err="1"/>
              <a:t>letiště</a:t>
            </a:r>
            <a:endParaRPr lang="en-US" sz="2400" dirty="0"/>
          </a:p>
          <a:p>
            <a:r>
              <a:rPr lang="en-US" sz="2400" dirty="0" err="1"/>
              <a:t>Rozvoj</a:t>
            </a:r>
            <a:r>
              <a:rPr lang="en-US" sz="2400" dirty="0"/>
              <a:t> </a:t>
            </a:r>
            <a:r>
              <a:rPr lang="en-US" sz="2400" dirty="0" err="1"/>
              <a:t>veřejných</a:t>
            </a:r>
            <a:r>
              <a:rPr lang="en-US" sz="2400" dirty="0"/>
              <a:t> </a:t>
            </a:r>
            <a:r>
              <a:rPr lang="en-US" sz="2400" dirty="0" err="1"/>
              <a:t>služeb</a:t>
            </a:r>
            <a:r>
              <a:rPr lang="en-US" sz="2400" dirty="0"/>
              <a:t> – </a:t>
            </a:r>
            <a:r>
              <a:rPr lang="en-US" sz="2400" dirty="0" err="1"/>
              <a:t>nemocnice</a:t>
            </a:r>
            <a:r>
              <a:rPr lang="en-US" sz="2400" dirty="0"/>
              <a:t>, </a:t>
            </a:r>
            <a:r>
              <a:rPr lang="en-US" sz="2400" dirty="0" err="1"/>
              <a:t>školy</a:t>
            </a:r>
            <a:r>
              <a:rPr lang="en-US" sz="2400" dirty="0"/>
              <a:t> </a:t>
            </a:r>
            <a:endParaRPr lang="cs-CZ" sz="2400" dirty="0"/>
          </a:p>
          <a:p>
            <a:pPr marL="0" indent="0">
              <a:buNone/>
            </a:pPr>
            <a:endParaRPr lang="cs-CZ" dirty="0"/>
          </a:p>
        </p:txBody>
      </p:sp>
      <p:sp>
        <p:nvSpPr>
          <p:cNvPr id="7" name="Zástupný obsah 6">
            <a:extLst>
              <a:ext uri="{FF2B5EF4-FFF2-40B4-BE49-F238E27FC236}">
                <a16:creationId xmlns:a16="http://schemas.microsoft.com/office/drawing/2014/main" id="{3377438D-1E8A-442D-AE3C-46416DEAC66F}"/>
              </a:ext>
            </a:extLst>
          </p:cNvPr>
          <p:cNvSpPr>
            <a:spLocks noGrp="1"/>
          </p:cNvSpPr>
          <p:nvPr>
            <p:ph sz="half" idx="2"/>
          </p:nvPr>
        </p:nvSpPr>
        <p:spPr>
          <a:xfrm>
            <a:off x="7022237" y="923278"/>
            <a:ext cx="4766569" cy="2929631"/>
          </a:xfrm>
        </p:spPr>
        <p:txBody>
          <a:bodyPr>
            <a:normAutofit/>
          </a:bodyPr>
          <a:lstStyle/>
          <a:p>
            <a:pPr marL="0" indent="0">
              <a:buNone/>
            </a:pPr>
            <a:r>
              <a:rPr lang="en-US" u="sng" dirty="0" err="1"/>
              <a:t>Čína</a:t>
            </a:r>
            <a:r>
              <a:rPr lang="en-US" u="sng" dirty="0"/>
              <a:t> </a:t>
            </a:r>
            <a:r>
              <a:rPr lang="en-US" u="sng" dirty="0" err="1"/>
              <a:t>požaduje</a:t>
            </a:r>
            <a:r>
              <a:rPr lang="en-US" dirty="0"/>
              <a:t>:</a:t>
            </a:r>
          </a:p>
          <a:p>
            <a:r>
              <a:rPr lang="en-US" sz="2400" dirty="0" err="1"/>
              <a:t>Přírodní</a:t>
            </a:r>
            <a:r>
              <a:rPr lang="en-US" sz="2400" dirty="0"/>
              <a:t> </a:t>
            </a:r>
            <a:r>
              <a:rPr lang="en-US" sz="2400" dirty="0" err="1"/>
              <a:t>zdroje</a:t>
            </a:r>
            <a:r>
              <a:rPr lang="en-US" sz="2400" dirty="0"/>
              <a:t> – </a:t>
            </a:r>
            <a:r>
              <a:rPr lang="en-US" sz="2400" dirty="0" err="1"/>
              <a:t>dřevo</a:t>
            </a:r>
            <a:r>
              <a:rPr lang="en-US" sz="2400" dirty="0"/>
              <a:t>, </a:t>
            </a:r>
            <a:r>
              <a:rPr lang="en-US" sz="2400" dirty="0" err="1"/>
              <a:t>nerostné</a:t>
            </a:r>
            <a:r>
              <a:rPr lang="en-US" sz="2400" dirty="0"/>
              <a:t> </a:t>
            </a:r>
            <a:r>
              <a:rPr lang="en-US" sz="2400" dirty="0" err="1"/>
              <a:t>suroviny</a:t>
            </a:r>
            <a:r>
              <a:rPr lang="en-US" sz="2400" dirty="0"/>
              <a:t>, </a:t>
            </a:r>
            <a:r>
              <a:rPr lang="en-US" sz="2400" dirty="0" err="1"/>
              <a:t>ropa</a:t>
            </a:r>
            <a:r>
              <a:rPr lang="en-US" sz="2400" dirty="0"/>
              <a:t> </a:t>
            </a:r>
            <a:r>
              <a:rPr lang="en-US" sz="2400" dirty="0" err="1"/>
              <a:t>apod</a:t>
            </a:r>
            <a:r>
              <a:rPr lang="en-US" sz="2400" dirty="0"/>
              <a:t>.</a:t>
            </a:r>
            <a:endParaRPr lang="cs-CZ" sz="2400" dirty="0"/>
          </a:p>
        </p:txBody>
      </p:sp>
      <p:sp>
        <p:nvSpPr>
          <p:cNvPr id="4" name="Zástupný symbol pro číslo snímku 3">
            <a:extLst>
              <a:ext uri="{FF2B5EF4-FFF2-40B4-BE49-F238E27FC236}">
                <a16:creationId xmlns:a16="http://schemas.microsoft.com/office/drawing/2014/main" id="{6FE416C4-C7F9-4642-B10E-151A55777CBB}"/>
              </a:ext>
            </a:extLst>
          </p:cNvPr>
          <p:cNvSpPr>
            <a:spLocks noGrp="1"/>
          </p:cNvSpPr>
          <p:nvPr>
            <p:ph type="sldNum" sz="quarter" idx="12"/>
          </p:nvPr>
        </p:nvSpPr>
        <p:spPr/>
        <p:txBody>
          <a:bodyPr/>
          <a:lstStyle/>
          <a:p>
            <a:fld id="{A906A1B1-602F-47CB-AB1C-D0D12808BF1E}" type="slidenum">
              <a:rPr lang="cs-CZ" smtClean="0"/>
              <a:t>23</a:t>
            </a:fld>
            <a:endParaRPr lang="cs-CZ"/>
          </a:p>
        </p:txBody>
      </p:sp>
      <p:sp>
        <p:nvSpPr>
          <p:cNvPr id="8" name="TextovéPole 7">
            <a:extLst>
              <a:ext uri="{FF2B5EF4-FFF2-40B4-BE49-F238E27FC236}">
                <a16:creationId xmlns:a16="http://schemas.microsoft.com/office/drawing/2014/main" id="{590587F7-8D61-4179-B52D-9A88D507DFBD}"/>
              </a:ext>
            </a:extLst>
          </p:cNvPr>
          <p:cNvSpPr txBox="1"/>
          <p:nvPr/>
        </p:nvSpPr>
        <p:spPr>
          <a:xfrm>
            <a:off x="399495" y="4969252"/>
            <a:ext cx="5495278"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Jednosměrný</a:t>
            </a:r>
            <a:r>
              <a:rPr lang="en-US" sz="2400" dirty="0"/>
              <a:t> </a:t>
            </a:r>
            <a:r>
              <a:rPr lang="en-US" sz="2400" dirty="0" err="1"/>
              <a:t>obchod</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Rozvojové</a:t>
            </a:r>
            <a:r>
              <a:rPr lang="en-US" sz="2400" dirty="0"/>
              <a:t> </a:t>
            </a:r>
            <a:r>
              <a:rPr lang="en-US" sz="2400" dirty="0" err="1"/>
              <a:t>projekty</a:t>
            </a:r>
            <a:r>
              <a:rPr lang="en-US" sz="2400" dirty="0"/>
              <a:t> </a:t>
            </a:r>
            <a:r>
              <a:rPr lang="en-US" sz="2400" dirty="0" err="1"/>
              <a:t>jako</a:t>
            </a:r>
            <a:r>
              <a:rPr lang="en-US" sz="2400" dirty="0"/>
              <a:t> </a:t>
            </a:r>
            <a:r>
              <a:rPr lang="en-US" sz="2400" dirty="0" err="1"/>
              <a:t>záminka</a:t>
            </a:r>
            <a:r>
              <a:rPr lang="en-US" sz="2400" dirty="0"/>
              <a:t> pro </a:t>
            </a:r>
            <a:r>
              <a:rPr lang="en-US" sz="2400" dirty="0" err="1"/>
              <a:t>přístup</a:t>
            </a:r>
            <a:r>
              <a:rPr lang="en-US" sz="2400" dirty="0"/>
              <a:t> k </a:t>
            </a:r>
            <a:r>
              <a:rPr lang="en-US" sz="2400" dirty="0" err="1"/>
              <a:t>přírodním</a:t>
            </a:r>
            <a:r>
              <a:rPr lang="en-US" sz="2400" dirty="0"/>
              <a:t> </a:t>
            </a:r>
            <a:r>
              <a:rPr lang="en-US" sz="2400" dirty="0" err="1"/>
              <a:t>zdrojům</a:t>
            </a:r>
            <a:endParaRPr lang="en-US" sz="2400" dirty="0"/>
          </a:p>
        </p:txBody>
      </p:sp>
      <p:pic>
        <p:nvPicPr>
          <p:cNvPr id="10" name="Obrázek 9" descr="Obsah obrázku text, mapa&#10;&#10;Popis byl vytvořen automaticky">
            <a:extLst>
              <a:ext uri="{FF2B5EF4-FFF2-40B4-BE49-F238E27FC236}">
                <a16:creationId xmlns:a16="http://schemas.microsoft.com/office/drawing/2014/main" id="{A9120B4F-8E27-4328-8A9D-7FA68D01A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990" y="3257494"/>
            <a:ext cx="4512816" cy="2820510"/>
          </a:xfrm>
          <a:prstGeom prst="rect">
            <a:avLst/>
          </a:prstGeom>
        </p:spPr>
      </p:pic>
    </p:spTree>
    <p:extLst>
      <p:ext uri="{BB962C8B-B14F-4D97-AF65-F5344CB8AC3E}">
        <p14:creationId xmlns:p14="http://schemas.microsoft.com/office/powerpoint/2010/main" val="32868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6">
            <a:extLst>
              <a:ext uri="{FF2B5EF4-FFF2-40B4-BE49-F238E27FC236}">
                <a16:creationId xmlns:a16="http://schemas.microsoft.com/office/drawing/2014/main" id="{27D678E9-FDF2-445A-A9AE-95497DF955E1}"/>
              </a:ext>
            </a:extLst>
          </p:cNvPr>
          <p:cNvSpPr>
            <a:spLocks noGrp="1"/>
          </p:cNvSpPr>
          <p:nvPr>
            <p:ph idx="1"/>
          </p:nvPr>
        </p:nvSpPr>
        <p:spPr>
          <a:xfrm>
            <a:off x="838200" y="485775"/>
            <a:ext cx="10515600" cy="5691188"/>
          </a:xfrm>
        </p:spPr>
        <p:txBody>
          <a:bodyPr/>
          <a:lstStyle/>
          <a:p>
            <a:pPr marL="285750" indent="-285750">
              <a:buFont typeface="Arial" panose="020B0604020202020204" pitchFamily="34" charset="0"/>
              <a:buChar char="•"/>
            </a:pPr>
            <a:r>
              <a:rPr lang="en-US" sz="2400" dirty="0" err="1"/>
              <a:t>Prodej</a:t>
            </a:r>
            <a:r>
              <a:rPr lang="en-US" sz="2400" dirty="0"/>
              <a:t> </a:t>
            </a:r>
            <a:r>
              <a:rPr lang="en-US" sz="2400" dirty="0" err="1"/>
              <a:t>vlastních</a:t>
            </a:r>
            <a:r>
              <a:rPr lang="en-US" sz="2400" dirty="0"/>
              <a:t> </a:t>
            </a:r>
            <a:r>
              <a:rPr lang="en-US" sz="2400" dirty="0" err="1"/>
              <a:t>přebytků</a:t>
            </a:r>
            <a:r>
              <a:rPr lang="en-US" sz="2400" dirty="0"/>
              <a:t> </a:t>
            </a:r>
            <a:r>
              <a:rPr lang="en-US" sz="2400" dirty="0" err="1"/>
              <a:t>pochybné</a:t>
            </a:r>
            <a:r>
              <a:rPr lang="en-US" sz="2400" dirty="0"/>
              <a:t> </a:t>
            </a:r>
            <a:r>
              <a:rPr lang="en-US" sz="2400" dirty="0" err="1"/>
              <a:t>kvality</a:t>
            </a:r>
            <a:r>
              <a:rPr lang="en-US" sz="2400" dirty="0"/>
              <a:t> × </a:t>
            </a:r>
            <a:r>
              <a:rPr lang="en-US" sz="2400" dirty="0" err="1"/>
              <a:t>konkurence</a:t>
            </a:r>
            <a:r>
              <a:rPr lang="en-US" sz="2400" dirty="0"/>
              <a:t> pro </a:t>
            </a:r>
            <a:r>
              <a:rPr lang="en-US" sz="2400" dirty="0" err="1"/>
              <a:t>africké</a:t>
            </a:r>
            <a:r>
              <a:rPr lang="en-US" sz="2400" dirty="0"/>
              <a:t> </a:t>
            </a:r>
            <a:r>
              <a:rPr lang="en-US" sz="2400" dirty="0" err="1"/>
              <a:t>produkty</a:t>
            </a:r>
            <a:r>
              <a:rPr lang="en-US" sz="2400" dirty="0"/>
              <a:t> – </a:t>
            </a:r>
            <a:r>
              <a:rPr lang="en-US" sz="2400" dirty="0" err="1"/>
              <a:t>textil</a:t>
            </a:r>
            <a:r>
              <a:rPr lang="en-US" sz="2400" dirty="0"/>
              <a:t> (80 % </a:t>
            </a:r>
            <a:r>
              <a:rPr lang="en-US" sz="2400" dirty="0" err="1"/>
              <a:t>nigerijských</a:t>
            </a:r>
            <a:r>
              <a:rPr lang="en-US" sz="2400" dirty="0"/>
              <a:t> </a:t>
            </a:r>
            <a:r>
              <a:rPr lang="en-US" sz="2400" dirty="0" err="1"/>
              <a:t>továren</a:t>
            </a:r>
            <a:r>
              <a:rPr lang="en-US" sz="2400" dirty="0"/>
              <a:t> </a:t>
            </a:r>
            <a:r>
              <a:rPr lang="en-US" sz="2400" dirty="0" err="1"/>
              <a:t>zkrachovalo</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Pracovní</a:t>
            </a:r>
            <a:r>
              <a:rPr lang="en-US" sz="2400" dirty="0"/>
              <a:t> </a:t>
            </a:r>
            <a:r>
              <a:rPr lang="en-US" sz="2400" dirty="0" err="1"/>
              <a:t>podmínky</a:t>
            </a:r>
            <a:r>
              <a:rPr lang="en-US" sz="2400" dirty="0"/>
              <a:t> </a:t>
            </a:r>
            <a:r>
              <a:rPr lang="en-US" sz="2400" dirty="0" err="1"/>
              <a:t>Afričanů</a:t>
            </a:r>
            <a:r>
              <a:rPr lang="en-US" sz="2400" dirty="0"/>
              <a:t> – </a:t>
            </a:r>
            <a:r>
              <a:rPr lang="en-US" sz="2400" dirty="0" err="1"/>
              <a:t>podprůměrné</a:t>
            </a:r>
            <a:r>
              <a:rPr lang="en-US" sz="2400" dirty="0"/>
              <a:t> platy, 12/7 </a:t>
            </a:r>
            <a:r>
              <a:rPr lang="en-US" sz="2400" dirty="0" err="1"/>
              <a:t>pracovní</a:t>
            </a:r>
            <a:r>
              <a:rPr lang="en-US" sz="2400" dirty="0"/>
              <a:t> </a:t>
            </a:r>
            <a:r>
              <a:rPr lang="en-US" sz="2400" dirty="0" err="1"/>
              <a:t>doba</a:t>
            </a:r>
            <a:r>
              <a:rPr lang="en-US" sz="2400" dirty="0"/>
              <a:t>, </a:t>
            </a:r>
            <a:r>
              <a:rPr lang="en-US" sz="2400" dirty="0" err="1"/>
              <a:t>rasismus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Covid-19: </a:t>
            </a:r>
            <a:r>
              <a:rPr lang="en-US" sz="2400" dirty="0" err="1"/>
              <a:t>snížení</a:t>
            </a:r>
            <a:r>
              <a:rPr lang="en-US" sz="2400" dirty="0"/>
              <a:t> </a:t>
            </a:r>
            <a:r>
              <a:rPr lang="en-US" sz="2400" dirty="0" err="1"/>
              <a:t>obchodu</a:t>
            </a:r>
            <a:r>
              <a:rPr lang="en-US" sz="2400" dirty="0"/>
              <a:t> </a:t>
            </a:r>
            <a:r>
              <a:rPr lang="en-US" sz="2400" dirty="0" err="1"/>
              <a:t>mezi</a:t>
            </a:r>
            <a:r>
              <a:rPr lang="en-US" sz="2400" dirty="0"/>
              <a:t> Č a </a:t>
            </a:r>
            <a:r>
              <a:rPr lang="en-US" sz="2400" dirty="0" err="1"/>
              <a:t>A</a:t>
            </a:r>
            <a:r>
              <a:rPr lang="en-US" sz="2400" dirty="0"/>
              <a:t> o 14 %; </a:t>
            </a:r>
            <a:r>
              <a:rPr lang="en-US" sz="2400" dirty="0" err="1"/>
              <a:t>těžké</a:t>
            </a:r>
            <a:r>
              <a:rPr lang="en-US" sz="2400" dirty="0"/>
              <a:t> </a:t>
            </a:r>
            <a:r>
              <a:rPr lang="en-US" sz="2400" dirty="0" err="1"/>
              <a:t>časy</a:t>
            </a:r>
            <a:r>
              <a:rPr lang="en-US" sz="2400" dirty="0"/>
              <a:t> pro </a:t>
            </a:r>
            <a:r>
              <a:rPr lang="en-US" sz="2400" dirty="0" err="1"/>
              <a:t>státy</a:t>
            </a:r>
            <a:r>
              <a:rPr lang="en-US" sz="2400" dirty="0"/>
              <a:t> </a:t>
            </a:r>
            <a:r>
              <a:rPr lang="en-US" sz="2400" dirty="0" err="1"/>
              <a:t>jako</a:t>
            </a:r>
            <a:r>
              <a:rPr lang="en-US" sz="2400" dirty="0"/>
              <a:t> Angola a </a:t>
            </a:r>
            <a:r>
              <a:rPr lang="en-US" sz="2400" dirty="0" err="1"/>
              <a:t>Jižní</a:t>
            </a:r>
            <a:r>
              <a:rPr lang="en-US" sz="2400" dirty="0"/>
              <a:t> </a:t>
            </a:r>
            <a:r>
              <a:rPr lang="en-US" sz="2400" dirty="0" err="1"/>
              <a:t>Súdán</a:t>
            </a:r>
            <a:r>
              <a:rPr lang="en-US" sz="2400" dirty="0"/>
              <a:t> (</a:t>
            </a:r>
            <a:r>
              <a:rPr lang="en-US" sz="2400" dirty="0" err="1"/>
              <a:t>až</a:t>
            </a:r>
            <a:r>
              <a:rPr lang="en-US" sz="2400" dirty="0"/>
              <a:t> 95 % export)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Změna</a:t>
            </a:r>
            <a:r>
              <a:rPr lang="en-US" sz="2400" dirty="0"/>
              <a:t> k </a:t>
            </a:r>
            <a:r>
              <a:rPr lang="en-US" sz="2400" dirty="0" err="1"/>
              <a:t>lepšímu</a:t>
            </a:r>
            <a:r>
              <a:rPr lang="en-US" sz="2400" dirty="0"/>
              <a:t>         </a:t>
            </a:r>
            <a:r>
              <a:rPr lang="en-US" sz="2400" dirty="0" err="1"/>
              <a:t>prozření</a:t>
            </a:r>
            <a:r>
              <a:rPr lang="en-US" sz="2400" dirty="0"/>
              <a:t>, </a:t>
            </a:r>
            <a:r>
              <a:rPr lang="en-US" sz="2400" dirty="0" err="1"/>
              <a:t>odmítavý</a:t>
            </a:r>
            <a:r>
              <a:rPr lang="en-US" sz="2400" dirty="0"/>
              <a:t> </a:t>
            </a:r>
            <a:r>
              <a:rPr lang="en-US" sz="2400" dirty="0" err="1"/>
              <a:t>postoj</a:t>
            </a:r>
            <a:r>
              <a:rPr lang="en-US" sz="2400" dirty="0"/>
              <a:t>… ale </a:t>
            </a:r>
            <a:r>
              <a:rPr lang="en-US" sz="2400" dirty="0" err="1"/>
              <a:t>není</a:t>
            </a:r>
            <a:r>
              <a:rPr lang="en-US" sz="2400" dirty="0"/>
              <a:t> </a:t>
            </a:r>
            <a:r>
              <a:rPr lang="en-US" sz="2400" dirty="0" err="1"/>
              <a:t>už</a:t>
            </a:r>
            <a:r>
              <a:rPr lang="en-US" sz="2400" dirty="0"/>
              <a:t> </a:t>
            </a:r>
            <a:r>
              <a:rPr lang="en-US" sz="2400" dirty="0" err="1"/>
              <a:t>pozdě</a:t>
            </a:r>
            <a:r>
              <a:rPr lang="en-US" sz="2400" dirty="0"/>
              <a:t>?</a:t>
            </a:r>
            <a:endParaRPr lang="cs-CZ" dirty="0"/>
          </a:p>
        </p:txBody>
      </p:sp>
      <p:sp>
        <p:nvSpPr>
          <p:cNvPr id="5" name="Zástupný symbol pro číslo snímku 4">
            <a:extLst>
              <a:ext uri="{FF2B5EF4-FFF2-40B4-BE49-F238E27FC236}">
                <a16:creationId xmlns:a16="http://schemas.microsoft.com/office/drawing/2014/main" id="{7582CAF9-5EA8-4F34-AE56-4197283473FD}"/>
              </a:ext>
            </a:extLst>
          </p:cNvPr>
          <p:cNvSpPr>
            <a:spLocks noGrp="1"/>
          </p:cNvSpPr>
          <p:nvPr>
            <p:ph type="sldNum" sz="quarter" idx="12"/>
          </p:nvPr>
        </p:nvSpPr>
        <p:spPr/>
        <p:txBody>
          <a:bodyPr/>
          <a:lstStyle/>
          <a:p>
            <a:fld id="{A906A1B1-602F-47CB-AB1C-D0D12808BF1E}" type="slidenum">
              <a:rPr lang="cs-CZ" smtClean="0"/>
              <a:t>24</a:t>
            </a:fld>
            <a:endParaRPr lang="cs-CZ"/>
          </a:p>
        </p:txBody>
      </p:sp>
      <p:cxnSp>
        <p:nvCxnSpPr>
          <p:cNvPr id="9" name="Přímá spojnice se šipkou 8">
            <a:extLst>
              <a:ext uri="{FF2B5EF4-FFF2-40B4-BE49-F238E27FC236}">
                <a16:creationId xmlns:a16="http://schemas.microsoft.com/office/drawing/2014/main" id="{0CAD7615-7C1F-414C-B265-611369E9167D}"/>
              </a:ext>
            </a:extLst>
          </p:cNvPr>
          <p:cNvCxnSpPr>
            <a:cxnSpLocks/>
          </p:cNvCxnSpPr>
          <p:nvPr/>
        </p:nvCxnSpPr>
        <p:spPr>
          <a:xfrm>
            <a:off x="3389703" y="5012664"/>
            <a:ext cx="45868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537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ázek 7" descr="Obsah obrázku osoba, dort, stůl, vsedě&#10;&#10;Popis byl vytvořen automaticky">
            <a:extLst>
              <a:ext uri="{FF2B5EF4-FFF2-40B4-BE49-F238E27FC236}">
                <a16:creationId xmlns:a16="http://schemas.microsoft.com/office/drawing/2014/main" id="{D598BC41-0294-44B5-8A67-380F961FD17A}"/>
              </a:ext>
            </a:extLst>
          </p:cNvPr>
          <p:cNvPicPr>
            <a:picLocks noChangeAspect="1"/>
          </p:cNvPicPr>
          <p:nvPr/>
        </p:nvPicPr>
        <p:blipFill rotWithShape="1">
          <a:blip r:embed="rId2">
            <a:extLst>
              <a:ext uri="{28A0092B-C50C-407E-A947-70E740481C1C}">
                <a14:useLocalDpi xmlns:a14="http://schemas.microsoft.com/office/drawing/2010/main" val="0"/>
              </a:ext>
            </a:extLst>
          </a:blip>
          <a:srcRect t="1486" r="-1" b="20354"/>
          <a:stretch/>
        </p:blipFill>
        <p:spPr>
          <a:xfrm>
            <a:off x="409575" y="676274"/>
            <a:ext cx="4431720" cy="2597848"/>
          </a:xfrm>
          <a:prstGeom prst="rect">
            <a:avLst/>
          </a:prstGeom>
        </p:spPr>
      </p:pic>
      <p:pic>
        <p:nvPicPr>
          <p:cNvPr id="6" name="Obrázek 5" descr="Obsah obrázku snímek obrazovky&#10;&#10;Popis byl vytvořen automaticky">
            <a:extLst>
              <a:ext uri="{FF2B5EF4-FFF2-40B4-BE49-F238E27FC236}">
                <a16:creationId xmlns:a16="http://schemas.microsoft.com/office/drawing/2014/main" id="{F38C51D3-7E7F-4C66-9FE6-05F0DE61DA9D}"/>
              </a:ext>
            </a:extLst>
          </p:cNvPr>
          <p:cNvPicPr>
            <a:picLocks noChangeAspect="1"/>
          </p:cNvPicPr>
          <p:nvPr/>
        </p:nvPicPr>
        <p:blipFill rotWithShape="1">
          <a:blip r:embed="rId3">
            <a:extLst>
              <a:ext uri="{28A0092B-C50C-407E-A947-70E740481C1C}">
                <a14:useLocalDpi xmlns:a14="http://schemas.microsoft.com/office/drawing/2010/main" val="0"/>
              </a:ext>
            </a:extLst>
          </a:blip>
          <a:srcRect l="304" r="-1" b="-1"/>
          <a:stretch/>
        </p:blipFill>
        <p:spPr>
          <a:xfrm>
            <a:off x="5066795" y="1205016"/>
            <a:ext cx="6887079" cy="4438439"/>
          </a:xfrm>
          <a:prstGeom prst="rect">
            <a:avLst/>
          </a:prstGeom>
        </p:spPr>
      </p:pic>
      <p:sp>
        <p:nvSpPr>
          <p:cNvPr id="4" name="Zástupný symbol pro číslo snímku 3">
            <a:extLst>
              <a:ext uri="{FF2B5EF4-FFF2-40B4-BE49-F238E27FC236}">
                <a16:creationId xmlns:a16="http://schemas.microsoft.com/office/drawing/2014/main" id="{D476DA65-E211-4044-A629-C352499A9DC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906A1B1-602F-47CB-AB1C-D0D12808BF1E}" type="slidenum">
              <a:rPr lang="en-US"/>
              <a:pPr>
                <a:spcAft>
                  <a:spcPts val="600"/>
                </a:spcAft>
              </a:pPr>
              <a:t>25</a:t>
            </a:fld>
            <a:endParaRPr lang="en-US"/>
          </a:p>
        </p:txBody>
      </p:sp>
      <p:pic>
        <p:nvPicPr>
          <p:cNvPr id="12" name="Obrázek 11" descr="Obsah obrázku exteriér, budova, tráva, lidé&#10;&#10;Popis byl vytvořen automaticky">
            <a:extLst>
              <a:ext uri="{FF2B5EF4-FFF2-40B4-BE49-F238E27FC236}">
                <a16:creationId xmlns:a16="http://schemas.microsoft.com/office/drawing/2014/main" id="{D3248F06-29A8-4D10-9B69-331C71487258}"/>
              </a:ext>
            </a:extLst>
          </p:cNvPr>
          <p:cNvPicPr>
            <a:picLocks noChangeAspect="1"/>
          </p:cNvPicPr>
          <p:nvPr/>
        </p:nvPicPr>
        <p:blipFill rotWithShape="1">
          <a:blip r:embed="rId4">
            <a:extLst>
              <a:ext uri="{28A0092B-C50C-407E-A947-70E740481C1C}">
                <a14:useLocalDpi xmlns:a14="http://schemas.microsoft.com/office/drawing/2010/main" val="0"/>
              </a:ext>
            </a:extLst>
          </a:blip>
          <a:srcRect l="51" t="21589" r="8509" b="6942"/>
          <a:stretch/>
        </p:blipFill>
        <p:spPr>
          <a:xfrm>
            <a:off x="409575" y="3583878"/>
            <a:ext cx="4431720" cy="2597848"/>
          </a:xfrm>
          <a:prstGeom prst="rect">
            <a:avLst/>
          </a:prstGeom>
        </p:spPr>
      </p:pic>
    </p:spTree>
    <p:extLst>
      <p:ext uri="{BB962C8B-B14F-4D97-AF65-F5344CB8AC3E}">
        <p14:creationId xmlns:p14="http://schemas.microsoft.com/office/powerpoint/2010/main" val="1667280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4" name="Rectangle 4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Obrázek 13" descr="Obsah obrázku exteriér, muž, špína, les&#10;&#10;Popis byl vytvořen automaticky">
            <a:extLst>
              <a:ext uri="{FF2B5EF4-FFF2-40B4-BE49-F238E27FC236}">
                <a16:creationId xmlns:a16="http://schemas.microsoft.com/office/drawing/2014/main" id="{135A575C-B9A3-41C7-B9C6-EEDD6E2E8513}"/>
              </a:ext>
            </a:extLst>
          </p:cNvPr>
          <p:cNvPicPr>
            <a:picLocks noChangeAspect="1"/>
          </p:cNvPicPr>
          <p:nvPr/>
        </p:nvPicPr>
        <p:blipFill rotWithShape="1">
          <a:blip r:embed="rId2">
            <a:extLst>
              <a:ext uri="{28A0092B-C50C-407E-A947-70E740481C1C}">
                <a14:useLocalDpi xmlns:a14="http://schemas.microsoft.com/office/drawing/2010/main" val="0"/>
              </a:ext>
            </a:extLst>
          </a:blip>
          <a:srcRect r="-5" b="14573"/>
          <a:stretch/>
        </p:blipFill>
        <p:spPr>
          <a:xfrm>
            <a:off x="20" y="10"/>
            <a:ext cx="2970445" cy="3383269"/>
          </a:xfrm>
          <a:prstGeom prst="rect">
            <a:avLst/>
          </a:prstGeom>
        </p:spPr>
      </p:pic>
      <p:pic>
        <p:nvPicPr>
          <p:cNvPr id="8" name="Obrázek 7" descr="Obsah obrázku špína, pole, stojící&#10;&#10;Popis byl vytvořen automaticky">
            <a:extLst>
              <a:ext uri="{FF2B5EF4-FFF2-40B4-BE49-F238E27FC236}">
                <a16:creationId xmlns:a16="http://schemas.microsoft.com/office/drawing/2014/main" id="{6B6D1BD0-1386-417B-9AF0-8630D612E010}"/>
              </a:ext>
            </a:extLst>
          </p:cNvPr>
          <p:cNvPicPr>
            <a:picLocks noChangeAspect="1"/>
          </p:cNvPicPr>
          <p:nvPr/>
        </p:nvPicPr>
        <p:blipFill rotWithShape="1">
          <a:blip r:embed="rId3">
            <a:extLst>
              <a:ext uri="{28A0092B-C50C-407E-A947-70E740481C1C}">
                <a14:useLocalDpi xmlns:a14="http://schemas.microsoft.com/office/drawing/2010/main" val="0"/>
              </a:ext>
            </a:extLst>
          </a:blip>
          <a:srcRect r="5" b="14581"/>
          <a:stretch/>
        </p:blipFill>
        <p:spPr>
          <a:xfrm>
            <a:off x="3072956" y="10"/>
            <a:ext cx="2970465" cy="3383268"/>
          </a:xfrm>
          <a:prstGeom prst="rect">
            <a:avLst/>
          </a:prstGeom>
        </p:spPr>
      </p:pic>
      <p:pic>
        <p:nvPicPr>
          <p:cNvPr id="6" name="Zástupný obsah 5" descr="Obsah obrázku exteriér, skála, tráva, špína&#10;&#10;Popis byl vytvořen automaticky">
            <a:extLst>
              <a:ext uri="{FF2B5EF4-FFF2-40B4-BE49-F238E27FC236}">
                <a16:creationId xmlns:a16="http://schemas.microsoft.com/office/drawing/2014/main" id="{F3B42DFB-B311-4809-ABEF-D42EEF1E50BB}"/>
              </a:ext>
            </a:extLst>
          </p:cNvPr>
          <p:cNvPicPr>
            <a:picLocks noChangeAspect="1"/>
          </p:cNvPicPr>
          <p:nvPr/>
        </p:nvPicPr>
        <p:blipFill rotWithShape="1">
          <a:blip r:embed="rId4">
            <a:extLst>
              <a:ext uri="{28A0092B-C50C-407E-A947-70E740481C1C}">
                <a14:useLocalDpi xmlns:a14="http://schemas.microsoft.com/office/drawing/2010/main" val="0"/>
              </a:ext>
            </a:extLst>
          </a:blip>
          <a:srcRect b="14616"/>
          <a:stretch/>
        </p:blipFill>
        <p:spPr>
          <a:xfrm>
            <a:off x="6145909" y="10"/>
            <a:ext cx="2971800" cy="3383268"/>
          </a:xfrm>
          <a:prstGeom prst="rect">
            <a:avLst/>
          </a:prstGeom>
        </p:spPr>
      </p:pic>
      <p:pic>
        <p:nvPicPr>
          <p:cNvPr id="10" name="Obrázek 9">
            <a:extLst>
              <a:ext uri="{FF2B5EF4-FFF2-40B4-BE49-F238E27FC236}">
                <a16:creationId xmlns:a16="http://schemas.microsoft.com/office/drawing/2014/main" id="{A5FD8FBE-3DCE-4C92-9F0B-E61D8FFB72F6}"/>
              </a:ext>
            </a:extLst>
          </p:cNvPr>
          <p:cNvPicPr>
            <a:picLocks noChangeAspect="1"/>
          </p:cNvPicPr>
          <p:nvPr/>
        </p:nvPicPr>
        <p:blipFill rotWithShape="1">
          <a:blip r:embed="rId5">
            <a:extLst>
              <a:ext uri="{28A0092B-C50C-407E-A947-70E740481C1C}">
                <a14:useLocalDpi xmlns:a14="http://schemas.microsoft.com/office/drawing/2010/main" val="0"/>
              </a:ext>
            </a:extLst>
          </a:blip>
          <a:srcRect l="25723" r="8400" b="4"/>
          <a:stretch/>
        </p:blipFill>
        <p:spPr>
          <a:xfrm>
            <a:off x="9220200" y="10"/>
            <a:ext cx="2971800" cy="3383268"/>
          </a:xfrm>
          <a:prstGeom prst="rect">
            <a:avLst/>
          </a:prstGeom>
        </p:spPr>
      </p:pic>
      <p:pic>
        <p:nvPicPr>
          <p:cNvPr id="12" name="Obrázek 11" descr="Obsah obrázku tráva, strom, špína, stojící&#10;&#10;Popis byl vytvořen automaticky">
            <a:extLst>
              <a:ext uri="{FF2B5EF4-FFF2-40B4-BE49-F238E27FC236}">
                <a16:creationId xmlns:a16="http://schemas.microsoft.com/office/drawing/2014/main" id="{BD073760-DA26-4837-BB36-93C49E0FDE3F}"/>
              </a:ext>
            </a:extLst>
          </p:cNvPr>
          <p:cNvPicPr>
            <a:picLocks noChangeAspect="1"/>
          </p:cNvPicPr>
          <p:nvPr/>
        </p:nvPicPr>
        <p:blipFill rotWithShape="1">
          <a:blip r:embed="rId6">
            <a:extLst>
              <a:ext uri="{28A0092B-C50C-407E-A947-70E740481C1C}">
                <a14:useLocalDpi xmlns:a14="http://schemas.microsoft.com/office/drawing/2010/main" val="0"/>
              </a:ext>
            </a:extLst>
          </a:blip>
          <a:srcRect t="15139" r="-1" b="10229"/>
          <a:stretch/>
        </p:blipFill>
        <p:spPr>
          <a:xfrm>
            <a:off x="-1018" y="3474720"/>
            <a:ext cx="6044438" cy="3383280"/>
          </a:xfrm>
          <a:prstGeom prst="rect">
            <a:avLst/>
          </a:prstGeom>
        </p:spPr>
      </p:pic>
      <p:sp>
        <p:nvSpPr>
          <p:cNvPr id="65" name="Rectangle 4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85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Content Placeholder 42">
            <a:extLst>
              <a:ext uri="{FF2B5EF4-FFF2-40B4-BE49-F238E27FC236}">
                <a16:creationId xmlns:a16="http://schemas.microsoft.com/office/drawing/2014/main" id="{7CA4B0CE-50A3-4FCF-88EE-DF1554B66302}"/>
              </a:ext>
            </a:extLst>
          </p:cNvPr>
          <p:cNvSpPr>
            <a:spLocks noGrp="1"/>
          </p:cNvSpPr>
          <p:nvPr>
            <p:ph idx="1"/>
          </p:nvPr>
        </p:nvSpPr>
        <p:spPr>
          <a:xfrm>
            <a:off x="6479648" y="3986074"/>
            <a:ext cx="5366610" cy="2485747"/>
          </a:xfrm>
        </p:spPr>
        <p:txBody>
          <a:bodyPr>
            <a:normAutofit/>
          </a:bodyPr>
          <a:lstStyle/>
          <a:p>
            <a:pPr marL="0" indent="0" algn="ctr">
              <a:buNone/>
            </a:pPr>
            <a:r>
              <a:rPr lang="en-US" sz="3600" kern="1200" dirty="0" err="1">
                <a:solidFill>
                  <a:srgbClr val="FFFFFF"/>
                </a:solidFill>
                <a:latin typeface="+mj-lt"/>
                <a:ea typeface="+mj-ea"/>
                <a:cs typeface="+mj-cs"/>
              </a:rPr>
              <a:t>Nejen</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dřevo</a:t>
            </a:r>
            <a:r>
              <a:rPr lang="en-US" sz="3600" kern="1200" dirty="0">
                <a:solidFill>
                  <a:srgbClr val="FFFFFF"/>
                </a:solidFill>
                <a:latin typeface="+mj-lt"/>
                <a:ea typeface="+mj-ea"/>
                <a:cs typeface="+mj-cs"/>
              </a:rPr>
              <a:t> je pod </a:t>
            </a:r>
            <a:r>
              <a:rPr lang="en-US" sz="3600" kern="1200" dirty="0" err="1">
                <a:solidFill>
                  <a:srgbClr val="FFFFFF"/>
                </a:solidFill>
                <a:latin typeface="+mj-lt"/>
                <a:ea typeface="+mj-ea"/>
                <a:cs typeface="+mj-cs"/>
              </a:rPr>
              <a:t>hledáčkem</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Číny</a:t>
            </a:r>
            <a:endParaRPr lang="en-US" sz="3600" kern="1200" dirty="0">
              <a:solidFill>
                <a:srgbClr val="FFFFFF"/>
              </a:solidFill>
              <a:latin typeface="+mj-lt"/>
              <a:ea typeface="+mj-ea"/>
              <a:cs typeface="+mj-cs"/>
            </a:endParaRPr>
          </a:p>
          <a:p>
            <a:pPr marL="0" indent="0">
              <a:buNone/>
            </a:pPr>
            <a:endParaRPr lang="en-US" sz="3200" kern="1200" dirty="0">
              <a:solidFill>
                <a:srgbClr val="FFFFFF"/>
              </a:solidFill>
              <a:latin typeface="+mj-lt"/>
              <a:ea typeface="+mj-ea"/>
              <a:cs typeface="+mj-cs"/>
            </a:endParaRPr>
          </a:p>
          <a:p>
            <a:pPr marL="0" indent="0" algn="ctr">
              <a:buNone/>
            </a:pPr>
            <a:r>
              <a:rPr lang="en-US" sz="2400" i="1" dirty="0">
                <a:solidFill>
                  <a:srgbClr val="FFFFFF"/>
                </a:solidFill>
                <a:latin typeface="+mj-lt"/>
                <a:ea typeface="+mj-ea"/>
                <a:cs typeface="+mj-cs"/>
              </a:rPr>
              <a:t>Garcinia kola</a:t>
            </a:r>
            <a:r>
              <a:rPr lang="en-US" sz="2400" dirty="0">
                <a:solidFill>
                  <a:srgbClr val="FFFFFF"/>
                </a:solidFill>
                <a:latin typeface="+mj-lt"/>
                <a:ea typeface="+mj-ea"/>
                <a:cs typeface="+mj-cs"/>
              </a:rPr>
              <a:t> </a:t>
            </a:r>
            <a:r>
              <a:rPr lang="en-US" sz="2400" dirty="0" err="1">
                <a:solidFill>
                  <a:srgbClr val="FFFFFF"/>
                </a:solidFill>
                <a:latin typeface="+mj-lt"/>
                <a:ea typeface="+mj-ea"/>
                <a:cs typeface="+mj-cs"/>
              </a:rPr>
              <a:t>Heckel</a:t>
            </a:r>
            <a:r>
              <a:rPr lang="en-US" sz="2400" dirty="0">
                <a:solidFill>
                  <a:srgbClr val="FFFFFF"/>
                </a:solidFill>
                <a:latin typeface="+mj-lt"/>
                <a:ea typeface="+mj-ea"/>
                <a:cs typeface="+mj-cs"/>
              </a:rPr>
              <a:t>, </a:t>
            </a:r>
            <a:r>
              <a:rPr lang="en-US" sz="2400" dirty="0" err="1">
                <a:solidFill>
                  <a:srgbClr val="FFFFFF"/>
                </a:solidFill>
                <a:latin typeface="+mj-lt"/>
                <a:ea typeface="+mj-ea"/>
                <a:cs typeface="+mj-cs"/>
              </a:rPr>
              <a:t>Kamerun</a:t>
            </a:r>
            <a:endParaRPr lang="en-US" sz="2400" dirty="0">
              <a:solidFill>
                <a:srgbClr val="FFFFFF"/>
              </a:solidFill>
            </a:endParaRPr>
          </a:p>
        </p:txBody>
      </p:sp>
      <p:sp>
        <p:nvSpPr>
          <p:cNvPr id="4" name="Zástupný symbol pro číslo snímku 3">
            <a:extLst>
              <a:ext uri="{FF2B5EF4-FFF2-40B4-BE49-F238E27FC236}">
                <a16:creationId xmlns:a16="http://schemas.microsoft.com/office/drawing/2014/main" id="{1A50DAAC-35EB-490C-949E-7AD2AC28184D}"/>
              </a:ext>
            </a:extLst>
          </p:cNvPr>
          <p:cNvSpPr>
            <a:spLocks noGrp="1"/>
          </p:cNvSpPr>
          <p:nvPr>
            <p:ph type="sldNum" sz="quarter" idx="12"/>
          </p:nvPr>
        </p:nvSpPr>
        <p:spPr>
          <a:xfrm>
            <a:off x="10740788" y="6312958"/>
            <a:ext cx="613012" cy="365125"/>
          </a:xfrm>
          <a:prstGeom prst="ellipse">
            <a:avLst/>
          </a:prstGeom>
        </p:spPr>
        <p:txBody>
          <a:bodyPr vert="horz" lIns="91440" tIns="45720" rIns="91440" bIns="45720" rtlCol="0">
            <a:normAutofit/>
          </a:bodyPr>
          <a:lstStyle/>
          <a:p>
            <a:pPr>
              <a:lnSpc>
                <a:spcPct val="90000"/>
              </a:lnSpc>
              <a:spcAft>
                <a:spcPts val="600"/>
              </a:spcAft>
            </a:pPr>
            <a:fld id="{A906A1B1-602F-47CB-AB1C-D0D12808BF1E}" type="slidenum">
              <a:rPr lang="en-US">
                <a:solidFill>
                  <a:srgbClr val="FFFFFF"/>
                </a:solidFill>
              </a:rPr>
              <a:pPr>
                <a:lnSpc>
                  <a:spcPct val="90000"/>
                </a:lnSpc>
                <a:spcAft>
                  <a:spcPts val="600"/>
                </a:spcAft>
              </a:pPr>
              <a:t>26</a:t>
            </a:fld>
            <a:endParaRPr lang="en-US">
              <a:solidFill>
                <a:srgbClr val="FFFFFF"/>
              </a:solidFill>
            </a:endParaRPr>
          </a:p>
        </p:txBody>
      </p:sp>
    </p:spTree>
    <p:extLst>
      <p:ext uri="{BB962C8B-B14F-4D97-AF65-F5344CB8AC3E}">
        <p14:creationId xmlns:p14="http://schemas.microsoft.com/office/powerpoint/2010/main" val="29336409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A656994-A5FC-4FEE-9E45-6AEE8C10C8B1}"/>
              </a:ext>
            </a:extLst>
          </p:cNvPr>
          <p:cNvSpPr>
            <a:spLocks noGrp="1"/>
          </p:cNvSpPr>
          <p:nvPr>
            <p:ph type="sldNum" sz="quarter" idx="12"/>
          </p:nvPr>
        </p:nvSpPr>
        <p:spPr/>
        <p:txBody>
          <a:bodyPr/>
          <a:lstStyle/>
          <a:p>
            <a:fld id="{A906A1B1-602F-47CB-AB1C-D0D12808BF1E}" type="slidenum">
              <a:rPr lang="cs-CZ" smtClean="0"/>
              <a:t>27</a:t>
            </a:fld>
            <a:endParaRPr lang="cs-CZ"/>
          </a:p>
        </p:txBody>
      </p:sp>
      <p:pic>
        <p:nvPicPr>
          <p:cNvPr id="5" name="Obrázek 4">
            <a:extLst>
              <a:ext uri="{FF2B5EF4-FFF2-40B4-BE49-F238E27FC236}">
                <a16:creationId xmlns:a16="http://schemas.microsoft.com/office/drawing/2014/main" id="{FA76C1EB-6860-47F4-A123-0E9F55FCDA4E}"/>
              </a:ext>
            </a:extLst>
          </p:cNvPr>
          <p:cNvPicPr>
            <a:picLocks noChangeAspect="1"/>
          </p:cNvPicPr>
          <p:nvPr/>
        </p:nvPicPr>
        <p:blipFill>
          <a:blip r:embed="rId2"/>
          <a:stretch>
            <a:fillRect/>
          </a:stretch>
        </p:blipFill>
        <p:spPr>
          <a:xfrm>
            <a:off x="1839084" y="223985"/>
            <a:ext cx="7940820" cy="6314927"/>
          </a:xfrm>
          <a:prstGeom prst="rect">
            <a:avLst/>
          </a:prstGeom>
        </p:spPr>
      </p:pic>
    </p:spTree>
    <p:extLst>
      <p:ext uri="{BB962C8B-B14F-4D97-AF65-F5344CB8AC3E}">
        <p14:creationId xmlns:p14="http://schemas.microsoft.com/office/powerpoint/2010/main" val="1355585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34E901A-88B8-4385-A8F2-86EEE5496F10}"/>
              </a:ext>
            </a:extLst>
          </p:cNvPr>
          <p:cNvSpPr txBox="1"/>
          <p:nvPr/>
        </p:nvSpPr>
        <p:spPr>
          <a:xfrm>
            <a:off x="663585" y="1048042"/>
            <a:ext cx="2686050" cy="369332"/>
          </a:xfrm>
          <a:prstGeom prst="rect">
            <a:avLst/>
          </a:prstGeom>
          <a:noFill/>
        </p:spPr>
        <p:txBody>
          <a:bodyPr wrap="square" rtlCol="0">
            <a:spAutoFit/>
          </a:bodyPr>
          <a:lstStyle/>
          <a:p>
            <a:r>
              <a:rPr lang="cs-CZ" dirty="0"/>
              <a:t>Deklarováno Nigérií </a:t>
            </a:r>
          </a:p>
        </p:txBody>
      </p:sp>
      <p:sp>
        <p:nvSpPr>
          <p:cNvPr id="9" name="TextovéPole 8">
            <a:extLst>
              <a:ext uri="{FF2B5EF4-FFF2-40B4-BE49-F238E27FC236}">
                <a16:creationId xmlns:a16="http://schemas.microsoft.com/office/drawing/2014/main" id="{BAC87D23-3DB2-40E6-97B0-A6743B9D5208}"/>
              </a:ext>
            </a:extLst>
          </p:cNvPr>
          <p:cNvSpPr txBox="1"/>
          <p:nvPr/>
        </p:nvSpPr>
        <p:spPr>
          <a:xfrm>
            <a:off x="663585" y="3436706"/>
            <a:ext cx="2686050" cy="369332"/>
          </a:xfrm>
          <a:prstGeom prst="rect">
            <a:avLst/>
          </a:prstGeom>
          <a:noFill/>
        </p:spPr>
        <p:txBody>
          <a:bodyPr wrap="square" rtlCol="0">
            <a:spAutoFit/>
          </a:bodyPr>
          <a:lstStyle/>
          <a:p>
            <a:r>
              <a:rPr lang="cs-CZ" dirty="0"/>
              <a:t>Deklarováno Čínou</a:t>
            </a:r>
          </a:p>
        </p:txBody>
      </p:sp>
      <p:sp>
        <p:nvSpPr>
          <p:cNvPr id="12" name="Nadpis 1">
            <a:extLst>
              <a:ext uri="{FF2B5EF4-FFF2-40B4-BE49-F238E27FC236}">
                <a16:creationId xmlns:a16="http://schemas.microsoft.com/office/drawing/2014/main" id="{01CF3DAE-5D95-4852-938B-0BE45881016A}"/>
              </a:ext>
            </a:extLst>
          </p:cNvPr>
          <p:cNvSpPr txBox="1">
            <a:spLocks/>
          </p:cNvSpPr>
          <p:nvPr/>
        </p:nvSpPr>
        <p:spPr>
          <a:xfrm>
            <a:off x="734505" y="183823"/>
            <a:ext cx="10515600" cy="520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dirty="0"/>
              <a:t>Čína – dovoz z Nigérie</a:t>
            </a:r>
          </a:p>
        </p:txBody>
      </p:sp>
      <p:pic>
        <p:nvPicPr>
          <p:cNvPr id="2" name="Obrázek 1">
            <a:extLst>
              <a:ext uri="{FF2B5EF4-FFF2-40B4-BE49-F238E27FC236}">
                <a16:creationId xmlns:a16="http://schemas.microsoft.com/office/drawing/2014/main" id="{7C0ECB0E-1B05-4497-8DF7-14DC89364DA6}"/>
              </a:ext>
            </a:extLst>
          </p:cNvPr>
          <p:cNvPicPr>
            <a:picLocks noChangeAspect="1"/>
          </p:cNvPicPr>
          <p:nvPr/>
        </p:nvPicPr>
        <p:blipFill>
          <a:blip r:embed="rId2"/>
          <a:stretch>
            <a:fillRect/>
          </a:stretch>
        </p:blipFill>
        <p:spPr>
          <a:xfrm>
            <a:off x="734505" y="4051275"/>
            <a:ext cx="10598207" cy="1425600"/>
          </a:xfrm>
          <a:prstGeom prst="rect">
            <a:avLst/>
          </a:prstGeom>
        </p:spPr>
      </p:pic>
      <p:pic>
        <p:nvPicPr>
          <p:cNvPr id="3" name="Obrázek 2">
            <a:extLst>
              <a:ext uri="{FF2B5EF4-FFF2-40B4-BE49-F238E27FC236}">
                <a16:creationId xmlns:a16="http://schemas.microsoft.com/office/drawing/2014/main" id="{8B1CE55A-45FE-4A41-8B8E-8BFACFCE2C62}"/>
              </a:ext>
            </a:extLst>
          </p:cNvPr>
          <p:cNvPicPr>
            <a:picLocks noChangeAspect="1"/>
          </p:cNvPicPr>
          <p:nvPr/>
        </p:nvPicPr>
        <p:blipFill>
          <a:blip r:embed="rId3"/>
          <a:stretch>
            <a:fillRect/>
          </a:stretch>
        </p:blipFill>
        <p:spPr>
          <a:xfrm>
            <a:off x="734505" y="1514402"/>
            <a:ext cx="10598206" cy="1238278"/>
          </a:xfrm>
          <a:prstGeom prst="rect">
            <a:avLst/>
          </a:prstGeom>
        </p:spPr>
      </p:pic>
    </p:spTree>
    <p:extLst>
      <p:ext uri="{BB962C8B-B14F-4D97-AF65-F5344CB8AC3E}">
        <p14:creationId xmlns:p14="http://schemas.microsoft.com/office/powerpoint/2010/main" val="1440274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2D5D3-6C73-483B-8EA4-59255D3C6FC5}"/>
              </a:ext>
            </a:extLst>
          </p:cNvPr>
          <p:cNvSpPr>
            <a:spLocks noGrp="1"/>
          </p:cNvSpPr>
          <p:nvPr>
            <p:ph type="title"/>
          </p:nvPr>
        </p:nvSpPr>
        <p:spPr>
          <a:xfrm>
            <a:off x="819149" y="263643"/>
            <a:ext cx="10963275" cy="663166"/>
          </a:xfrm>
        </p:spPr>
        <p:txBody>
          <a:bodyPr>
            <a:normAutofit fontScale="90000"/>
          </a:bodyPr>
          <a:lstStyle/>
          <a:p>
            <a:pPr algn="ctr"/>
            <a:r>
              <a:rPr lang="cs-CZ" dirty="0"/>
              <a:t>Čínská intervence v Konžské pánvi Nigérie - Kamerun</a:t>
            </a:r>
          </a:p>
        </p:txBody>
      </p:sp>
      <p:pic>
        <p:nvPicPr>
          <p:cNvPr id="6" name="Obrázek 5">
            <a:extLst>
              <a:ext uri="{FF2B5EF4-FFF2-40B4-BE49-F238E27FC236}">
                <a16:creationId xmlns:a16="http://schemas.microsoft.com/office/drawing/2014/main" id="{A939F578-A54B-4261-A441-77EEFFE3A29A}"/>
              </a:ext>
            </a:extLst>
          </p:cNvPr>
          <p:cNvPicPr>
            <a:picLocks noChangeAspect="1"/>
          </p:cNvPicPr>
          <p:nvPr/>
        </p:nvPicPr>
        <p:blipFill>
          <a:blip r:embed="rId2"/>
          <a:stretch>
            <a:fillRect/>
          </a:stretch>
        </p:blipFill>
        <p:spPr>
          <a:xfrm>
            <a:off x="1907257" y="882424"/>
            <a:ext cx="8528488" cy="5664491"/>
          </a:xfrm>
          <a:prstGeom prst="rect">
            <a:avLst/>
          </a:prstGeom>
        </p:spPr>
      </p:pic>
    </p:spTree>
    <p:extLst>
      <p:ext uri="{BB962C8B-B14F-4D97-AF65-F5344CB8AC3E}">
        <p14:creationId xmlns:p14="http://schemas.microsoft.com/office/powerpoint/2010/main" val="283088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22E10076-3CDF-455B-9732-22147C97FB2E}"/>
              </a:ext>
            </a:extLst>
          </p:cNvPr>
          <p:cNvSpPr>
            <a:spLocks noGrp="1"/>
          </p:cNvSpPr>
          <p:nvPr>
            <p:ph type="title"/>
          </p:nvPr>
        </p:nvSpPr>
        <p:spPr>
          <a:xfrm>
            <a:off x="643467" y="321734"/>
            <a:ext cx="10905066" cy="1135737"/>
          </a:xfrm>
        </p:spPr>
        <p:txBody>
          <a:bodyPr>
            <a:normAutofit/>
          </a:bodyPr>
          <a:lstStyle/>
          <a:p>
            <a:pPr algn="ctr"/>
            <a:r>
              <a:rPr lang="cs-CZ" dirty="0"/>
              <a:t>Struktura přednášky</a:t>
            </a:r>
          </a:p>
        </p:txBody>
      </p:sp>
      <p:sp>
        <p:nvSpPr>
          <p:cNvPr id="3" name="Zástupný obsah 2">
            <a:extLst>
              <a:ext uri="{FF2B5EF4-FFF2-40B4-BE49-F238E27FC236}">
                <a16:creationId xmlns:a16="http://schemas.microsoft.com/office/drawing/2014/main" id="{80168434-70D0-4802-85D3-90624FCB81E0}"/>
              </a:ext>
            </a:extLst>
          </p:cNvPr>
          <p:cNvSpPr>
            <a:spLocks noGrp="1"/>
          </p:cNvSpPr>
          <p:nvPr>
            <p:ph idx="1"/>
          </p:nvPr>
        </p:nvSpPr>
        <p:spPr>
          <a:xfrm>
            <a:off x="643467" y="1782981"/>
            <a:ext cx="10905066" cy="4393982"/>
          </a:xfrm>
        </p:spPr>
        <p:txBody>
          <a:bodyPr>
            <a:normAutofit/>
          </a:bodyPr>
          <a:lstStyle/>
          <a:p>
            <a:r>
              <a:rPr lang="en-US" sz="2400" dirty="0" err="1"/>
              <a:t>Obecná</a:t>
            </a:r>
            <a:r>
              <a:rPr lang="en-US" sz="2400" dirty="0"/>
              <a:t> </a:t>
            </a:r>
            <a:r>
              <a:rPr lang="en-US" sz="2400" dirty="0" err="1"/>
              <a:t>charakteristika</a:t>
            </a:r>
            <a:r>
              <a:rPr lang="en-US" sz="2400" dirty="0"/>
              <a:t> </a:t>
            </a:r>
            <a:r>
              <a:rPr lang="en-US" sz="2400" dirty="0" err="1"/>
              <a:t>Konžské</a:t>
            </a:r>
            <a:r>
              <a:rPr lang="en-US" sz="2400" dirty="0"/>
              <a:t> </a:t>
            </a:r>
            <a:r>
              <a:rPr lang="en-US" sz="2400" dirty="0" err="1"/>
              <a:t>pánve</a:t>
            </a:r>
            <a:endParaRPr lang="cs-CZ" sz="2400" dirty="0"/>
          </a:p>
          <a:p>
            <a:r>
              <a:rPr lang="cs-CZ" sz="2400" dirty="0"/>
              <a:t>Život v závislosti na lese</a:t>
            </a:r>
          </a:p>
          <a:p>
            <a:r>
              <a:rPr lang="cs-CZ" sz="2400" dirty="0"/>
              <a:t>Lesní hospodaření a export dřeva</a:t>
            </a:r>
          </a:p>
          <a:p>
            <a:r>
              <a:rPr lang="cs-CZ" sz="2400" dirty="0"/>
              <a:t>Africko-čínské propojení </a:t>
            </a:r>
          </a:p>
          <a:p>
            <a:r>
              <a:rPr lang="cs-CZ" sz="2400" dirty="0" err="1"/>
              <a:t>Čínsk</a:t>
            </a:r>
            <a:r>
              <a:rPr lang="en-US" sz="2400" dirty="0"/>
              <a:t>á</a:t>
            </a:r>
            <a:r>
              <a:rPr lang="cs-CZ" sz="2400" dirty="0"/>
              <a:t> intervence v Konžské pánvi</a:t>
            </a:r>
          </a:p>
          <a:p>
            <a:r>
              <a:rPr lang="cs-CZ" sz="2400" dirty="0"/>
              <a:t>Ukázková studie: Gabon</a:t>
            </a:r>
          </a:p>
          <a:p>
            <a:r>
              <a:rPr lang="cs-CZ" sz="2400" dirty="0" err="1"/>
              <a:t>The</a:t>
            </a:r>
            <a:r>
              <a:rPr lang="cs-CZ" sz="2400" dirty="0"/>
              <a:t> </a:t>
            </a:r>
            <a:r>
              <a:rPr lang="cs-CZ" sz="2400" dirty="0" err="1"/>
              <a:t>Ebony</a:t>
            </a:r>
            <a:r>
              <a:rPr lang="cs-CZ" sz="2400" dirty="0"/>
              <a:t> </a:t>
            </a:r>
            <a:r>
              <a:rPr lang="cs-CZ" sz="2400" dirty="0" err="1"/>
              <a:t>project</a:t>
            </a:r>
            <a:endParaRPr lang="cs-CZ" sz="2400" dirty="0"/>
          </a:p>
          <a:p>
            <a:endParaRPr lang="cs-CZ" sz="2000" dirty="0"/>
          </a:p>
        </p:txBody>
      </p:sp>
      <p:sp>
        <p:nvSpPr>
          <p:cNvPr id="2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Zástupný symbol pro číslo snímku 3">
            <a:extLst>
              <a:ext uri="{FF2B5EF4-FFF2-40B4-BE49-F238E27FC236}">
                <a16:creationId xmlns:a16="http://schemas.microsoft.com/office/drawing/2014/main" id="{7624576C-A20A-4072-85C9-D27B47073CB5}"/>
              </a:ext>
            </a:extLst>
          </p:cNvPr>
          <p:cNvSpPr>
            <a:spLocks noGrp="1"/>
          </p:cNvSpPr>
          <p:nvPr>
            <p:ph type="sldNum" sz="quarter" idx="12"/>
          </p:nvPr>
        </p:nvSpPr>
        <p:spPr>
          <a:xfrm>
            <a:off x="8805333" y="6356350"/>
            <a:ext cx="2743200" cy="365125"/>
          </a:xfrm>
        </p:spPr>
        <p:txBody>
          <a:bodyPr>
            <a:normAutofit/>
          </a:bodyPr>
          <a:lstStyle/>
          <a:p>
            <a:pPr>
              <a:spcAft>
                <a:spcPts val="600"/>
              </a:spcAft>
            </a:pPr>
            <a:fld id="{A906A1B1-602F-47CB-AB1C-D0D12808BF1E}" type="slidenum">
              <a:rPr lang="cs-CZ" smtClean="0"/>
              <a:pPr>
                <a:spcAft>
                  <a:spcPts val="600"/>
                </a:spcAft>
              </a:pPr>
              <a:t>3</a:t>
            </a:fld>
            <a:endParaRPr lang="cs-CZ"/>
          </a:p>
        </p:txBody>
      </p:sp>
    </p:spTree>
    <p:extLst>
      <p:ext uri="{BB962C8B-B14F-4D97-AF65-F5344CB8AC3E}">
        <p14:creationId xmlns:p14="http://schemas.microsoft.com/office/powerpoint/2010/main" val="3976882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6EE0EAD5-41AF-4D18-AC3E-DDE1F3BE8F84}"/>
              </a:ext>
            </a:extLst>
          </p:cNvPr>
          <p:cNvSpPr>
            <a:spLocks noGrp="1"/>
          </p:cNvSpPr>
          <p:nvPr>
            <p:ph idx="1"/>
          </p:nvPr>
        </p:nvSpPr>
        <p:spPr>
          <a:xfrm>
            <a:off x="338579" y="1043201"/>
            <a:ext cx="6373306" cy="5678110"/>
          </a:xfrm>
        </p:spPr>
        <p:txBody>
          <a:bodyPr>
            <a:normAutofit/>
          </a:bodyPr>
          <a:lstStyle/>
          <a:p>
            <a:r>
              <a:rPr lang="cs-CZ" dirty="0"/>
              <a:t>Vysoká poptávka čínských nábytkářů po „</a:t>
            </a:r>
            <a:r>
              <a:rPr lang="cs-CZ" dirty="0" err="1"/>
              <a:t>Rosewood</a:t>
            </a:r>
            <a:r>
              <a:rPr lang="cs-CZ" dirty="0"/>
              <a:t>“ (převážně po </a:t>
            </a:r>
            <a:r>
              <a:rPr lang="cs-CZ" i="1" dirty="0" err="1"/>
              <a:t>Pterocarpus</a:t>
            </a:r>
            <a:r>
              <a:rPr lang="cs-CZ" i="1" dirty="0"/>
              <a:t> </a:t>
            </a:r>
            <a:r>
              <a:rPr lang="cs-CZ" i="1" dirty="0" err="1"/>
              <a:t>erinaceus</a:t>
            </a:r>
            <a:r>
              <a:rPr lang="cs-CZ" i="1" dirty="0"/>
              <a:t> = </a:t>
            </a:r>
            <a:r>
              <a:rPr lang="cs-CZ" i="1" dirty="0" err="1"/>
              <a:t>kosso</a:t>
            </a:r>
            <a:r>
              <a:rPr lang="cs-CZ" dirty="0"/>
              <a:t>)</a:t>
            </a:r>
          </a:p>
          <a:p>
            <a:r>
              <a:rPr lang="cs-CZ" dirty="0"/>
              <a:t>Nigérie, DRC, Kongo, Kamerun,…</a:t>
            </a:r>
          </a:p>
          <a:p>
            <a:r>
              <a:rPr lang="cs-CZ" dirty="0"/>
              <a:t>V Nigérii množství dříví z oblasti okupované Boko </a:t>
            </a:r>
            <a:r>
              <a:rPr lang="cs-CZ" dirty="0" err="1"/>
              <a:t>Haram</a:t>
            </a:r>
            <a:r>
              <a:rPr lang="cs-CZ" dirty="0"/>
              <a:t> </a:t>
            </a:r>
          </a:p>
          <a:p>
            <a:r>
              <a:rPr lang="cs-CZ" dirty="0"/>
              <a:t>Obrovská poptávka po „</a:t>
            </a:r>
            <a:r>
              <a:rPr lang="cs-CZ" dirty="0" err="1"/>
              <a:t>rosewood</a:t>
            </a:r>
            <a:r>
              <a:rPr lang="cs-CZ" dirty="0"/>
              <a:t>“ – přetěžování, vystavování falešných povolení, certifikáty k prodeji, uzavírané dohody s celníky</a:t>
            </a:r>
          </a:p>
          <a:p>
            <a:r>
              <a:rPr lang="cs-CZ" dirty="0"/>
              <a:t>Přetěžené oblasti – posun za hranice, do Kamerunu – obrovské těžby – úplatky policie a armády na hranicích </a:t>
            </a:r>
          </a:p>
          <a:p>
            <a:pPr marL="0" indent="0">
              <a:buNone/>
            </a:pPr>
            <a:endParaRPr lang="cs-CZ" dirty="0"/>
          </a:p>
        </p:txBody>
      </p:sp>
      <p:sp>
        <p:nvSpPr>
          <p:cNvPr id="4" name="Nadpis 1">
            <a:extLst>
              <a:ext uri="{FF2B5EF4-FFF2-40B4-BE49-F238E27FC236}">
                <a16:creationId xmlns:a16="http://schemas.microsoft.com/office/drawing/2014/main" id="{6E19F4E0-088F-4CD4-B6F7-983D12CA6C85}"/>
              </a:ext>
            </a:extLst>
          </p:cNvPr>
          <p:cNvSpPr>
            <a:spLocks noGrp="1"/>
          </p:cNvSpPr>
          <p:nvPr>
            <p:ph type="title"/>
          </p:nvPr>
        </p:nvSpPr>
        <p:spPr>
          <a:xfrm>
            <a:off x="838200" y="311085"/>
            <a:ext cx="10515600" cy="663166"/>
          </a:xfrm>
        </p:spPr>
        <p:txBody>
          <a:bodyPr>
            <a:normAutofit fontScale="90000"/>
          </a:bodyPr>
          <a:lstStyle/>
          <a:p>
            <a:pPr algn="ctr"/>
            <a:r>
              <a:rPr lang="cs-CZ" dirty="0"/>
              <a:t>Čínská intervence v Konžské pánvi </a:t>
            </a:r>
          </a:p>
        </p:txBody>
      </p:sp>
      <p:pic>
        <p:nvPicPr>
          <p:cNvPr id="5" name="Obrázek 4">
            <a:extLst>
              <a:ext uri="{FF2B5EF4-FFF2-40B4-BE49-F238E27FC236}">
                <a16:creationId xmlns:a16="http://schemas.microsoft.com/office/drawing/2014/main" id="{89854B6D-2EC1-48E8-9AFE-8A5015699636}"/>
              </a:ext>
            </a:extLst>
          </p:cNvPr>
          <p:cNvPicPr>
            <a:picLocks noChangeAspect="1"/>
          </p:cNvPicPr>
          <p:nvPr/>
        </p:nvPicPr>
        <p:blipFill>
          <a:blip r:embed="rId2"/>
          <a:stretch>
            <a:fillRect/>
          </a:stretch>
        </p:blipFill>
        <p:spPr>
          <a:xfrm>
            <a:off x="6711884" y="1616162"/>
            <a:ext cx="5326093" cy="4011640"/>
          </a:xfrm>
          <a:prstGeom prst="rect">
            <a:avLst/>
          </a:prstGeom>
        </p:spPr>
      </p:pic>
    </p:spTree>
    <p:extLst>
      <p:ext uri="{BB962C8B-B14F-4D97-AF65-F5344CB8AC3E}">
        <p14:creationId xmlns:p14="http://schemas.microsoft.com/office/powerpoint/2010/main" val="2490381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60C852-1637-405B-BFBA-444B88601170}"/>
              </a:ext>
            </a:extLst>
          </p:cNvPr>
          <p:cNvSpPr>
            <a:spLocks noGrp="1"/>
          </p:cNvSpPr>
          <p:nvPr>
            <p:ph type="title"/>
          </p:nvPr>
        </p:nvSpPr>
        <p:spPr>
          <a:xfrm>
            <a:off x="838200" y="311085"/>
            <a:ext cx="10515600" cy="691888"/>
          </a:xfrm>
        </p:spPr>
        <p:txBody>
          <a:bodyPr>
            <a:normAutofit fontScale="90000"/>
          </a:bodyPr>
          <a:lstStyle/>
          <a:p>
            <a:pPr algn="ctr"/>
            <a:r>
              <a:rPr lang="cs-CZ" dirty="0"/>
              <a:t>Gabon </a:t>
            </a:r>
          </a:p>
        </p:txBody>
      </p:sp>
      <p:pic>
        <p:nvPicPr>
          <p:cNvPr id="4" name="Obrázek 3">
            <a:extLst>
              <a:ext uri="{FF2B5EF4-FFF2-40B4-BE49-F238E27FC236}">
                <a16:creationId xmlns:a16="http://schemas.microsoft.com/office/drawing/2014/main" id="{E42CB4F6-43C6-4EED-833B-510677115DD3}"/>
              </a:ext>
            </a:extLst>
          </p:cNvPr>
          <p:cNvPicPr>
            <a:picLocks noChangeAspect="1"/>
          </p:cNvPicPr>
          <p:nvPr/>
        </p:nvPicPr>
        <p:blipFill>
          <a:blip r:embed="rId2"/>
          <a:stretch>
            <a:fillRect/>
          </a:stretch>
        </p:blipFill>
        <p:spPr>
          <a:xfrm>
            <a:off x="1831756" y="1002973"/>
            <a:ext cx="8528488" cy="5664491"/>
          </a:xfrm>
          <a:prstGeom prst="rect">
            <a:avLst/>
          </a:prstGeom>
        </p:spPr>
      </p:pic>
    </p:spTree>
    <p:extLst>
      <p:ext uri="{BB962C8B-B14F-4D97-AF65-F5344CB8AC3E}">
        <p14:creationId xmlns:p14="http://schemas.microsoft.com/office/powerpoint/2010/main" val="3653865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65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Nadpis 1">
            <a:extLst>
              <a:ext uri="{FF2B5EF4-FFF2-40B4-BE49-F238E27FC236}">
                <a16:creationId xmlns:a16="http://schemas.microsoft.com/office/drawing/2014/main" id="{6E120260-90D3-47B7-92AB-F89ED2393DFB}"/>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kern="1200">
                <a:solidFill>
                  <a:srgbClr val="FFFFFF"/>
                </a:solidFill>
                <a:latin typeface="+mj-lt"/>
                <a:ea typeface="+mj-ea"/>
                <a:cs typeface="+mj-cs"/>
              </a:rPr>
              <a:t>Gabon </a:t>
            </a:r>
          </a:p>
        </p:txBody>
      </p:sp>
      <p:pic>
        <p:nvPicPr>
          <p:cNvPr id="5" name="Obrázek 4">
            <a:extLst>
              <a:ext uri="{FF2B5EF4-FFF2-40B4-BE49-F238E27FC236}">
                <a16:creationId xmlns:a16="http://schemas.microsoft.com/office/drawing/2014/main" id="{7219B9E3-D1B0-47A5-9252-32D5B2A9E6E6}"/>
              </a:ext>
            </a:extLst>
          </p:cNvPr>
          <p:cNvPicPr>
            <a:picLocks noChangeAspect="1"/>
          </p:cNvPicPr>
          <p:nvPr/>
        </p:nvPicPr>
        <p:blipFill rotWithShape="1">
          <a:blip r:embed="rId2"/>
          <a:srcRect r="8538" b="4"/>
          <a:stretch/>
        </p:blipFill>
        <p:spPr>
          <a:xfrm>
            <a:off x="327546" y="2454903"/>
            <a:ext cx="3442801" cy="4080254"/>
          </a:xfrm>
          <a:prstGeom prst="rect">
            <a:avLst/>
          </a:prstGeom>
        </p:spPr>
      </p:pic>
      <p:pic>
        <p:nvPicPr>
          <p:cNvPr id="7" name="Obrázek 6">
            <a:extLst>
              <a:ext uri="{FF2B5EF4-FFF2-40B4-BE49-F238E27FC236}">
                <a16:creationId xmlns:a16="http://schemas.microsoft.com/office/drawing/2014/main" id="{FF86210B-1E50-455D-99F7-A3F5446FB84A}"/>
              </a:ext>
            </a:extLst>
          </p:cNvPr>
          <p:cNvPicPr>
            <a:picLocks noChangeAspect="1"/>
          </p:cNvPicPr>
          <p:nvPr/>
        </p:nvPicPr>
        <p:blipFill rotWithShape="1">
          <a:blip r:embed="rId3"/>
          <a:srcRect r="2" b="5905"/>
          <a:stretch/>
        </p:blipFill>
        <p:spPr>
          <a:xfrm>
            <a:off x="3942260" y="2454901"/>
            <a:ext cx="3442803" cy="4080255"/>
          </a:xfrm>
          <a:prstGeom prst="rect">
            <a:avLst/>
          </a:prstGeom>
        </p:spPr>
      </p:pic>
      <p:sp>
        <p:nvSpPr>
          <p:cNvPr id="26"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ovéPole 9">
            <a:extLst>
              <a:ext uri="{FF2B5EF4-FFF2-40B4-BE49-F238E27FC236}">
                <a16:creationId xmlns:a16="http://schemas.microsoft.com/office/drawing/2014/main" id="{621B2B6B-F339-4E82-9F8E-DEEB5B932555}"/>
              </a:ext>
            </a:extLst>
          </p:cNvPr>
          <p:cNvSpPr txBox="1"/>
          <p:nvPr/>
        </p:nvSpPr>
        <p:spPr>
          <a:xfrm>
            <a:off x="7762876" y="763523"/>
            <a:ext cx="3904868" cy="533095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solidFill>
                  <a:srgbClr val="FFFFFF"/>
                </a:solidFill>
              </a:rPr>
              <a:t>04/2019 – </a:t>
            </a:r>
            <a:r>
              <a:rPr lang="en-US" sz="2400" dirty="0" err="1">
                <a:solidFill>
                  <a:srgbClr val="FFFFFF"/>
                </a:solidFill>
              </a:rPr>
              <a:t>Brusel</a:t>
            </a:r>
            <a:r>
              <a:rPr lang="en-US" sz="2400" dirty="0">
                <a:solidFill>
                  <a:srgbClr val="FFFFFF"/>
                </a:solidFill>
              </a:rPr>
              <a:t> </a:t>
            </a:r>
          </a:p>
          <a:p>
            <a:pPr>
              <a:lnSpc>
                <a:spcPct val="90000"/>
              </a:lnSpc>
              <a:spcAft>
                <a:spcPts val="600"/>
              </a:spcAft>
            </a:pPr>
            <a:r>
              <a:rPr lang="en-US" sz="2400" dirty="0">
                <a:solidFill>
                  <a:srgbClr val="FFFFFF"/>
                </a:solidFill>
              </a:rPr>
              <a:t>- </a:t>
            </a:r>
            <a:r>
              <a:rPr lang="en-US" sz="2400" dirty="0" err="1">
                <a:solidFill>
                  <a:srgbClr val="FFFFFF"/>
                </a:solidFill>
              </a:rPr>
              <a:t>plk</a:t>
            </a:r>
            <a:r>
              <a:rPr lang="en-US" sz="2400" dirty="0">
                <a:solidFill>
                  <a:srgbClr val="FFFFFF"/>
                </a:solidFill>
              </a:rPr>
              <a:t>. </a:t>
            </a:r>
            <a:r>
              <a:rPr lang="en-US" sz="2400" dirty="0" err="1">
                <a:solidFill>
                  <a:srgbClr val="FFFFFF"/>
                </a:solidFill>
              </a:rPr>
              <a:t>Arsene</a:t>
            </a:r>
            <a:r>
              <a:rPr lang="en-US" sz="2400" dirty="0">
                <a:solidFill>
                  <a:srgbClr val="FFFFFF"/>
                </a:solidFill>
              </a:rPr>
              <a:t> </a:t>
            </a:r>
            <a:r>
              <a:rPr lang="en-US" sz="2400" dirty="0" err="1">
                <a:solidFill>
                  <a:srgbClr val="FFFFFF"/>
                </a:solidFill>
              </a:rPr>
              <a:t>Emvahou</a:t>
            </a:r>
            <a:r>
              <a:rPr lang="en-US" sz="2400" dirty="0">
                <a:solidFill>
                  <a:srgbClr val="FFFFFF"/>
                </a:solidFill>
              </a:rPr>
              <a:t> a prof. Lee White </a:t>
            </a:r>
          </a:p>
          <a:p>
            <a:pPr marL="342900" indent="-342900">
              <a:lnSpc>
                <a:spcPct val="90000"/>
              </a:lnSpc>
              <a:spcAft>
                <a:spcPts val="600"/>
              </a:spcAft>
              <a:buFontTx/>
              <a:buChar char="-"/>
            </a:pPr>
            <a:r>
              <a:rPr lang="en-US" sz="2400" dirty="0">
                <a:solidFill>
                  <a:srgbClr val="FFFFFF"/>
                </a:solidFill>
              </a:rPr>
              <a:t>EUTR – </a:t>
            </a:r>
            <a:r>
              <a:rPr lang="en-US" sz="2400" dirty="0" err="1">
                <a:solidFill>
                  <a:srgbClr val="FFFFFF"/>
                </a:solidFill>
              </a:rPr>
              <a:t>operace</a:t>
            </a:r>
            <a:r>
              <a:rPr lang="en-US" sz="2400" dirty="0">
                <a:solidFill>
                  <a:srgbClr val="FFFFFF"/>
                </a:solidFill>
              </a:rPr>
              <a:t> Mamba – (</a:t>
            </a:r>
            <a:r>
              <a:rPr lang="en-US" sz="2400" dirty="0">
                <a:solidFill>
                  <a:srgbClr val="FFFFFF"/>
                </a:solidFill>
                <a:hlinkClick r:id="rId4"/>
              </a:rPr>
              <a:t>https://eia-global.org/reports/20190325-toxic-trade</a:t>
            </a:r>
            <a:r>
              <a:rPr lang="en-US" sz="2400" dirty="0">
                <a:solidFill>
                  <a:srgbClr val="FFFFFF"/>
                </a:solidFill>
              </a:rPr>
              <a:t>) </a:t>
            </a:r>
          </a:p>
          <a:p>
            <a:pPr>
              <a:lnSpc>
                <a:spcPct val="90000"/>
              </a:lnSpc>
              <a:spcAft>
                <a:spcPts val="600"/>
              </a:spcAft>
            </a:pPr>
            <a:endParaRPr lang="en-US" sz="2400" dirty="0">
              <a:solidFill>
                <a:srgbClr val="FFFFFF"/>
              </a:solidFill>
            </a:endParaRPr>
          </a:p>
          <a:p>
            <a:pPr indent="-228600">
              <a:lnSpc>
                <a:spcPct val="90000"/>
              </a:lnSpc>
              <a:spcAft>
                <a:spcPts val="600"/>
              </a:spcAft>
              <a:buFont typeface="Arial" panose="020B0604020202020204" pitchFamily="34" charset="0"/>
              <a:buChar char="•"/>
            </a:pPr>
            <a:r>
              <a:rPr lang="en-US" sz="2400" dirty="0">
                <a:solidFill>
                  <a:srgbClr val="FFFFFF"/>
                </a:solidFill>
              </a:rPr>
              <a:t>10/2019 – </a:t>
            </a:r>
            <a:r>
              <a:rPr lang="en-US" sz="2400" dirty="0" err="1">
                <a:solidFill>
                  <a:srgbClr val="FFFFFF"/>
                </a:solidFill>
              </a:rPr>
              <a:t>ukončení</a:t>
            </a:r>
            <a:r>
              <a:rPr lang="en-US" sz="2400" dirty="0">
                <a:solidFill>
                  <a:srgbClr val="FFFFFF"/>
                </a:solidFill>
              </a:rPr>
              <a:t> </a:t>
            </a:r>
            <a:r>
              <a:rPr lang="en-US" sz="2400" dirty="0" err="1">
                <a:solidFill>
                  <a:srgbClr val="FFFFFF"/>
                </a:solidFill>
              </a:rPr>
              <a:t>operace</a:t>
            </a:r>
            <a:r>
              <a:rPr lang="en-US" sz="2400" dirty="0">
                <a:solidFill>
                  <a:srgbClr val="FFFFFF"/>
                </a:solidFill>
              </a:rPr>
              <a:t> Mamba → </a:t>
            </a:r>
            <a:r>
              <a:rPr lang="en-US" sz="2400" dirty="0" err="1">
                <a:solidFill>
                  <a:srgbClr val="FFFFFF"/>
                </a:solidFill>
              </a:rPr>
              <a:t>výsledek</a:t>
            </a:r>
            <a:r>
              <a:rPr lang="en-US" sz="2400" dirty="0">
                <a:solidFill>
                  <a:srgbClr val="FFFFFF"/>
                </a:solidFill>
              </a:rPr>
              <a:t> </a:t>
            </a:r>
          </a:p>
          <a:p>
            <a:pPr indent="-228600">
              <a:lnSpc>
                <a:spcPct val="90000"/>
              </a:lnSpc>
              <a:spcAft>
                <a:spcPts val="600"/>
              </a:spcAft>
              <a:buFont typeface="Arial" panose="020B0604020202020204" pitchFamily="34" charset="0"/>
              <a:buChar char="•"/>
            </a:pPr>
            <a:endParaRPr lang="en-US" sz="2400" dirty="0">
              <a:solidFill>
                <a:srgbClr val="FFFFFF"/>
              </a:solidFill>
            </a:endParaRPr>
          </a:p>
        </p:txBody>
      </p:sp>
      <p:sp>
        <p:nvSpPr>
          <p:cNvPr id="4" name="Zástupný symbol pro číslo snímku 3">
            <a:extLst>
              <a:ext uri="{FF2B5EF4-FFF2-40B4-BE49-F238E27FC236}">
                <a16:creationId xmlns:a16="http://schemas.microsoft.com/office/drawing/2014/main" id="{3E509C28-8674-45E2-B80B-D244D5B57659}"/>
              </a:ext>
            </a:extLst>
          </p:cNvPr>
          <p:cNvSpPr>
            <a:spLocks noGrp="1"/>
          </p:cNvSpPr>
          <p:nvPr>
            <p:ph type="sldNum" sz="quarter" idx="12"/>
          </p:nvPr>
        </p:nvSpPr>
        <p:spPr>
          <a:xfrm>
            <a:off x="10655806" y="6535157"/>
            <a:ext cx="813463" cy="274320"/>
          </a:xfrm>
        </p:spPr>
        <p:txBody>
          <a:bodyPr vert="horz" lIns="91440" tIns="45720" rIns="91440" bIns="45720" rtlCol="0" anchor="ctr">
            <a:normAutofit/>
          </a:bodyPr>
          <a:lstStyle/>
          <a:p>
            <a:pPr>
              <a:spcAft>
                <a:spcPts val="600"/>
              </a:spcAft>
            </a:pPr>
            <a:fld id="{A906A1B1-602F-47CB-AB1C-D0D12808BF1E}" type="slidenum">
              <a:rPr lang="en-US" sz="1050">
                <a:solidFill>
                  <a:schemeClr val="tx1">
                    <a:lumMod val="50000"/>
                    <a:lumOff val="50000"/>
                  </a:schemeClr>
                </a:solidFill>
              </a:rPr>
              <a:pPr>
                <a:spcAft>
                  <a:spcPts val="600"/>
                </a:spcAft>
              </a:pPr>
              <a:t>32</a:t>
            </a:fld>
            <a:endParaRPr lang="en-US" sz="1050">
              <a:solidFill>
                <a:schemeClr val="tx1">
                  <a:lumMod val="50000"/>
                  <a:lumOff val="50000"/>
                </a:schemeClr>
              </a:solidFill>
            </a:endParaRPr>
          </a:p>
        </p:txBody>
      </p:sp>
      <p:sp>
        <p:nvSpPr>
          <p:cNvPr id="39" name="TextovéPole 38">
            <a:extLst>
              <a:ext uri="{FF2B5EF4-FFF2-40B4-BE49-F238E27FC236}">
                <a16:creationId xmlns:a16="http://schemas.microsoft.com/office/drawing/2014/main" id="{55A504F4-A964-48BD-8494-96B4BC256067}"/>
              </a:ext>
            </a:extLst>
          </p:cNvPr>
          <p:cNvSpPr txBox="1"/>
          <p:nvPr/>
        </p:nvSpPr>
        <p:spPr>
          <a:xfrm>
            <a:off x="754286" y="6482448"/>
            <a:ext cx="2589320" cy="375552"/>
          </a:xfrm>
          <a:prstGeom prst="rect">
            <a:avLst/>
          </a:prstGeom>
          <a:noFill/>
        </p:spPr>
        <p:txBody>
          <a:bodyPr wrap="square">
            <a:spAutoFit/>
          </a:bodyPr>
          <a:lstStyle/>
          <a:p>
            <a:pPr marL="0" marR="0">
              <a:lnSpc>
                <a:spcPct val="107000"/>
              </a:lnSpc>
              <a:spcBef>
                <a:spcPts val="0"/>
              </a:spcBef>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plk. Arsene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Emvahou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ovéPole 39">
            <a:extLst>
              <a:ext uri="{FF2B5EF4-FFF2-40B4-BE49-F238E27FC236}">
                <a16:creationId xmlns:a16="http://schemas.microsoft.com/office/drawing/2014/main" id="{3F38208D-8C11-4862-ADC7-A1D3E813CA9F}"/>
              </a:ext>
            </a:extLst>
          </p:cNvPr>
          <p:cNvSpPr txBox="1"/>
          <p:nvPr/>
        </p:nvSpPr>
        <p:spPr>
          <a:xfrm>
            <a:off x="4643838" y="6476664"/>
            <a:ext cx="2039645" cy="375552"/>
          </a:xfrm>
          <a:prstGeom prst="rect">
            <a:avLst/>
          </a:prstGeom>
          <a:noFill/>
        </p:spPr>
        <p:txBody>
          <a:bodyPr wrap="square">
            <a:spAutoFit/>
          </a:bodyPr>
          <a:lstStyle/>
          <a:p>
            <a:pPr marL="0" marR="0">
              <a:lnSpc>
                <a:spcPct val="107000"/>
              </a:lnSpc>
              <a:spcBef>
                <a:spcPts val="0"/>
              </a:spcBef>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Prof. Lee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White</a:t>
            </a:r>
            <a:r>
              <a:rPr lang="cs-CZ" sz="1800" dirty="0">
                <a:effectLst/>
                <a:latin typeface="Calibri" panose="020F0502020204030204" pitchFamily="34" charset="0"/>
                <a:ea typeface="Calibri" panose="020F0502020204030204" pitchFamily="34" charset="0"/>
                <a:cs typeface="Times New Roman" panose="02020603050405020304" pitchFamily="18" charset="0"/>
              </a:rPr>
              <a:t> CBE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1691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D0F07C-BB62-4332-A674-E5A34B7F0DAA}"/>
              </a:ext>
            </a:extLst>
          </p:cNvPr>
          <p:cNvSpPr>
            <a:spLocks noGrp="1"/>
          </p:cNvSpPr>
          <p:nvPr>
            <p:ph type="title"/>
          </p:nvPr>
        </p:nvSpPr>
        <p:spPr>
          <a:xfrm>
            <a:off x="3306765" y="131566"/>
            <a:ext cx="10515600" cy="493290"/>
          </a:xfrm>
        </p:spPr>
        <p:txBody>
          <a:bodyPr>
            <a:noAutofit/>
          </a:bodyPr>
          <a:lstStyle/>
          <a:p>
            <a:r>
              <a:rPr lang="cs-CZ" sz="2800" dirty="0"/>
              <a:t>Data GŘC – dovoz do ČR – pouze z tropů</a:t>
            </a:r>
          </a:p>
        </p:txBody>
      </p:sp>
      <p:pic>
        <p:nvPicPr>
          <p:cNvPr id="4" name="Obrázek 3">
            <a:extLst>
              <a:ext uri="{FF2B5EF4-FFF2-40B4-BE49-F238E27FC236}">
                <a16:creationId xmlns:a16="http://schemas.microsoft.com/office/drawing/2014/main" id="{BADD7727-2A65-4844-A90E-BA0A7F9EEF08}"/>
              </a:ext>
            </a:extLst>
          </p:cNvPr>
          <p:cNvPicPr>
            <a:picLocks noChangeAspect="1"/>
          </p:cNvPicPr>
          <p:nvPr/>
        </p:nvPicPr>
        <p:blipFill>
          <a:blip r:embed="rId2"/>
          <a:stretch>
            <a:fillRect/>
          </a:stretch>
        </p:blipFill>
        <p:spPr>
          <a:xfrm>
            <a:off x="1015739" y="590404"/>
            <a:ext cx="10160522" cy="5677192"/>
          </a:xfrm>
          <a:prstGeom prst="rect">
            <a:avLst/>
          </a:prstGeom>
        </p:spPr>
      </p:pic>
      <p:sp>
        <p:nvSpPr>
          <p:cNvPr id="25" name="Obdélník: se zakulacenými rohy 24">
            <a:extLst>
              <a:ext uri="{FF2B5EF4-FFF2-40B4-BE49-F238E27FC236}">
                <a16:creationId xmlns:a16="http://schemas.microsoft.com/office/drawing/2014/main" id="{CD77E418-E55B-4335-B7C6-BC8A2B873FA2}"/>
              </a:ext>
            </a:extLst>
          </p:cNvPr>
          <p:cNvSpPr/>
          <p:nvPr/>
        </p:nvSpPr>
        <p:spPr>
          <a:xfrm>
            <a:off x="1024444" y="2215271"/>
            <a:ext cx="978235" cy="29316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85D44F23-999F-45FF-9E73-3B159197C598}"/>
              </a:ext>
            </a:extLst>
          </p:cNvPr>
          <p:cNvSpPr txBox="1"/>
          <p:nvPr/>
        </p:nvSpPr>
        <p:spPr>
          <a:xfrm>
            <a:off x="4443813" y="1290415"/>
            <a:ext cx="1652187" cy="1991170"/>
          </a:xfrm>
          <a:prstGeom prst="rect">
            <a:avLst/>
          </a:prstGeom>
          <a:noFill/>
        </p:spPr>
        <p:txBody>
          <a:bodyPr wrap="square" rtlCol="0">
            <a:spAutoFit/>
          </a:bodyPr>
          <a:lstStyle/>
          <a:p>
            <a:endParaRPr lang="cs-CZ" dirty="0"/>
          </a:p>
        </p:txBody>
      </p:sp>
      <p:sp>
        <p:nvSpPr>
          <p:cNvPr id="9" name="Obdélník: se zakulacenými rohy 8">
            <a:extLst>
              <a:ext uri="{FF2B5EF4-FFF2-40B4-BE49-F238E27FC236}">
                <a16:creationId xmlns:a16="http://schemas.microsoft.com/office/drawing/2014/main" id="{3CE32CD8-104C-43FA-A69A-44D325F0F9EE}"/>
              </a:ext>
            </a:extLst>
          </p:cNvPr>
          <p:cNvSpPr/>
          <p:nvPr/>
        </p:nvSpPr>
        <p:spPr>
          <a:xfrm>
            <a:off x="1015739" y="4349570"/>
            <a:ext cx="978235" cy="29316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7621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98893845-F84E-4509-BA3F-A2CD408D39EA}"/>
              </a:ext>
            </a:extLst>
          </p:cNvPr>
          <p:cNvPicPr>
            <a:picLocks noChangeAspect="1"/>
          </p:cNvPicPr>
          <p:nvPr/>
        </p:nvPicPr>
        <p:blipFill>
          <a:blip r:embed="rId2"/>
          <a:stretch>
            <a:fillRect/>
          </a:stretch>
        </p:blipFill>
        <p:spPr>
          <a:xfrm>
            <a:off x="1015739" y="590404"/>
            <a:ext cx="10160522" cy="5677192"/>
          </a:xfrm>
          <a:prstGeom prst="rect">
            <a:avLst/>
          </a:prstGeom>
        </p:spPr>
      </p:pic>
      <p:pic>
        <p:nvPicPr>
          <p:cNvPr id="18" name="Obrázek 17">
            <a:extLst>
              <a:ext uri="{FF2B5EF4-FFF2-40B4-BE49-F238E27FC236}">
                <a16:creationId xmlns:a16="http://schemas.microsoft.com/office/drawing/2014/main" id="{C3DD5501-16A8-4995-B790-32C9419F9CC8}"/>
              </a:ext>
            </a:extLst>
          </p:cNvPr>
          <p:cNvPicPr>
            <a:picLocks noChangeAspect="1"/>
          </p:cNvPicPr>
          <p:nvPr/>
        </p:nvPicPr>
        <p:blipFill>
          <a:blip r:embed="rId3"/>
          <a:stretch>
            <a:fillRect/>
          </a:stretch>
        </p:blipFill>
        <p:spPr>
          <a:xfrm>
            <a:off x="1028440" y="1149121"/>
            <a:ext cx="10166873" cy="5404128"/>
          </a:xfrm>
          <a:prstGeom prst="rect">
            <a:avLst/>
          </a:prstGeom>
        </p:spPr>
      </p:pic>
      <p:pic>
        <p:nvPicPr>
          <p:cNvPr id="19" name="Obrázek 18">
            <a:extLst>
              <a:ext uri="{FF2B5EF4-FFF2-40B4-BE49-F238E27FC236}">
                <a16:creationId xmlns:a16="http://schemas.microsoft.com/office/drawing/2014/main" id="{9D4614D7-0736-4771-A175-F2507093057D}"/>
              </a:ext>
            </a:extLst>
          </p:cNvPr>
          <p:cNvPicPr>
            <a:picLocks noChangeAspect="1"/>
          </p:cNvPicPr>
          <p:nvPr/>
        </p:nvPicPr>
        <p:blipFill>
          <a:blip r:embed="rId4"/>
          <a:stretch>
            <a:fillRect/>
          </a:stretch>
        </p:blipFill>
        <p:spPr>
          <a:xfrm>
            <a:off x="1041141" y="2730353"/>
            <a:ext cx="10154172" cy="3822896"/>
          </a:xfrm>
          <a:prstGeom prst="rect">
            <a:avLst/>
          </a:prstGeom>
        </p:spPr>
      </p:pic>
      <p:sp>
        <p:nvSpPr>
          <p:cNvPr id="20" name="Ovál 19">
            <a:extLst>
              <a:ext uri="{FF2B5EF4-FFF2-40B4-BE49-F238E27FC236}">
                <a16:creationId xmlns:a16="http://schemas.microsoft.com/office/drawing/2014/main" id="{EF061073-9C69-4A31-9377-B1A5E39CC8C3}"/>
              </a:ext>
            </a:extLst>
          </p:cNvPr>
          <p:cNvSpPr/>
          <p:nvPr/>
        </p:nvSpPr>
        <p:spPr>
          <a:xfrm>
            <a:off x="8731250" y="6148504"/>
            <a:ext cx="973123" cy="380833"/>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s-CZ"/>
          </a:p>
        </p:txBody>
      </p:sp>
      <p:pic>
        <p:nvPicPr>
          <p:cNvPr id="21" name="Obrázek 20">
            <a:extLst>
              <a:ext uri="{FF2B5EF4-FFF2-40B4-BE49-F238E27FC236}">
                <a16:creationId xmlns:a16="http://schemas.microsoft.com/office/drawing/2014/main" id="{2590FA44-13C2-48A0-938E-6EA81FC57C59}"/>
              </a:ext>
            </a:extLst>
          </p:cNvPr>
          <p:cNvPicPr>
            <a:picLocks noChangeAspect="1"/>
          </p:cNvPicPr>
          <p:nvPr/>
        </p:nvPicPr>
        <p:blipFill>
          <a:blip r:embed="rId5"/>
          <a:stretch>
            <a:fillRect/>
          </a:stretch>
        </p:blipFill>
        <p:spPr>
          <a:xfrm>
            <a:off x="3721603" y="3425083"/>
            <a:ext cx="4584589" cy="2798307"/>
          </a:xfrm>
          <a:prstGeom prst="rect">
            <a:avLst/>
          </a:prstGeom>
        </p:spPr>
      </p:pic>
      <p:grpSp>
        <p:nvGrpSpPr>
          <p:cNvPr id="22" name="Skupina 21">
            <a:extLst>
              <a:ext uri="{FF2B5EF4-FFF2-40B4-BE49-F238E27FC236}">
                <a16:creationId xmlns:a16="http://schemas.microsoft.com/office/drawing/2014/main" id="{F377FF22-C90F-437D-837F-BECA5989203C}"/>
              </a:ext>
            </a:extLst>
          </p:cNvPr>
          <p:cNvGrpSpPr/>
          <p:nvPr/>
        </p:nvGrpSpPr>
        <p:grpSpPr>
          <a:xfrm>
            <a:off x="1373335" y="2151165"/>
            <a:ext cx="7719635" cy="3997339"/>
            <a:chOff x="2307191" y="1333593"/>
            <a:chExt cx="8830326" cy="4626694"/>
          </a:xfrm>
        </p:grpSpPr>
        <p:pic>
          <p:nvPicPr>
            <p:cNvPr id="23" name="Obrázek 22">
              <a:extLst>
                <a:ext uri="{FF2B5EF4-FFF2-40B4-BE49-F238E27FC236}">
                  <a16:creationId xmlns:a16="http://schemas.microsoft.com/office/drawing/2014/main" id="{27FA8889-EDA1-4D4E-B209-A930F30AE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7191" y="1333593"/>
              <a:ext cx="8023031" cy="4456561"/>
            </a:xfrm>
            <a:prstGeom prst="rect">
              <a:avLst/>
            </a:prstGeom>
          </p:spPr>
        </p:pic>
        <p:grpSp>
          <p:nvGrpSpPr>
            <p:cNvPr id="24" name="Skupina 23">
              <a:extLst>
                <a:ext uri="{FF2B5EF4-FFF2-40B4-BE49-F238E27FC236}">
                  <a16:creationId xmlns:a16="http://schemas.microsoft.com/office/drawing/2014/main" id="{63825D82-5BD2-4163-90E4-01E36ED2FC95}"/>
                </a:ext>
              </a:extLst>
            </p:cNvPr>
            <p:cNvGrpSpPr/>
            <p:nvPr/>
          </p:nvGrpSpPr>
          <p:grpSpPr>
            <a:xfrm>
              <a:off x="8589430" y="3065280"/>
              <a:ext cx="2548087" cy="2895007"/>
              <a:chOff x="8589430" y="3065280"/>
              <a:chExt cx="2548087" cy="2895007"/>
            </a:xfrm>
          </p:grpSpPr>
          <p:grpSp>
            <p:nvGrpSpPr>
              <p:cNvPr id="25" name="Skupina 24">
                <a:extLst>
                  <a:ext uri="{FF2B5EF4-FFF2-40B4-BE49-F238E27FC236}">
                    <a16:creationId xmlns:a16="http://schemas.microsoft.com/office/drawing/2014/main" id="{5F2DBF78-629E-4E3E-A6A9-2A1AE9EE2FD4}"/>
                  </a:ext>
                </a:extLst>
              </p:cNvPr>
              <p:cNvGrpSpPr/>
              <p:nvPr/>
            </p:nvGrpSpPr>
            <p:grpSpPr>
              <a:xfrm>
                <a:off x="8599735" y="3065280"/>
                <a:ext cx="2537782" cy="2895007"/>
                <a:chOff x="8524612" y="3048167"/>
                <a:chExt cx="2537782" cy="2895007"/>
              </a:xfrm>
            </p:grpSpPr>
            <p:sp>
              <p:nvSpPr>
                <p:cNvPr id="27" name="Ovál 26">
                  <a:extLst>
                    <a:ext uri="{FF2B5EF4-FFF2-40B4-BE49-F238E27FC236}">
                      <a16:creationId xmlns:a16="http://schemas.microsoft.com/office/drawing/2014/main" id="{FDD27207-86EC-41EA-AB43-340F3927CF2E}"/>
                    </a:ext>
                  </a:extLst>
                </p:cNvPr>
                <p:cNvSpPr/>
                <p:nvPr/>
              </p:nvSpPr>
              <p:spPr>
                <a:xfrm>
                  <a:off x="8524612" y="3048167"/>
                  <a:ext cx="1349230" cy="693323"/>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s-CZ"/>
                </a:p>
              </p:txBody>
            </p:sp>
            <p:cxnSp>
              <p:nvCxnSpPr>
                <p:cNvPr id="28" name="Přímá spojnice se šipkou 27">
                  <a:extLst>
                    <a:ext uri="{FF2B5EF4-FFF2-40B4-BE49-F238E27FC236}">
                      <a16:creationId xmlns:a16="http://schemas.microsoft.com/office/drawing/2014/main" id="{F50E6187-84F7-4A08-8F0D-C4AAE2B7FD6E}"/>
                    </a:ext>
                  </a:extLst>
                </p:cNvPr>
                <p:cNvCxnSpPr>
                  <a:cxnSpLocks/>
                </p:cNvCxnSpPr>
                <p:nvPr/>
              </p:nvCxnSpPr>
              <p:spPr>
                <a:xfrm flipH="1" flipV="1">
                  <a:off x="9474655" y="3710934"/>
                  <a:ext cx="1587739" cy="2232240"/>
                </a:xfrm>
                <a:prstGeom prst="straightConnector1">
                  <a:avLst/>
                </a:prstGeom>
                <a:ln w="38100">
                  <a:solidFill>
                    <a:schemeClr val="accent2"/>
                  </a:solidFill>
                  <a:tailEnd type="triangle"/>
                </a:ln>
              </p:spPr>
              <p:style>
                <a:lnRef idx="3">
                  <a:schemeClr val="accent4"/>
                </a:lnRef>
                <a:fillRef idx="0">
                  <a:schemeClr val="accent4"/>
                </a:fillRef>
                <a:effectRef idx="2">
                  <a:schemeClr val="accent4"/>
                </a:effectRef>
                <a:fontRef idx="minor">
                  <a:schemeClr val="tx1"/>
                </a:fontRef>
              </p:style>
            </p:cxnSp>
          </p:grpSp>
          <p:sp>
            <p:nvSpPr>
              <p:cNvPr id="26" name="TextovéPole 25">
                <a:extLst>
                  <a:ext uri="{FF2B5EF4-FFF2-40B4-BE49-F238E27FC236}">
                    <a16:creationId xmlns:a16="http://schemas.microsoft.com/office/drawing/2014/main" id="{5B762182-354A-470F-A87C-A292A3A686B0}"/>
                  </a:ext>
                </a:extLst>
              </p:cNvPr>
              <p:cNvSpPr txBox="1"/>
              <p:nvPr/>
            </p:nvSpPr>
            <p:spPr>
              <a:xfrm>
                <a:off x="8589430" y="3192542"/>
                <a:ext cx="1249960" cy="369332"/>
              </a:xfrm>
              <a:prstGeom prst="rect">
                <a:avLst/>
              </a:prstGeom>
              <a:noFill/>
            </p:spPr>
            <p:txBody>
              <a:bodyPr wrap="square" rtlCol="0">
                <a:spAutoFit/>
              </a:bodyPr>
              <a:lstStyle/>
              <a:p>
                <a:r>
                  <a:rPr lang="cs-CZ" dirty="0"/>
                  <a:t>5 x denně</a:t>
                </a:r>
              </a:p>
            </p:txBody>
          </p:sp>
        </p:grpSp>
      </p:grpSp>
      <p:grpSp>
        <p:nvGrpSpPr>
          <p:cNvPr id="29" name="Skupina 28">
            <a:extLst>
              <a:ext uri="{FF2B5EF4-FFF2-40B4-BE49-F238E27FC236}">
                <a16:creationId xmlns:a16="http://schemas.microsoft.com/office/drawing/2014/main" id="{7585AAB7-B530-4D37-BD20-66DF5E5B6009}"/>
              </a:ext>
            </a:extLst>
          </p:cNvPr>
          <p:cNvGrpSpPr/>
          <p:nvPr/>
        </p:nvGrpSpPr>
        <p:grpSpPr>
          <a:xfrm>
            <a:off x="4868977" y="1166016"/>
            <a:ext cx="4871488" cy="4130865"/>
            <a:chOff x="5454509" y="901129"/>
            <a:chExt cx="4871488" cy="4130865"/>
          </a:xfrm>
        </p:grpSpPr>
        <p:pic>
          <p:nvPicPr>
            <p:cNvPr id="30" name="Picture 2" descr="http://www.semagro.ms.gov.br/wp-content/uploads/2018/02/editada-celulose-672x372.jpg">
              <a:extLst>
                <a:ext uri="{FF2B5EF4-FFF2-40B4-BE49-F238E27FC236}">
                  <a16:creationId xmlns:a16="http://schemas.microsoft.com/office/drawing/2014/main" id="{817BD073-1608-4954-B3FA-795A05E4F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2746" y="901129"/>
              <a:ext cx="3913251" cy="2166264"/>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Přímá spojnice se šipkou 30">
              <a:extLst>
                <a:ext uri="{FF2B5EF4-FFF2-40B4-BE49-F238E27FC236}">
                  <a16:creationId xmlns:a16="http://schemas.microsoft.com/office/drawing/2014/main" id="{C7C906EE-6203-4F04-BC33-04152957F34D}"/>
                </a:ext>
              </a:extLst>
            </p:cNvPr>
            <p:cNvCxnSpPr>
              <a:cxnSpLocks/>
              <a:stCxn id="32" idx="0"/>
            </p:cNvCxnSpPr>
            <p:nvPr/>
          </p:nvCxnSpPr>
          <p:spPr>
            <a:xfrm flipV="1">
              <a:off x="6625952" y="1797014"/>
              <a:ext cx="1481007" cy="120266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Ovál 31">
              <a:extLst>
                <a:ext uri="{FF2B5EF4-FFF2-40B4-BE49-F238E27FC236}">
                  <a16:creationId xmlns:a16="http://schemas.microsoft.com/office/drawing/2014/main" id="{351BB577-856E-41B7-B9F9-A519F3931107}"/>
                </a:ext>
              </a:extLst>
            </p:cNvPr>
            <p:cNvSpPr/>
            <p:nvPr/>
          </p:nvSpPr>
          <p:spPr>
            <a:xfrm rot="2825867">
              <a:off x="4558635" y="2783818"/>
              <a:ext cx="3144050" cy="135230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0544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a:extLst>
              <a:ext uri="{FF2B5EF4-FFF2-40B4-BE49-F238E27FC236}">
                <a16:creationId xmlns:a16="http://schemas.microsoft.com/office/drawing/2014/main" id="{D22C3E87-F8C0-4473-AC78-CEF0F87C636F}"/>
              </a:ext>
            </a:extLst>
          </p:cNvPr>
          <p:cNvSpPr txBox="1">
            <a:spLocks/>
          </p:cNvSpPr>
          <p:nvPr/>
        </p:nvSpPr>
        <p:spPr>
          <a:xfrm>
            <a:off x="8423028" y="569913"/>
            <a:ext cx="3952875" cy="23040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800" dirty="0" err="1"/>
              <a:t>Certifikace</a:t>
            </a:r>
            <a:endParaRPr lang="en-US" sz="3800" dirty="0"/>
          </a:p>
          <a:p>
            <a:pPr algn="ctr">
              <a:spcAft>
                <a:spcPts val="600"/>
              </a:spcAft>
            </a:pPr>
            <a:r>
              <a:rPr lang="en-US" sz="3800" dirty="0"/>
              <a:t>- FSC (Forest Stewardship Council)</a:t>
            </a:r>
          </a:p>
        </p:txBody>
      </p:sp>
      <p:pic>
        <p:nvPicPr>
          <p:cNvPr id="5" name="Obrázek 4">
            <a:extLst>
              <a:ext uri="{FF2B5EF4-FFF2-40B4-BE49-F238E27FC236}">
                <a16:creationId xmlns:a16="http://schemas.microsoft.com/office/drawing/2014/main" id="{C8469500-EFFE-43C1-A57B-D785A0D4DE6E}"/>
              </a:ext>
            </a:extLst>
          </p:cNvPr>
          <p:cNvPicPr>
            <a:picLocks noChangeAspect="1"/>
          </p:cNvPicPr>
          <p:nvPr/>
        </p:nvPicPr>
        <p:blipFill>
          <a:blip r:embed="rId2"/>
          <a:stretch>
            <a:fillRect/>
          </a:stretch>
        </p:blipFill>
        <p:spPr>
          <a:xfrm>
            <a:off x="243928" y="296054"/>
            <a:ext cx="8179100" cy="5725367"/>
          </a:xfrm>
          <a:prstGeom prst="rect">
            <a:avLst/>
          </a:prstGeom>
        </p:spPr>
      </p:pic>
      <p:pic>
        <p:nvPicPr>
          <p:cNvPr id="2050" name="Picture 2">
            <a:extLst>
              <a:ext uri="{FF2B5EF4-FFF2-40B4-BE49-F238E27FC236}">
                <a16:creationId xmlns:a16="http://schemas.microsoft.com/office/drawing/2014/main" id="{381E7E6A-8AE9-4F73-90F0-B0FBEA49C8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35" r="12573"/>
          <a:stretch/>
        </p:blipFill>
        <p:spPr bwMode="auto">
          <a:xfrm>
            <a:off x="8423028" y="4728195"/>
            <a:ext cx="3613697" cy="2129805"/>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955D711A-F9AA-494D-BC7F-074C8BC935C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906A1B1-602F-47CB-AB1C-D0D12808BF1E}" type="slidenum">
              <a:rPr lang="en-US"/>
              <a:pPr>
                <a:spcAft>
                  <a:spcPts val="600"/>
                </a:spcAft>
              </a:pPr>
              <a:t>35</a:t>
            </a:fld>
            <a:endParaRPr lang="en-US"/>
          </a:p>
        </p:txBody>
      </p:sp>
    </p:spTree>
    <p:extLst>
      <p:ext uri="{BB962C8B-B14F-4D97-AF65-F5344CB8AC3E}">
        <p14:creationId xmlns:p14="http://schemas.microsoft.com/office/powerpoint/2010/main" val="252747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4A7CE07E-EB38-47D0-9BBC-07B8C70A9FC7}"/>
              </a:ext>
            </a:extLst>
          </p:cNvPr>
          <p:cNvSpPr>
            <a:spLocks noGrp="1"/>
          </p:cNvSpPr>
          <p:nvPr>
            <p:ph type="sldNum" sz="quarter" idx="12"/>
          </p:nvPr>
        </p:nvSpPr>
        <p:spPr/>
        <p:txBody>
          <a:bodyPr/>
          <a:lstStyle/>
          <a:p>
            <a:fld id="{A906A1B1-602F-47CB-AB1C-D0D12808BF1E}" type="slidenum">
              <a:rPr lang="cs-CZ" smtClean="0"/>
              <a:t>36</a:t>
            </a:fld>
            <a:endParaRPr lang="cs-CZ"/>
          </a:p>
        </p:txBody>
      </p:sp>
      <p:grpSp>
        <p:nvGrpSpPr>
          <p:cNvPr id="3" name="Skupina 2">
            <a:extLst>
              <a:ext uri="{FF2B5EF4-FFF2-40B4-BE49-F238E27FC236}">
                <a16:creationId xmlns:a16="http://schemas.microsoft.com/office/drawing/2014/main" id="{768ADCAF-9B5C-4191-A0AD-AAA1E6B5D958}"/>
              </a:ext>
            </a:extLst>
          </p:cNvPr>
          <p:cNvGrpSpPr/>
          <p:nvPr/>
        </p:nvGrpSpPr>
        <p:grpSpPr>
          <a:xfrm>
            <a:off x="-23305" y="340993"/>
            <a:ext cx="6078462" cy="3709510"/>
            <a:chOff x="17388" y="1560486"/>
            <a:chExt cx="6059562" cy="3629079"/>
          </a:xfrm>
        </p:grpSpPr>
        <p:pic>
          <p:nvPicPr>
            <p:cNvPr id="5" name="Obrázek 4">
              <a:extLst>
                <a:ext uri="{FF2B5EF4-FFF2-40B4-BE49-F238E27FC236}">
                  <a16:creationId xmlns:a16="http://schemas.microsoft.com/office/drawing/2014/main" id="{A7D8E709-3720-4C46-A93C-29D12DA6284F}"/>
                </a:ext>
              </a:extLst>
            </p:cNvPr>
            <p:cNvPicPr>
              <a:picLocks noChangeAspect="1"/>
            </p:cNvPicPr>
            <p:nvPr/>
          </p:nvPicPr>
          <p:blipFill>
            <a:blip r:embed="rId2"/>
            <a:stretch>
              <a:fillRect/>
            </a:stretch>
          </p:blipFill>
          <p:spPr>
            <a:xfrm>
              <a:off x="17388" y="1560486"/>
              <a:ext cx="6059562" cy="3629079"/>
            </a:xfrm>
            <a:prstGeom prst="rect">
              <a:avLst/>
            </a:prstGeom>
          </p:spPr>
        </p:pic>
        <p:sp>
          <p:nvSpPr>
            <p:cNvPr id="7" name="Obdélník 6">
              <a:extLst>
                <a:ext uri="{FF2B5EF4-FFF2-40B4-BE49-F238E27FC236}">
                  <a16:creationId xmlns:a16="http://schemas.microsoft.com/office/drawing/2014/main" id="{8D182885-73F2-4B10-9099-7015ABBD3A26}"/>
                </a:ext>
              </a:extLst>
            </p:cNvPr>
            <p:cNvSpPr/>
            <p:nvPr/>
          </p:nvSpPr>
          <p:spPr>
            <a:xfrm>
              <a:off x="2266119" y="1933575"/>
              <a:ext cx="1600200" cy="3143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7305D01A-70BE-4FB7-920D-4389E656607C}"/>
                </a:ext>
              </a:extLst>
            </p:cNvPr>
            <p:cNvSpPr/>
            <p:nvPr/>
          </p:nvSpPr>
          <p:spPr>
            <a:xfrm>
              <a:off x="284918" y="2695575"/>
              <a:ext cx="3296481" cy="1682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3764B90-9ABF-486B-9F58-C4FCAC3ECFD6}"/>
                </a:ext>
              </a:extLst>
            </p:cNvPr>
            <p:cNvSpPr/>
            <p:nvPr/>
          </p:nvSpPr>
          <p:spPr>
            <a:xfrm>
              <a:off x="281022" y="2863850"/>
              <a:ext cx="3296481" cy="1682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56AE6BD7-A663-4DAF-9ED3-A27D9E214108}"/>
                </a:ext>
              </a:extLst>
            </p:cNvPr>
            <p:cNvSpPr/>
            <p:nvPr/>
          </p:nvSpPr>
          <p:spPr>
            <a:xfrm>
              <a:off x="281022" y="3041651"/>
              <a:ext cx="3296481" cy="1682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B7572440-3C88-406F-97C0-886C991D421A}"/>
                </a:ext>
              </a:extLst>
            </p:cNvPr>
            <p:cNvSpPr/>
            <p:nvPr/>
          </p:nvSpPr>
          <p:spPr>
            <a:xfrm>
              <a:off x="281022" y="4752975"/>
              <a:ext cx="3296481" cy="27622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 name="Skupina 1">
            <a:extLst>
              <a:ext uri="{FF2B5EF4-FFF2-40B4-BE49-F238E27FC236}">
                <a16:creationId xmlns:a16="http://schemas.microsoft.com/office/drawing/2014/main" id="{9EC2E275-6BCD-4E07-BB86-BADCDA77D3C1}"/>
              </a:ext>
            </a:extLst>
          </p:cNvPr>
          <p:cNvGrpSpPr/>
          <p:nvPr/>
        </p:nvGrpSpPr>
        <p:grpSpPr>
          <a:xfrm>
            <a:off x="5764029" y="2874154"/>
            <a:ext cx="6123422" cy="3479800"/>
            <a:chOff x="6096000" y="1831975"/>
            <a:chExt cx="5995120" cy="3357590"/>
          </a:xfrm>
        </p:grpSpPr>
        <p:pic>
          <p:nvPicPr>
            <p:cNvPr id="6" name="Obrázek 5">
              <a:extLst>
                <a:ext uri="{FF2B5EF4-FFF2-40B4-BE49-F238E27FC236}">
                  <a16:creationId xmlns:a16="http://schemas.microsoft.com/office/drawing/2014/main" id="{F9857653-105C-4F50-A8B0-F91DCF481C13}"/>
                </a:ext>
              </a:extLst>
            </p:cNvPr>
            <p:cNvPicPr>
              <a:picLocks noChangeAspect="1"/>
            </p:cNvPicPr>
            <p:nvPr/>
          </p:nvPicPr>
          <p:blipFill>
            <a:blip r:embed="rId3"/>
            <a:stretch>
              <a:fillRect/>
            </a:stretch>
          </p:blipFill>
          <p:spPr>
            <a:xfrm>
              <a:off x="6096000" y="1831975"/>
              <a:ext cx="5995120" cy="3357590"/>
            </a:xfrm>
            <a:prstGeom prst="rect">
              <a:avLst/>
            </a:prstGeom>
          </p:spPr>
        </p:pic>
        <p:sp>
          <p:nvSpPr>
            <p:cNvPr id="8" name="Obdélník 7">
              <a:extLst>
                <a:ext uri="{FF2B5EF4-FFF2-40B4-BE49-F238E27FC236}">
                  <a16:creationId xmlns:a16="http://schemas.microsoft.com/office/drawing/2014/main" id="{30317221-2573-4A73-8AE4-D00113ABFAF8}"/>
                </a:ext>
              </a:extLst>
            </p:cNvPr>
            <p:cNvSpPr/>
            <p:nvPr/>
          </p:nvSpPr>
          <p:spPr>
            <a:xfrm>
              <a:off x="7419144" y="2114549"/>
              <a:ext cx="2048706" cy="3143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C0F3A8A2-7D9B-4D68-A8AB-30AB3DC4637C}"/>
                </a:ext>
              </a:extLst>
            </p:cNvPr>
            <p:cNvSpPr/>
            <p:nvPr/>
          </p:nvSpPr>
          <p:spPr>
            <a:xfrm>
              <a:off x="6344479" y="2828926"/>
              <a:ext cx="3228145" cy="1905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8C53239B-A693-4C5A-A9E9-026B4574A983}"/>
                </a:ext>
              </a:extLst>
            </p:cNvPr>
            <p:cNvSpPr/>
            <p:nvPr/>
          </p:nvSpPr>
          <p:spPr>
            <a:xfrm>
              <a:off x="6344478" y="3019426"/>
              <a:ext cx="3228145" cy="1905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95AC9A25-8742-4BF7-9C09-32C62BCF4D0A}"/>
                </a:ext>
              </a:extLst>
            </p:cNvPr>
            <p:cNvSpPr/>
            <p:nvPr/>
          </p:nvSpPr>
          <p:spPr>
            <a:xfrm>
              <a:off x="6344478" y="3352019"/>
              <a:ext cx="3228145" cy="1905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E7D1D6D7-8FC1-4365-B3A7-377FDFE54DF7}"/>
                </a:ext>
              </a:extLst>
            </p:cNvPr>
            <p:cNvSpPr/>
            <p:nvPr/>
          </p:nvSpPr>
          <p:spPr>
            <a:xfrm>
              <a:off x="6381028" y="4892698"/>
              <a:ext cx="3228145" cy="2444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0" name="Nadpis 1">
            <a:extLst>
              <a:ext uri="{FF2B5EF4-FFF2-40B4-BE49-F238E27FC236}">
                <a16:creationId xmlns:a16="http://schemas.microsoft.com/office/drawing/2014/main" id="{51E9A870-0FA6-4B4B-88FE-A1FC46EC5CC1}"/>
              </a:ext>
            </a:extLst>
          </p:cNvPr>
          <p:cNvSpPr txBox="1">
            <a:spLocks/>
          </p:cNvSpPr>
          <p:nvPr/>
        </p:nvSpPr>
        <p:spPr>
          <a:xfrm>
            <a:off x="-150203" y="4318573"/>
            <a:ext cx="5787334" cy="1779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800" dirty="0"/>
              <a:t>Certifikace</a:t>
            </a:r>
            <a:r>
              <a:rPr lang="en-US" sz="3800" dirty="0"/>
              <a:t> -</a:t>
            </a:r>
            <a:r>
              <a:rPr lang="cs-CZ" sz="3800" dirty="0"/>
              <a:t> FSC (</a:t>
            </a:r>
            <a:r>
              <a:rPr lang="cs-CZ" sz="3800" dirty="0" err="1"/>
              <a:t>Forest</a:t>
            </a:r>
            <a:r>
              <a:rPr lang="cs-CZ" sz="3800" dirty="0"/>
              <a:t> </a:t>
            </a:r>
            <a:r>
              <a:rPr lang="cs-CZ" sz="3800" dirty="0" err="1"/>
              <a:t>Stewardship</a:t>
            </a:r>
            <a:r>
              <a:rPr lang="cs-CZ" sz="3800" dirty="0"/>
              <a:t> </a:t>
            </a:r>
            <a:r>
              <a:rPr lang="cs-CZ" sz="3800" dirty="0" err="1"/>
              <a:t>Council</a:t>
            </a:r>
            <a:r>
              <a:rPr lang="cs-CZ" sz="3800" dirty="0"/>
              <a:t>)</a:t>
            </a:r>
            <a:endParaRPr lang="en-US" sz="3800" dirty="0"/>
          </a:p>
        </p:txBody>
      </p:sp>
    </p:spTree>
    <p:extLst>
      <p:ext uri="{BB962C8B-B14F-4D97-AF65-F5344CB8AC3E}">
        <p14:creationId xmlns:p14="http://schemas.microsoft.com/office/powerpoint/2010/main" val="1232738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5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adpis 1">
            <a:extLst>
              <a:ext uri="{FF2B5EF4-FFF2-40B4-BE49-F238E27FC236}">
                <a16:creationId xmlns:a16="http://schemas.microsoft.com/office/drawing/2014/main" id="{C9F49A53-72A0-4498-BF11-56E104AD80CC}"/>
              </a:ext>
            </a:extLst>
          </p:cNvPr>
          <p:cNvSpPr>
            <a:spLocks noGrp="1"/>
          </p:cNvSpPr>
          <p:nvPr>
            <p:ph type="title"/>
          </p:nvPr>
        </p:nvSpPr>
        <p:spPr>
          <a:xfrm>
            <a:off x="9240756" y="647256"/>
            <a:ext cx="2613872" cy="4794567"/>
          </a:xfrm>
        </p:spPr>
        <p:txBody>
          <a:bodyPr vert="horz" lIns="91440" tIns="45720" rIns="91440" bIns="45720" rtlCol="0" anchor="ctr">
            <a:normAutofit/>
          </a:bodyPr>
          <a:lstStyle/>
          <a:p>
            <a:pPr algn="ctr"/>
            <a:r>
              <a:rPr lang="en-US" sz="3300" dirty="0" err="1">
                <a:solidFill>
                  <a:srgbClr val="FFFFFF"/>
                </a:solidFill>
              </a:rPr>
              <a:t>Certifikace</a:t>
            </a:r>
            <a:r>
              <a:rPr lang="en-US" sz="3300" dirty="0">
                <a:solidFill>
                  <a:srgbClr val="FFFFFF"/>
                </a:solidFill>
              </a:rPr>
              <a:t> PEFC -  the </a:t>
            </a:r>
            <a:r>
              <a:rPr lang="en-US" sz="3300" dirty="0" err="1">
                <a:solidFill>
                  <a:srgbClr val="FFFFFF"/>
                </a:solidFill>
              </a:rPr>
              <a:t>Programme</a:t>
            </a:r>
            <a:r>
              <a:rPr lang="en-US" sz="3300" dirty="0">
                <a:solidFill>
                  <a:srgbClr val="FFFFFF"/>
                </a:solidFill>
              </a:rPr>
              <a:t> for the Endorsement of Forest Certification</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a:extLst>
              <a:ext uri="{FF2B5EF4-FFF2-40B4-BE49-F238E27FC236}">
                <a16:creationId xmlns:a16="http://schemas.microsoft.com/office/drawing/2014/main" id="{D8EA4045-A5C3-41E6-9962-F2C27E00A7C3}"/>
              </a:ext>
            </a:extLst>
          </p:cNvPr>
          <p:cNvPicPr>
            <a:picLocks noChangeAspect="1"/>
          </p:cNvPicPr>
          <p:nvPr/>
        </p:nvPicPr>
        <p:blipFill rotWithShape="1">
          <a:blip r:embed="rId2"/>
          <a:srcRect b="2007"/>
          <a:stretch/>
        </p:blipFill>
        <p:spPr>
          <a:xfrm>
            <a:off x="337372" y="348107"/>
            <a:ext cx="8747402" cy="5871718"/>
          </a:xfrm>
          <a:prstGeom prst="rect">
            <a:avLst/>
          </a:prstGeom>
          <a:effectLst/>
        </p:spPr>
      </p:pic>
      <p:sp>
        <p:nvSpPr>
          <p:cNvPr id="4" name="Zástupný symbol pro číslo snímku 3">
            <a:extLst>
              <a:ext uri="{FF2B5EF4-FFF2-40B4-BE49-F238E27FC236}">
                <a16:creationId xmlns:a16="http://schemas.microsoft.com/office/drawing/2014/main" id="{C7252F5B-CD50-45A1-AAC0-CF5EC38520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A906A1B1-602F-47CB-AB1C-D0D12808BF1E}" type="slidenum">
              <a:rPr lang="en-US">
                <a:solidFill>
                  <a:srgbClr val="FFFFFF"/>
                </a:solidFill>
              </a:rPr>
              <a:pPr defTabSz="457200">
                <a:spcAft>
                  <a:spcPts val="600"/>
                </a:spcAft>
              </a:pPr>
              <a:t>37</a:t>
            </a:fld>
            <a:endParaRPr lang="en-US">
              <a:solidFill>
                <a:srgbClr val="FFFFFF"/>
              </a:solidFill>
            </a:endParaRPr>
          </a:p>
        </p:txBody>
      </p:sp>
    </p:spTree>
    <p:extLst>
      <p:ext uri="{BB962C8B-B14F-4D97-AF65-F5344CB8AC3E}">
        <p14:creationId xmlns:p14="http://schemas.microsoft.com/office/powerpoint/2010/main" val="2708393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a:extLst>
              <a:ext uri="{FF2B5EF4-FFF2-40B4-BE49-F238E27FC236}">
                <a16:creationId xmlns:a16="http://schemas.microsoft.com/office/drawing/2014/main" id="{3656A899-6D19-43CC-A6A9-3A6D3F9570BB}"/>
              </a:ext>
            </a:extLst>
          </p:cNvPr>
          <p:cNvSpPr>
            <a:spLocks noGrp="1"/>
          </p:cNvSpPr>
          <p:nvPr>
            <p:ph type="title"/>
          </p:nvPr>
        </p:nvSpPr>
        <p:spPr>
          <a:xfrm>
            <a:off x="9188312" y="618681"/>
            <a:ext cx="2613872" cy="4794567"/>
          </a:xfrm>
        </p:spPr>
        <p:txBody>
          <a:bodyPr vert="horz" lIns="91440" tIns="45720" rIns="91440" bIns="45720" rtlCol="0" anchor="ctr">
            <a:normAutofit/>
          </a:bodyPr>
          <a:lstStyle/>
          <a:p>
            <a:pPr algn="ctr"/>
            <a:r>
              <a:rPr lang="en-US" sz="3300" dirty="0" err="1">
                <a:solidFill>
                  <a:srgbClr val="FFFFFF"/>
                </a:solidFill>
              </a:rPr>
              <a:t>Certifikace</a:t>
            </a:r>
            <a:r>
              <a:rPr lang="en-US" sz="3300" dirty="0">
                <a:solidFill>
                  <a:srgbClr val="FFFFFF"/>
                </a:solidFill>
              </a:rPr>
              <a:t> PEFC -  the </a:t>
            </a:r>
            <a:r>
              <a:rPr lang="en-US" sz="3300" dirty="0" err="1">
                <a:solidFill>
                  <a:srgbClr val="FFFFFF"/>
                </a:solidFill>
              </a:rPr>
              <a:t>Programme</a:t>
            </a:r>
            <a:r>
              <a:rPr lang="en-US" sz="3300" dirty="0">
                <a:solidFill>
                  <a:srgbClr val="FFFFFF"/>
                </a:solidFill>
              </a:rPr>
              <a:t> for the Endorsement of Forest Certification</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F5A86E22-0D54-42B1-91BC-52D2546F5A02}"/>
              </a:ext>
            </a:extLst>
          </p:cNvPr>
          <p:cNvPicPr>
            <a:picLocks noChangeAspect="1"/>
          </p:cNvPicPr>
          <p:nvPr/>
        </p:nvPicPr>
        <p:blipFill rotWithShape="1">
          <a:blip r:embed="rId2"/>
          <a:srcRect r="929" b="-2"/>
          <a:stretch/>
        </p:blipFill>
        <p:spPr>
          <a:xfrm>
            <a:off x="330379" y="473583"/>
            <a:ext cx="8527554" cy="5735193"/>
          </a:xfrm>
          <a:prstGeom prst="rect">
            <a:avLst/>
          </a:prstGeom>
          <a:effectLst/>
        </p:spPr>
      </p:pic>
      <p:sp>
        <p:nvSpPr>
          <p:cNvPr id="4" name="Zástupný symbol pro číslo snímku 3">
            <a:extLst>
              <a:ext uri="{FF2B5EF4-FFF2-40B4-BE49-F238E27FC236}">
                <a16:creationId xmlns:a16="http://schemas.microsoft.com/office/drawing/2014/main" id="{0FE67E82-608C-4514-8960-BCF6C4606D9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A906A1B1-602F-47CB-AB1C-D0D12808BF1E}" type="slidenum">
              <a:rPr lang="en-US">
                <a:solidFill>
                  <a:srgbClr val="FFFFFF"/>
                </a:solidFill>
              </a:rPr>
              <a:pPr defTabSz="457200">
                <a:spcAft>
                  <a:spcPts val="600"/>
                </a:spcAft>
              </a:pPr>
              <a:t>38</a:t>
            </a:fld>
            <a:endParaRPr lang="en-US">
              <a:solidFill>
                <a:srgbClr val="FFFFFF"/>
              </a:solidFill>
            </a:endParaRPr>
          </a:p>
        </p:txBody>
      </p:sp>
    </p:spTree>
    <p:extLst>
      <p:ext uri="{BB962C8B-B14F-4D97-AF65-F5344CB8AC3E}">
        <p14:creationId xmlns:p14="http://schemas.microsoft.com/office/powerpoint/2010/main" val="3895382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338A7103-419B-46AC-9B28-AB3AA2B6C226}"/>
              </a:ext>
            </a:extLst>
          </p:cNvPr>
          <p:cNvPicPr>
            <a:picLocks noChangeAspect="1"/>
          </p:cNvPicPr>
          <p:nvPr/>
        </p:nvPicPr>
        <p:blipFill rotWithShape="1">
          <a:blip r:embed="rId2"/>
          <a:srcRect t="15110"/>
          <a:stretch/>
        </p:blipFill>
        <p:spPr>
          <a:xfrm>
            <a:off x="641180" y="1613119"/>
            <a:ext cx="6410084" cy="3645821"/>
          </a:xfrm>
          <a:prstGeom prst="rect">
            <a:avLst/>
          </a:prstGeom>
        </p:spPr>
      </p:pic>
      <p:sp>
        <p:nvSpPr>
          <p:cNvPr id="18" name="Rectangle 17">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a:extLst>
              <a:ext uri="{FF2B5EF4-FFF2-40B4-BE49-F238E27FC236}">
                <a16:creationId xmlns:a16="http://schemas.microsoft.com/office/drawing/2014/main" id="{4DA058D7-7B69-41F2-95AB-49A63CA9EC27}"/>
              </a:ext>
            </a:extLst>
          </p:cNvPr>
          <p:cNvPicPr>
            <a:picLocks noChangeAspect="1"/>
          </p:cNvPicPr>
          <p:nvPr/>
        </p:nvPicPr>
        <p:blipFill>
          <a:blip r:embed="rId3"/>
          <a:stretch>
            <a:fillRect/>
          </a:stretch>
        </p:blipFill>
        <p:spPr>
          <a:xfrm>
            <a:off x="7602073" y="985707"/>
            <a:ext cx="3948747" cy="1767062"/>
          </a:xfrm>
          <a:prstGeom prst="rect">
            <a:avLst/>
          </a:prstGeom>
        </p:spPr>
      </p:pic>
      <p:sp>
        <p:nvSpPr>
          <p:cNvPr id="4" name="Zástupný symbol pro číslo snímku 3">
            <a:extLst>
              <a:ext uri="{FF2B5EF4-FFF2-40B4-BE49-F238E27FC236}">
                <a16:creationId xmlns:a16="http://schemas.microsoft.com/office/drawing/2014/main" id="{5E355C0A-93E3-4522-98E4-18D16002D53B}"/>
              </a:ext>
            </a:extLst>
          </p:cNvPr>
          <p:cNvSpPr>
            <a:spLocks noGrp="1"/>
          </p:cNvSpPr>
          <p:nvPr>
            <p:ph type="sldNum" sz="quarter" idx="12"/>
          </p:nvPr>
        </p:nvSpPr>
        <p:spPr>
          <a:xfrm>
            <a:off x="10717822" y="6435478"/>
            <a:ext cx="635977" cy="365125"/>
          </a:xfrm>
        </p:spPr>
        <p:txBody>
          <a:bodyPr vert="horz" lIns="91440" tIns="45720" rIns="91440" bIns="45720" rtlCol="0" anchor="ctr">
            <a:normAutofit/>
          </a:bodyPr>
          <a:lstStyle/>
          <a:p>
            <a:pPr>
              <a:spcAft>
                <a:spcPts val="600"/>
              </a:spcAft>
            </a:pPr>
            <a:fld id="{A906A1B1-602F-47CB-AB1C-D0D12808BF1E}" type="slidenum">
              <a:rPr lang="en-US" smtClean="0"/>
              <a:pPr>
                <a:spcAft>
                  <a:spcPts val="600"/>
                </a:spcAft>
              </a:pPr>
              <a:t>39</a:t>
            </a:fld>
            <a:endParaRPr lang="en-US"/>
          </a:p>
        </p:txBody>
      </p:sp>
      <p:pic>
        <p:nvPicPr>
          <p:cNvPr id="9" name="Obrázek 8">
            <a:extLst>
              <a:ext uri="{FF2B5EF4-FFF2-40B4-BE49-F238E27FC236}">
                <a16:creationId xmlns:a16="http://schemas.microsoft.com/office/drawing/2014/main" id="{86EB742E-C47B-4BE2-8034-1E64DC7ABDB6}"/>
              </a:ext>
            </a:extLst>
          </p:cNvPr>
          <p:cNvPicPr>
            <a:picLocks noChangeAspect="1"/>
          </p:cNvPicPr>
          <p:nvPr/>
        </p:nvPicPr>
        <p:blipFill>
          <a:blip r:embed="rId4"/>
          <a:stretch>
            <a:fillRect/>
          </a:stretch>
        </p:blipFill>
        <p:spPr>
          <a:xfrm>
            <a:off x="7534655" y="3603671"/>
            <a:ext cx="4180332" cy="2774270"/>
          </a:xfrm>
          <a:prstGeom prst="rect">
            <a:avLst/>
          </a:prstGeom>
        </p:spPr>
      </p:pic>
    </p:spTree>
    <p:extLst>
      <p:ext uri="{BB962C8B-B14F-4D97-AF65-F5344CB8AC3E}">
        <p14:creationId xmlns:p14="http://schemas.microsoft.com/office/powerpoint/2010/main" val="930167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5">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ek 9" descr="Obsah obrázku exteriér, strom, voda, tráva&#10;&#10;Popis byl vytvořen automaticky">
            <a:extLst>
              <a:ext uri="{FF2B5EF4-FFF2-40B4-BE49-F238E27FC236}">
                <a16:creationId xmlns:a16="http://schemas.microsoft.com/office/drawing/2014/main" id="{AA6B8F23-C831-4F45-86F9-215AE7541290}"/>
              </a:ext>
            </a:extLst>
          </p:cNvPr>
          <p:cNvPicPr>
            <a:picLocks noChangeAspect="1"/>
          </p:cNvPicPr>
          <p:nvPr/>
        </p:nvPicPr>
        <p:blipFill rotWithShape="1">
          <a:blip r:embed="rId2">
            <a:extLst>
              <a:ext uri="{28A0092B-C50C-407E-A947-70E740481C1C}">
                <a14:useLocalDpi xmlns:a14="http://schemas.microsoft.com/office/drawing/2010/main" val="0"/>
              </a:ext>
            </a:extLst>
          </a:blip>
          <a:srcRect l="5808" r="5808"/>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7" name="Freeform: Shape 17">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19">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Nadpis 10">
            <a:extLst>
              <a:ext uri="{FF2B5EF4-FFF2-40B4-BE49-F238E27FC236}">
                <a16:creationId xmlns:a16="http://schemas.microsoft.com/office/drawing/2014/main" id="{D2EB1804-3DA0-432F-B052-EBCF2508337B}"/>
              </a:ext>
            </a:extLst>
          </p:cNvPr>
          <p:cNvSpPr>
            <a:spLocks noGrp="1"/>
          </p:cNvSpPr>
          <p:nvPr>
            <p:ph type="title"/>
          </p:nvPr>
        </p:nvSpPr>
        <p:spPr>
          <a:xfrm>
            <a:off x="462763" y="1793943"/>
            <a:ext cx="4023360" cy="1731022"/>
          </a:xfrm>
        </p:spPr>
        <p:txBody>
          <a:bodyPr vert="horz" lIns="91440" tIns="45720" rIns="91440" bIns="45720" rtlCol="0" anchor="b">
            <a:normAutofit/>
          </a:bodyPr>
          <a:lstStyle/>
          <a:p>
            <a:r>
              <a:rPr lang="en-US" sz="4800" dirty="0" err="1"/>
              <a:t>Charakteristika</a:t>
            </a:r>
            <a:r>
              <a:rPr lang="en-US" sz="4800" dirty="0"/>
              <a:t> </a:t>
            </a:r>
            <a:r>
              <a:rPr lang="en-US" sz="4800" dirty="0" err="1"/>
              <a:t>Konžské</a:t>
            </a:r>
            <a:r>
              <a:rPr lang="en-US" sz="4800" dirty="0"/>
              <a:t> </a:t>
            </a:r>
            <a:r>
              <a:rPr lang="en-US" sz="4800" dirty="0" err="1"/>
              <a:t>pánve</a:t>
            </a:r>
            <a:r>
              <a:rPr lang="en-US" sz="4800" dirty="0"/>
              <a:t> </a:t>
            </a:r>
          </a:p>
        </p:txBody>
      </p:sp>
      <p:sp>
        <p:nvSpPr>
          <p:cNvPr id="29"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symbol pro číslo snímku 3">
            <a:extLst>
              <a:ext uri="{FF2B5EF4-FFF2-40B4-BE49-F238E27FC236}">
                <a16:creationId xmlns:a16="http://schemas.microsoft.com/office/drawing/2014/main" id="{373F4409-938D-430F-B954-5276D1FF9944}"/>
              </a:ext>
            </a:extLst>
          </p:cNvPr>
          <p:cNvSpPr>
            <a:spLocks noGrp="1"/>
          </p:cNvSpPr>
          <p:nvPr>
            <p:ph type="sldNum" sz="quarter" idx="12"/>
          </p:nvPr>
        </p:nvSpPr>
        <p:spPr>
          <a:xfrm>
            <a:off x="9753600" y="6356350"/>
            <a:ext cx="1600200" cy="365125"/>
          </a:xfrm>
        </p:spPr>
        <p:txBody>
          <a:bodyPr vert="horz" lIns="91440" tIns="45720" rIns="91440" bIns="45720" rtlCol="0" anchor="ctr">
            <a:normAutofit/>
          </a:bodyPr>
          <a:lstStyle/>
          <a:p>
            <a:pPr>
              <a:spcAft>
                <a:spcPts val="600"/>
              </a:spcAft>
              <a:defRPr/>
            </a:pPr>
            <a:fld id="{A906A1B1-602F-47CB-AB1C-D0D12808BF1E}" type="slidenum">
              <a:rPr lang="en-US" smtClean="0">
                <a:solidFill>
                  <a:schemeClr val="bg1"/>
                </a:solidFill>
                <a:latin typeface="Calibri" panose="020F0502020204030204"/>
              </a:rPr>
              <a:pPr>
                <a:spcAft>
                  <a:spcPts val="600"/>
                </a:spcAft>
                <a:defRPr/>
              </a:pPr>
              <a:t>4</a:t>
            </a:fld>
            <a:endParaRPr lang="en-US">
              <a:solidFill>
                <a:schemeClr val="bg1"/>
              </a:solidFill>
              <a:latin typeface="Calibri" panose="020F0502020204030204"/>
            </a:endParaRPr>
          </a:p>
        </p:txBody>
      </p:sp>
    </p:spTree>
    <p:extLst>
      <p:ext uri="{BB962C8B-B14F-4D97-AF65-F5344CB8AC3E}">
        <p14:creationId xmlns:p14="http://schemas.microsoft.com/office/powerpoint/2010/main" val="542282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1581333-4C33-4D82-A668-2C4D846E6BB6}"/>
              </a:ext>
            </a:extLst>
          </p:cNvPr>
          <p:cNvPicPr>
            <a:picLocks noChangeAspect="1"/>
          </p:cNvPicPr>
          <p:nvPr/>
        </p:nvPicPr>
        <p:blipFill>
          <a:blip r:embed="rId2"/>
          <a:stretch>
            <a:fillRect/>
          </a:stretch>
        </p:blipFill>
        <p:spPr>
          <a:xfrm>
            <a:off x="908" y="3727036"/>
            <a:ext cx="6049372" cy="2994439"/>
          </a:xfrm>
          <a:prstGeom prst="rect">
            <a:avLst/>
          </a:prstGeom>
        </p:spPr>
      </p:pic>
      <p:pic>
        <p:nvPicPr>
          <p:cNvPr id="8" name="Obrázek 7">
            <a:extLst>
              <a:ext uri="{FF2B5EF4-FFF2-40B4-BE49-F238E27FC236}">
                <a16:creationId xmlns:a16="http://schemas.microsoft.com/office/drawing/2014/main" id="{59338DE6-D2EF-4F9A-B3BC-DBA2CB9088A8}"/>
              </a:ext>
            </a:extLst>
          </p:cNvPr>
          <p:cNvPicPr>
            <a:picLocks noChangeAspect="1"/>
          </p:cNvPicPr>
          <p:nvPr/>
        </p:nvPicPr>
        <p:blipFill>
          <a:blip r:embed="rId3"/>
          <a:stretch>
            <a:fillRect/>
          </a:stretch>
        </p:blipFill>
        <p:spPr>
          <a:xfrm>
            <a:off x="349829" y="338566"/>
            <a:ext cx="5426764" cy="2428475"/>
          </a:xfrm>
          <a:prstGeom prst="rect">
            <a:avLst/>
          </a:prstGeom>
        </p:spPr>
      </p:pic>
      <p:sp>
        <p:nvSpPr>
          <p:cNvPr id="31" name="Rectangle 2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číslo snímku 3">
            <a:extLst>
              <a:ext uri="{FF2B5EF4-FFF2-40B4-BE49-F238E27FC236}">
                <a16:creationId xmlns:a16="http://schemas.microsoft.com/office/drawing/2014/main" id="{8216605E-F5A5-412F-9073-D5CA134041C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906A1B1-602F-47CB-AB1C-D0D12808BF1E}" type="slidenum">
              <a:rPr lang="en-US" smtClean="0"/>
              <a:pPr>
                <a:spcAft>
                  <a:spcPts val="600"/>
                </a:spcAft>
              </a:pPr>
              <a:t>40</a:t>
            </a:fld>
            <a:endParaRPr lang="en-US"/>
          </a:p>
        </p:txBody>
      </p:sp>
      <p:pic>
        <p:nvPicPr>
          <p:cNvPr id="7" name="Obrázek 6">
            <a:extLst>
              <a:ext uri="{FF2B5EF4-FFF2-40B4-BE49-F238E27FC236}">
                <a16:creationId xmlns:a16="http://schemas.microsoft.com/office/drawing/2014/main" id="{DB4548EA-1CE5-4D8F-969F-FD6E8E7BB14A}"/>
              </a:ext>
            </a:extLst>
          </p:cNvPr>
          <p:cNvPicPr>
            <a:picLocks noChangeAspect="1"/>
          </p:cNvPicPr>
          <p:nvPr/>
        </p:nvPicPr>
        <p:blipFill>
          <a:blip r:embed="rId4"/>
          <a:stretch>
            <a:fillRect/>
          </a:stretch>
        </p:blipFill>
        <p:spPr>
          <a:xfrm>
            <a:off x="6874182" y="321734"/>
            <a:ext cx="4294468" cy="6069922"/>
          </a:xfrm>
          <a:prstGeom prst="rect">
            <a:avLst/>
          </a:prstGeom>
        </p:spPr>
      </p:pic>
    </p:spTree>
    <p:extLst>
      <p:ext uri="{BB962C8B-B14F-4D97-AF65-F5344CB8AC3E}">
        <p14:creationId xmlns:p14="http://schemas.microsoft.com/office/powerpoint/2010/main" val="1654062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4">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6">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B75CB855-7C84-4770-8AEA-A504448B763F}"/>
              </a:ext>
            </a:extLst>
          </p:cNvPr>
          <p:cNvSpPr>
            <a:spLocks noGrp="1"/>
          </p:cNvSpPr>
          <p:nvPr>
            <p:ph type="title"/>
          </p:nvPr>
        </p:nvSpPr>
        <p:spPr>
          <a:xfrm>
            <a:off x="841248" y="510047"/>
            <a:ext cx="3300984" cy="1645920"/>
          </a:xfrm>
        </p:spPr>
        <p:txBody>
          <a:bodyPr>
            <a:normAutofit/>
          </a:bodyPr>
          <a:lstStyle/>
          <a:p>
            <a:r>
              <a:rPr lang="en-US" sz="3800" dirty="0"/>
              <a:t>The Ebony project </a:t>
            </a:r>
          </a:p>
        </p:txBody>
      </p:sp>
      <p:sp>
        <p:nvSpPr>
          <p:cNvPr id="24" name="Rectangle 18">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6A01243C-F1F2-4304-AD8C-EBF63AB0A53E}"/>
              </a:ext>
            </a:extLst>
          </p:cNvPr>
          <p:cNvSpPr>
            <a:spLocks noGrp="1"/>
          </p:cNvSpPr>
          <p:nvPr>
            <p:ph idx="1"/>
          </p:nvPr>
        </p:nvSpPr>
        <p:spPr>
          <a:xfrm>
            <a:off x="4581144" y="409575"/>
            <a:ext cx="6858000" cy="1968092"/>
          </a:xfrm>
        </p:spPr>
        <p:txBody>
          <a:bodyPr anchor="ctr">
            <a:normAutofit/>
          </a:bodyPr>
          <a:lstStyle/>
          <a:p>
            <a:r>
              <a:rPr lang="en-US" sz="2400" dirty="0"/>
              <a:t>Taylor guitars = </a:t>
            </a:r>
            <a:r>
              <a:rPr lang="en-US" sz="2400" dirty="0" err="1"/>
              <a:t>světový</a:t>
            </a:r>
            <a:r>
              <a:rPr lang="en-US" sz="2400" dirty="0"/>
              <a:t> </a:t>
            </a:r>
            <a:r>
              <a:rPr lang="en-US" sz="2400" dirty="0" err="1"/>
              <a:t>výrobce</a:t>
            </a:r>
            <a:r>
              <a:rPr lang="en-US" sz="2400" dirty="0"/>
              <a:t> </a:t>
            </a:r>
            <a:r>
              <a:rPr lang="en-US" sz="2400" dirty="0" err="1"/>
              <a:t>akustických</a:t>
            </a:r>
            <a:r>
              <a:rPr lang="en-US" sz="2400" dirty="0"/>
              <a:t> </a:t>
            </a:r>
            <a:r>
              <a:rPr lang="en-US" sz="2400" dirty="0" err="1"/>
              <a:t>kytar</a:t>
            </a:r>
            <a:r>
              <a:rPr lang="en-US" sz="2400" dirty="0"/>
              <a:t> </a:t>
            </a:r>
          </a:p>
          <a:p>
            <a:pPr marL="0" indent="0">
              <a:buNone/>
            </a:pPr>
            <a:r>
              <a:rPr lang="en-US" sz="2400" dirty="0"/>
              <a:t>	- </a:t>
            </a:r>
            <a:r>
              <a:rPr lang="en-US" sz="2400" dirty="0" err="1"/>
              <a:t>pražce</a:t>
            </a:r>
            <a:r>
              <a:rPr lang="en-US" sz="2400" dirty="0"/>
              <a:t> a </a:t>
            </a:r>
            <a:r>
              <a:rPr lang="en-US" sz="2400" dirty="0" err="1"/>
              <a:t>můstky</a:t>
            </a:r>
            <a:r>
              <a:rPr lang="en-US" sz="2400" dirty="0"/>
              <a:t> z </a:t>
            </a:r>
            <a:r>
              <a:rPr lang="en-US" sz="2400" i="1" dirty="0"/>
              <a:t>Diospyros </a:t>
            </a:r>
            <a:r>
              <a:rPr lang="en-US" sz="2400" i="1" dirty="0" err="1"/>
              <a:t>crassiflora</a:t>
            </a:r>
            <a:r>
              <a:rPr lang="en-US" sz="2400" dirty="0"/>
              <a:t> </a:t>
            </a:r>
          </a:p>
          <a:p>
            <a:pPr marL="0" indent="0">
              <a:buNone/>
            </a:pPr>
            <a:r>
              <a:rPr lang="en-US" sz="2400" dirty="0"/>
              <a:t>	- </a:t>
            </a:r>
            <a:r>
              <a:rPr lang="en-US" sz="2400" dirty="0" err="1"/>
              <a:t>zhruba</a:t>
            </a:r>
            <a:r>
              <a:rPr lang="en-US" sz="2400" dirty="0"/>
              <a:t> 160 </a:t>
            </a:r>
            <a:r>
              <a:rPr lang="en-US" sz="2400" dirty="0" err="1"/>
              <a:t>tisíc</a:t>
            </a:r>
            <a:r>
              <a:rPr lang="en-US" sz="2400" dirty="0"/>
              <a:t> </a:t>
            </a:r>
            <a:r>
              <a:rPr lang="en-US" sz="2400" dirty="0" err="1"/>
              <a:t>kytar</a:t>
            </a:r>
            <a:r>
              <a:rPr lang="en-US" sz="2400" dirty="0"/>
              <a:t> </a:t>
            </a:r>
            <a:r>
              <a:rPr lang="en-US" sz="2400" dirty="0" err="1"/>
              <a:t>ročně</a:t>
            </a:r>
            <a:endParaRPr lang="en-US" sz="2400" dirty="0"/>
          </a:p>
        </p:txBody>
      </p:sp>
      <p:pic>
        <p:nvPicPr>
          <p:cNvPr id="8" name="Obrázek 7" descr="Obsah obrázku osoba, exteriér, muž, tráva&#10;&#10;Popis byl vytvořen automaticky">
            <a:extLst>
              <a:ext uri="{FF2B5EF4-FFF2-40B4-BE49-F238E27FC236}">
                <a16:creationId xmlns:a16="http://schemas.microsoft.com/office/drawing/2014/main" id="{FF6B6E2A-F1C6-4AEA-B625-3675555E9EF8}"/>
              </a:ext>
            </a:extLst>
          </p:cNvPr>
          <p:cNvPicPr>
            <a:picLocks noChangeAspect="1"/>
          </p:cNvPicPr>
          <p:nvPr/>
        </p:nvPicPr>
        <p:blipFill rotWithShape="1">
          <a:blip r:embed="rId2">
            <a:extLst>
              <a:ext uri="{28A0092B-C50C-407E-A947-70E740481C1C}">
                <a14:useLocalDpi xmlns:a14="http://schemas.microsoft.com/office/drawing/2010/main" val="0"/>
              </a:ext>
            </a:extLst>
          </a:blip>
          <a:srcRect r="1505" b="-3"/>
          <a:stretch/>
        </p:blipFill>
        <p:spPr>
          <a:xfrm>
            <a:off x="8582812" y="3022396"/>
            <a:ext cx="3139051" cy="3187098"/>
          </a:xfrm>
          <a:prstGeom prst="rect">
            <a:avLst/>
          </a:prstGeom>
        </p:spPr>
      </p:pic>
      <p:pic>
        <p:nvPicPr>
          <p:cNvPr id="10" name="Obrázek 9" descr="Obsah obrázku osoba, budova, exteriér, muž&#10;&#10;Popis byl vytvořen automaticky">
            <a:extLst>
              <a:ext uri="{FF2B5EF4-FFF2-40B4-BE49-F238E27FC236}">
                <a16:creationId xmlns:a16="http://schemas.microsoft.com/office/drawing/2014/main" id="{D1CEB5C9-0FDB-4EBF-A101-3A0042F062B3}"/>
              </a:ext>
            </a:extLst>
          </p:cNvPr>
          <p:cNvPicPr>
            <a:picLocks noChangeAspect="1"/>
          </p:cNvPicPr>
          <p:nvPr/>
        </p:nvPicPr>
        <p:blipFill rotWithShape="1">
          <a:blip r:embed="rId3">
            <a:extLst>
              <a:ext uri="{28A0092B-C50C-407E-A947-70E740481C1C}">
                <a14:useLocalDpi xmlns:a14="http://schemas.microsoft.com/office/drawing/2010/main" val="0"/>
              </a:ext>
            </a:extLst>
          </a:blip>
          <a:srcRect t="2676" r="-1" b="21175"/>
          <a:stretch/>
        </p:blipFill>
        <p:spPr>
          <a:xfrm>
            <a:off x="4708871" y="3022396"/>
            <a:ext cx="3139051" cy="3187098"/>
          </a:xfrm>
          <a:prstGeom prst="rect">
            <a:avLst/>
          </a:prstGeom>
        </p:spPr>
      </p:pic>
      <p:pic>
        <p:nvPicPr>
          <p:cNvPr id="6" name="Obrázek 5">
            <a:extLst>
              <a:ext uri="{FF2B5EF4-FFF2-40B4-BE49-F238E27FC236}">
                <a16:creationId xmlns:a16="http://schemas.microsoft.com/office/drawing/2014/main" id="{71D0D394-B89E-4333-9814-68F90A6E34CF}"/>
              </a:ext>
            </a:extLst>
          </p:cNvPr>
          <p:cNvPicPr>
            <a:picLocks noChangeAspect="1"/>
          </p:cNvPicPr>
          <p:nvPr/>
        </p:nvPicPr>
        <p:blipFill rotWithShape="1">
          <a:blip r:embed="rId4">
            <a:extLst>
              <a:ext uri="{28A0092B-C50C-407E-A947-70E740481C1C}">
                <a14:useLocalDpi xmlns:a14="http://schemas.microsoft.com/office/drawing/2010/main" val="0"/>
              </a:ext>
            </a:extLst>
          </a:blip>
          <a:srcRect l="35971" r="6539"/>
          <a:stretch/>
        </p:blipFill>
        <p:spPr>
          <a:xfrm>
            <a:off x="490408" y="3022396"/>
            <a:ext cx="3483574" cy="3190875"/>
          </a:xfrm>
          <a:prstGeom prst="rect">
            <a:avLst/>
          </a:prstGeom>
        </p:spPr>
      </p:pic>
      <p:sp>
        <p:nvSpPr>
          <p:cNvPr id="11" name="TextovéPole 10">
            <a:extLst>
              <a:ext uri="{FF2B5EF4-FFF2-40B4-BE49-F238E27FC236}">
                <a16:creationId xmlns:a16="http://schemas.microsoft.com/office/drawing/2014/main" id="{D1B7CBBB-DFCD-4A09-9E6E-46C42CA845D5}"/>
              </a:ext>
            </a:extLst>
          </p:cNvPr>
          <p:cNvSpPr txBox="1"/>
          <p:nvPr/>
        </p:nvSpPr>
        <p:spPr>
          <a:xfrm>
            <a:off x="4708871" y="6324084"/>
            <a:ext cx="3723132" cy="369332"/>
          </a:xfrm>
          <a:prstGeom prst="rect">
            <a:avLst/>
          </a:prstGeom>
          <a:noFill/>
        </p:spPr>
        <p:txBody>
          <a:bodyPr wrap="square" rtlCol="0">
            <a:spAutoFit/>
          </a:bodyPr>
          <a:lstStyle/>
          <a:p>
            <a:r>
              <a:rPr lang="en-US" dirty="0"/>
              <a:t>Thomas Smith, UCLA, CBI</a:t>
            </a:r>
            <a:endParaRPr lang="cs-CZ" dirty="0"/>
          </a:p>
        </p:txBody>
      </p:sp>
      <p:sp>
        <p:nvSpPr>
          <p:cNvPr id="12" name="TextovéPole 11">
            <a:extLst>
              <a:ext uri="{FF2B5EF4-FFF2-40B4-BE49-F238E27FC236}">
                <a16:creationId xmlns:a16="http://schemas.microsoft.com/office/drawing/2014/main" id="{094D468A-EC97-411A-B976-863EFB7A0A08}"/>
              </a:ext>
            </a:extLst>
          </p:cNvPr>
          <p:cNvSpPr txBox="1"/>
          <p:nvPr/>
        </p:nvSpPr>
        <p:spPr>
          <a:xfrm>
            <a:off x="490408" y="6324084"/>
            <a:ext cx="3723132" cy="369332"/>
          </a:xfrm>
          <a:prstGeom prst="rect">
            <a:avLst/>
          </a:prstGeom>
          <a:noFill/>
        </p:spPr>
        <p:txBody>
          <a:bodyPr wrap="square" rtlCol="0">
            <a:spAutoFit/>
          </a:bodyPr>
          <a:lstStyle/>
          <a:p>
            <a:r>
              <a:rPr lang="en-US" dirty="0"/>
              <a:t>Bob Taylor, Taylor Guitars</a:t>
            </a:r>
            <a:endParaRPr lang="cs-CZ" dirty="0"/>
          </a:p>
        </p:txBody>
      </p:sp>
      <p:sp>
        <p:nvSpPr>
          <p:cNvPr id="13" name="TextovéPole 12">
            <a:extLst>
              <a:ext uri="{FF2B5EF4-FFF2-40B4-BE49-F238E27FC236}">
                <a16:creationId xmlns:a16="http://schemas.microsoft.com/office/drawing/2014/main" id="{BC703160-E0D4-4AF5-98F0-A7CBA9DB9174}"/>
              </a:ext>
            </a:extLst>
          </p:cNvPr>
          <p:cNvSpPr txBox="1"/>
          <p:nvPr/>
        </p:nvSpPr>
        <p:spPr>
          <a:xfrm>
            <a:off x="8647465" y="6324084"/>
            <a:ext cx="3723132" cy="369332"/>
          </a:xfrm>
          <a:prstGeom prst="rect">
            <a:avLst/>
          </a:prstGeom>
          <a:noFill/>
        </p:spPr>
        <p:txBody>
          <a:bodyPr wrap="square" rtlCol="0">
            <a:spAutoFit/>
          </a:bodyPr>
          <a:lstStyle/>
          <a:p>
            <a:r>
              <a:rPr lang="en-US" dirty="0"/>
              <a:t>Zac </a:t>
            </a:r>
            <a:r>
              <a:rPr lang="en-US" dirty="0" err="1"/>
              <a:t>Tchoundjeu</a:t>
            </a:r>
            <a:r>
              <a:rPr lang="en-US" dirty="0"/>
              <a:t>, ICRAF, HIES</a:t>
            </a:r>
            <a:endParaRPr lang="cs-CZ" dirty="0"/>
          </a:p>
        </p:txBody>
      </p:sp>
    </p:spTree>
    <p:extLst>
      <p:ext uri="{BB962C8B-B14F-4D97-AF65-F5344CB8AC3E}">
        <p14:creationId xmlns:p14="http://schemas.microsoft.com/office/powerpoint/2010/main" val="3086215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234D544-6416-4A97-8EBD-1873424B481D}"/>
              </a:ext>
            </a:extLst>
          </p:cNvPr>
          <p:cNvSpPr>
            <a:spLocks noGrp="1"/>
          </p:cNvSpPr>
          <p:nvPr>
            <p:ph idx="1"/>
          </p:nvPr>
        </p:nvSpPr>
        <p:spPr>
          <a:xfrm>
            <a:off x="630315" y="488272"/>
            <a:ext cx="10502283" cy="5688691"/>
          </a:xfrm>
        </p:spPr>
        <p:txBody>
          <a:bodyPr>
            <a:normAutofit/>
          </a:bodyPr>
          <a:lstStyle/>
          <a:p>
            <a:r>
              <a:rPr lang="en-US" sz="2400" dirty="0" err="1"/>
              <a:t>Spolupráce</a:t>
            </a:r>
            <a:r>
              <a:rPr lang="en-US" sz="2400" dirty="0"/>
              <a:t> </a:t>
            </a:r>
            <a:r>
              <a:rPr lang="en-US" sz="2400" dirty="0" err="1"/>
              <a:t>na</a:t>
            </a:r>
            <a:r>
              <a:rPr lang="en-US" sz="2400" dirty="0"/>
              <a:t> </a:t>
            </a:r>
            <a:r>
              <a:rPr lang="en-US" sz="2400" dirty="0" err="1"/>
              <a:t>úrovni</a:t>
            </a:r>
            <a:r>
              <a:rPr lang="en-US" sz="2400" dirty="0"/>
              <a:t> </a:t>
            </a:r>
            <a:r>
              <a:rPr lang="en-US" sz="2400" dirty="0" err="1"/>
              <a:t>vědecké</a:t>
            </a:r>
            <a:r>
              <a:rPr lang="en-US" sz="2400" dirty="0"/>
              <a:t>, </a:t>
            </a:r>
            <a:r>
              <a:rPr lang="en-US" sz="2400" dirty="0" err="1"/>
              <a:t>kulturní</a:t>
            </a:r>
            <a:r>
              <a:rPr lang="en-US" sz="2400" dirty="0"/>
              <a:t>, </a:t>
            </a:r>
            <a:r>
              <a:rPr lang="en-US" sz="2400" dirty="0" err="1"/>
              <a:t>institucionální</a:t>
            </a:r>
            <a:r>
              <a:rPr lang="en-US" sz="2400" dirty="0"/>
              <a:t>, </a:t>
            </a:r>
            <a:r>
              <a:rPr lang="en-US" sz="2400" dirty="0" err="1"/>
              <a:t>rozvojové</a:t>
            </a:r>
            <a:r>
              <a:rPr lang="en-US" sz="2400" dirty="0"/>
              <a:t>, </a:t>
            </a:r>
            <a:r>
              <a:rPr lang="en-US" sz="2400" dirty="0" err="1"/>
              <a:t>ekonomické</a:t>
            </a:r>
            <a:endParaRPr lang="en-US" sz="2400" dirty="0"/>
          </a:p>
          <a:p>
            <a:pPr marL="0" indent="0">
              <a:buNone/>
            </a:pPr>
            <a:r>
              <a:rPr lang="en-US" sz="2400" dirty="0"/>
              <a:t>	- CRELICAM, Congo Basin Institute, IITA, HIES</a:t>
            </a:r>
          </a:p>
          <a:p>
            <a:pPr marL="0" indent="0">
              <a:buNone/>
            </a:pPr>
            <a:endParaRPr lang="en-US" sz="2400" dirty="0"/>
          </a:p>
          <a:p>
            <a:r>
              <a:rPr lang="en-US" sz="2400" dirty="0" err="1"/>
              <a:t>Cíl</a:t>
            </a:r>
            <a:r>
              <a:rPr lang="en-US" sz="2400" dirty="0"/>
              <a:t> 	    </a:t>
            </a:r>
            <a:r>
              <a:rPr lang="en-US" sz="2400" dirty="0" err="1"/>
              <a:t>vysadit</a:t>
            </a:r>
            <a:r>
              <a:rPr lang="en-US" sz="2400" dirty="0"/>
              <a:t> 15 </a:t>
            </a:r>
            <a:r>
              <a:rPr lang="en-US" sz="2400" dirty="0" err="1"/>
              <a:t>tisíc</a:t>
            </a:r>
            <a:r>
              <a:rPr lang="en-US" sz="2400" dirty="0"/>
              <a:t> </a:t>
            </a:r>
            <a:r>
              <a:rPr lang="en-US" sz="2400" dirty="0" err="1"/>
              <a:t>nových</a:t>
            </a:r>
            <a:r>
              <a:rPr lang="en-US" sz="2400" dirty="0"/>
              <a:t> </a:t>
            </a:r>
            <a:r>
              <a:rPr lang="en-US" sz="2400" dirty="0" err="1"/>
              <a:t>stromků</a:t>
            </a:r>
            <a:r>
              <a:rPr lang="en-US" sz="2400" dirty="0"/>
              <a:t> (</a:t>
            </a:r>
            <a:r>
              <a:rPr lang="en-US" sz="2400" dirty="0" err="1"/>
              <a:t>zatím</a:t>
            </a:r>
            <a:r>
              <a:rPr lang="en-US" sz="2400" dirty="0"/>
              <a:t> 4 </a:t>
            </a:r>
            <a:r>
              <a:rPr lang="en-US" sz="2400" dirty="0" err="1"/>
              <a:t>tisíce</a:t>
            </a:r>
            <a:r>
              <a:rPr lang="en-US" sz="2400" dirty="0"/>
              <a:t>) </a:t>
            </a:r>
          </a:p>
          <a:p>
            <a:pPr marL="0" indent="0">
              <a:buNone/>
            </a:pPr>
            <a:endParaRPr lang="en-US" sz="2400" dirty="0"/>
          </a:p>
          <a:p>
            <a:pPr marL="0" indent="0">
              <a:buNone/>
            </a:pPr>
            <a:r>
              <a:rPr lang="en-US" sz="2400" dirty="0"/>
              <a:t>	- forma </a:t>
            </a:r>
            <a:r>
              <a:rPr lang="en-US" sz="2400" dirty="0" err="1"/>
              <a:t>agrolesnických</a:t>
            </a:r>
            <a:r>
              <a:rPr lang="en-US" sz="2400" dirty="0"/>
              <a:t> </a:t>
            </a:r>
            <a:r>
              <a:rPr lang="en-US" sz="2400" dirty="0" err="1"/>
              <a:t>systémů</a:t>
            </a:r>
            <a:r>
              <a:rPr lang="en-US" sz="2400" dirty="0"/>
              <a:t>, </a:t>
            </a:r>
            <a:r>
              <a:rPr lang="en-US" sz="2400" dirty="0" err="1"/>
              <a:t>kombinace</a:t>
            </a:r>
            <a:r>
              <a:rPr lang="en-US" sz="2400" dirty="0"/>
              <a:t> s </a:t>
            </a:r>
            <a:r>
              <a:rPr lang="en-US" sz="2400" dirty="0" err="1"/>
              <a:t>původními</a:t>
            </a:r>
            <a:r>
              <a:rPr lang="en-US" sz="2400" dirty="0"/>
              <a:t> </a:t>
            </a:r>
            <a:r>
              <a:rPr lang="en-US" sz="2400" dirty="0" err="1"/>
              <a:t>druhy</a:t>
            </a:r>
            <a:r>
              <a:rPr lang="en-US" sz="2400" dirty="0"/>
              <a:t> </a:t>
            </a:r>
            <a:r>
              <a:rPr lang="en-US" sz="2400" dirty="0" err="1"/>
              <a:t>ovocných</a:t>
            </a:r>
            <a:r>
              <a:rPr lang="en-US" sz="2400" dirty="0"/>
              <a:t> 	</a:t>
            </a:r>
            <a:r>
              <a:rPr lang="en-US" sz="2400" dirty="0" err="1"/>
              <a:t>dřevin</a:t>
            </a:r>
            <a:r>
              <a:rPr lang="en-US" sz="2400" dirty="0"/>
              <a:t> (</a:t>
            </a:r>
            <a:r>
              <a:rPr lang="en-US" sz="2400" i="1" dirty="0" err="1"/>
              <a:t>Dacryodes</a:t>
            </a:r>
            <a:r>
              <a:rPr lang="en-US" sz="2400" i="1" dirty="0"/>
              <a:t> edulis, </a:t>
            </a:r>
            <a:r>
              <a:rPr lang="en-US" sz="2400" i="1" dirty="0" err="1"/>
              <a:t>Irvingia</a:t>
            </a:r>
            <a:r>
              <a:rPr lang="en-US" sz="2400" i="1" dirty="0"/>
              <a:t> </a:t>
            </a:r>
            <a:r>
              <a:rPr lang="en-US" sz="2400" i="1" dirty="0" err="1"/>
              <a:t>gabonensis</a:t>
            </a:r>
            <a:r>
              <a:rPr lang="en-US" sz="2400" i="1" dirty="0"/>
              <a:t>, </a:t>
            </a:r>
            <a:r>
              <a:rPr lang="en-US" sz="2400" i="1" dirty="0" err="1"/>
              <a:t>Ricinodendron</a:t>
            </a:r>
            <a:r>
              <a:rPr lang="en-US" sz="2400" i="1" dirty="0"/>
              <a:t> </a:t>
            </a:r>
            <a:r>
              <a:rPr lang="en-US" sz="2400" i="1" dirty="0" err="1"/>
              <a:t>heudelotii</a:t>
            </a:r>
            <a:r>
              <a:rPr lang="en-US" sz="2400" i="1" dirty="0"/>
              <a:t>, 	Cola </a:t>
            </a:r>
            <a:r>
              <a:rPr lang="en-US" sz="2400" dirty="0"/>
              <a:t>sp., </a:t>
            </a:r>
            <a:r>
              <a:rPr lang="en-US" sz="2400" i="1" dirty="0"/>
              <a:t>Garcinia kola</a:t>
            </a:r>
            <a:r>
              <a:rPr lang="en-US" sz="2400" dirty="0"/>
              <a:t>…)</a:t>
            </a:r>
          </a:p>
          <a:p>
            <a:pPr marL="0" indent="0">
              <a:buNone/>
            </a:pPr>
            <a:r>
              <a:rPr lang="en-US" sz="2400" dirty="0"/>
              <a:t>	- </a:t>
            </a:r>
            <a:r>
              <a:rPr lang="en-US" sz="2400" dirty="0" err="1"/>
              <a:t>výzkum</a:t>
            </a:r>
            <a:r>
              <a:rPr lang="en-US" sz="2400" dirty="0"/>
              <a:t> </a:t>
            </a:r>
            <a:r>
              <a:rPr lang="en-US" sz="2400" dirty="0" err="1"/>
              <a:t>ekologie</a:t>
            </a:r>
            <a:r>
              <a:rPr lang="en-US" sz="2400" dirty="0"/>
              <a:t> </a:t>
            </a:r>
            <a:r>
              <a:rPr lang="en-US" sz="2400" i="1" dirty="0"/>
              <a:t>D. </a:t>
            </a:r>
            <a:r>
              <a:rPr lang="en-US" sz="2400" i="1" dirty="0" err="1"/>
              <a:t>crassiflora</a:t>
            </a:r>
            <a:r>
              <a:rPr lang="en-US" sz="2400" dirty="0"/>
              <a:t> – </a:t>
            </a:r>
            <a:r>
              <a:rPr lang="en-US" sz="2400" dirty="0" err="1"/>
              <a:t>opylovači</a:t>
            </a:r>
            <a:r>
              <a:rPr lang="en-US" sz="2400" dirty="0"/>
              <a:t>, </a:t>
            </a:r>
            <a:r>
              <a:rPr lang="en-US" sz="2400" dirty="0" err="1"/>
              <a:t>klíčivost</a:t>
            </a:r>
            <a:r>
              <a:rPr lang="en-US" sz="2400" dirty="0"/>
              <a:t>; </a:t>
            </a:r>
            <a:r>
              <a:rPr lang="en-US" sz="2400" i="1" dirty="0"/>
              <a:t>in vitro </a:t>
            </a:r>
            <a:r>
              <a:rPr lang="en-US" sz="2400" dirty="0" err="1"/>
              <a:t>propagace</a:t>
            </a:r>
            <a:endParaRPr lang="en-US" sz="2400" dirty="0"/>
          </a:p>
          <a:p>
            <a:pPr marL="0" indent="0">
              <a:buNone/>
            </a:pPr>
            <a:r>
              <a:rPr lang="en-US" sz="2400" dirty="0"/>
              <a:t>	- </a:t>
            </a:r>
            <a:r>
              <a:rPr lang="en-US" sz="2400" dirty="0" err="1"/>
              <a:t>tréninková</a:t>
            </a:r>
            <a:r>
              <a:rPr lang="en-US" sz="2400" dirty="0"/>
              <a:t> centra, </a:t>
            </a:r>
            <a:r>
              <a:rPr lang="en-US" sz="2400" dirty="0" err="1"/>
              <a:t>stromové</a:t>
            </a:r>
            <a:r>
              <a:rPr lang="en-US" sz="2400" dirty="0"/>
              <a:t> </a:t>
            </a:r>
            <a:r>
              <a:rPr lang="en-US" sz="2400" dirty="0" err="1"/>
              <a:t>školky</a:t>
            </a:r>
            <a:r>
              <a:rPr lang="en-US" sz="2400" dirty="0"/>
              <a:t> (</a:t>
            </a:r>
            <a:r>
              <a:rPr lang="en-US" sz="2400" dirty="0" err="1"/>
              <a:t>práce</a:t>
            </a:r>
            <a:r>
              <a:rPr lang="en-US" sz="2400" dirty="0"/>
              <a:t> pro </a:t>
            </a:r>
            <a:r>
              <a:rPr lang="en-US" sz="2400" dirty="0" err="1"/>
              <a:t>místní</a:t>
            </a:r>
            <a:r>
              <a:rPr lang="en-US" sz="2400" dirty="0"/>
              <a:t> </a:t>
            </a:r>
            <a:r>
              <a:rPr lang="en-US" sz="2400" dirty="0" err="1"/>
              <a:t>i</a:t>
            </a:r>
            <a:r>
              <a:rPr lang="en-US" sz="2400" dirty="0"/>
              <a:t> </a:t>
            </a:r>
            <a:r>
              <a:rPr lang="en-US" sz="2400" dirty="0" err="1"/>
              <a:t>studenty</a:t>
            </a:r>
            <a:r>
              <a:rPr lang="en-US" sz="2400" dirty="0"/>
              <a:t>)</a:t>
            </a:r>
          </a:p>
          <a:p>
            <a:pPr marL="0" indent="0">
              <a:buNone/>
            </a:pPr>
            <a:r>
              <a:rPr lang="en-US" sz="2400" dirty="0"/>
              <a:t>	- </a:t>
            </a:r>
            <a:r>
              <a:rPr lang="en-US" sz="2400" dirty="0" err="1"/>
              <a:t>eben</a:t>
            </a:r>
            <a:r>
              <a:rPr lang="en-US" sz="2400" dirty="0"/>
              <a:t> </a:t>
            </a:r>
            <a:r>
              <a:rPr lang="en-US" sz="2400" dirty="0" err="1"/>
              <a:t>pěstován</a:t>
            </a:r>
            <a:r>
              <a:rPr lang="en-US" sz="2400" dirty="0"/>
              <a:t> </a:t>
            </a:r>
            <a:r>
              <a:rPr lang="en-US" sz="2400" dirty="0" err="1"/>
              <a:t>farmáři</a:t>
            </a:r>
            <a:r>
              <a:rPr lang="en-US" sz="2400" dirty="0"/>
              <a:t> z </a:t>
            </a:r>
            <a:r>
              <a:rPr lang="en-US" sz="2400" dirty="0" err="1"/>
              <a:t>klíčových</a:t>
            </a:r>
            <a:r>
              <a:rPr lang="en-US" sz="2400" dirty="0"/>
              <a:t> </a:t>
            </a:r>
            <a:r>
              <a:rPr lang="en-US" sz="2400" dirty="0" err="1"/>
              <a:t>vesnic</a:t>
            </a:r>
            <a:endParaRPr lang="en-US" sz="2400" dirty="0"/>
          </a:p>
        </p:txBody>
      </p:sp>
      <p:sp>
        <p:nvSpPr>
          <p:cNvPr id="4" name="Zástupný symbol pro číslo snímku 3">
            <a:extLst>
              <a:ext uri="{FF2B5EF4-FFF2-40B4-BE49-F238E27FC236}">
                <a16:creationId xmlns:a16="http://schemas.microsoft.com/office/drawing/2014/main" id="{7C1458A8-FDEA-4CD6-A493-3A6DA284F97F}"/>
              </a:ext>
            </a:extLst>
          </p:cNvPr>
          <p:cNvSpPr>
            <a:spLocks noGrp="1"/>
          </p:cNvSpPr>
          <p:nvPr>
            <p:ph type="sldNum" sz="quarter" idx="12"/>
          </p:nvPr>
        </p:nvSpPr>
        <p:spPr/>
        <p:txBody>
          <a:bodyPr/>
          <a:lstStyle/>
          <a:p>
            <a:fld id="{A906A1B1-602F-47CB-AB1C-D0D12808BF1E}" type="slidenum">
              <a:rPr lang="cs-CZ" smtClean="0"/>
              <a:t>42</a:t>
            </a:fld>
            <a:endParaRPr lang="cs-CZ"/>
          </a:p>
        </p:txBody>
      </p:sp>
      <p:cxnSp>
        <p:nvCxnSpPr>
          <p:cNvPr id="6" name="Přímá spojnice se šipkou 5">
            <a:extLst>
              <a:ext uri="{FF2B5EF4-FFF2-40B4-BE49-F238E27FC236}">
                <a16:creationId xmlns:a16="http://schemas.microsoft.com/office/drawing/2014/main" id="{048000C3-1AEC-49DA-9470-E0AA4B2E1C40}"/>
              </a:ext>
            </a:extLst>
          </p:cNvPr>
          <p:cNvCxnSpPr>
            <a:cxnSpLocks/>
          </p:cNvCxnSpPr>
          <p:nvPr/>
        </p:nvCxnSpPr>
        <p:spPr>
          <a:xfrm>
            <a:off x="1365681" y="2059620"/>
            <a:ext cx="45868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643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Obrázek 7" descr="Obsah obrázku exteriér, plot, podepsat, budova&#10;&#10;Popis byl vytvořen automaticky">
            <a:extLst>
              <a:ext uri="{FF2B5EF4-FFF2-40B4-BE49-F238E27FC236}">
                <a16:creationId xmlns:a16="http://schemas.microsoft.com/office/drawing/2014/main" id="{0BB34325-C462-4D57-9426-4B51B98CECE7}"/>
              </a:ext>
            </a:extLst>
          </p:cNvPr>
          <p:cNvPicPr>
            <a:picLocks noChangeAspect="1"/>
          </p:cNvPicPr>
          <p:nvPr/>
        </p:nvPicPr>
        <p:blipFill rotWithShape="1">
          <a:blip r:embed="rId2">
            <a:extLst>
              <a:ext uri="{28A0092B-C50C-407E-A947-70E740481C1C}">
                <a14:useLocalDpi xmlns:a14="http://schemas.microsoft.com/office/drawing/2010/main" val="0"/>
              </a:ext>
            </a:extLst>
          </a:blip>
          <a:srcRect t="5547" r="-2" b="23242"/>
          <a:stretch/>
        </p:blipFill>
        <p:spPr>
          <a:xfrm>
            <a:off x="321734" y="321733"/>
            <a:ext cx="5674894" cy="3030842"/>
          </a:xfrm>
          <a:prstGeom prst="rect">
            <a:avLst/>
          </a:prstGeom>
        </p:spPr>
      </p:pic>
      <p:pic>
        <p:nvPicPr>
          <p:cNvPr id="12" name="Obrázek 11" descr="Obsah obrázku jídlo, stůl, vsedě, snězeno&#10;&#10;Popis byl vytvořen automaticky">
            <a:extLst>
              <a:ext uri="{FF2B5EF4-FFF2-40B4-BE49-F238E27FC236}">
                <a16:creationId xmlns:a16="http://schemas.microsoft.com/office/drawing/2014/main" id="{E7DA3070-EA44-4A0E-93CF-21EFDD96D3EC}"/>
              </a:ext>
            </a:extLst>
          </p:cNvPr>
          <p:cNvPicPr>
            <a:picLocks noChangeAspect="1"/>
          </p:cNvPicPr>
          <p:nvPr/>
        </p:nvPicPr>
        <p:blipFill rotWithShape="1">
          <a:blip r:embed="rId3">
            <a:extLst>
              <a:ext uri="{28A0092B-C50C-407E-A947-70E740481C1C}">
                <a14:useLocalDpi xmlns:a14="http://schemas.microsoft.com/office/drawing/2010/main" val="0"/>
              </a:ext>
            </a:extLst>
          </a:blip>
          <a:srcRect l="20702" r="14951" b="1"/>
          <a:stretch/>
        </p:blipFill>
        <p:spPr>
          <a:xfrm>
            <a:off x="321735" y="3524289"/>
            <a:ext cx="2676579" cy="2776517"/>
          </a:xfrm>
          <a:prstGeom prst="rect">
            <a:avLst/>
          </a:prstGeom>
        </p:spPr>
      </p:pic>
      <p:pic>
        <p:nvPicPr>
          <p:cNvPr id="6" name="Obrázek 5" descr="Obsah obrázku interiér, stojící, muž, stůl&#10;&#10;Popis byl vytvořen automaticky">
            <a:extLst>
              <a:ext uri="{FF2B5EF4-FFF2-40B4-BE49-F238E27FC236}">
                <a16:creationId xmlns:a16="http://schemas.microsoft.com/office/drawing/2014/main" id="{FE271519-049F-4250-BD9F-B7C939229515}"/>
              </a:ext>
            </a:extLst>
          </p:cNvPr>
          <p:cNvPicPr>
            <a:picLocks noChangeAspect="1"/>
          </p:cNvPicPr>
          <p:nvPr/>
        </p:nvPicPr>
        <p:blipFill rotWithShape="1">
          <a:blip r:embed="rId4">
            <a:extLst>
              <a:ext uri="{28A0092B-C50C-407E-A947-70E740481C1C}">
                <a14:useLocalDpi xmlns:a14="http://schemas.microsoft.com/office/drawing/2010/main" val="0"/>
              </a:ext>
            </a:extLst>
          </a:blip>
          <a:srcRect l="10188" r="13440" b="5"/>
          <a:stretch/>
        </p:blipFill>
        <p:spPr>
          <a:xfrm>
            <a:off x="3159553" y="3514855"/>
            <a:ext cx="2837076" cy="2785951"/>
          </a:xfrm>
          <a:prstGeom prst="rect">
            <a:avLst/>
          </a:prstGeom>
        </p:spPr>
      </p:pic>
      <p:pic>
        <p:nvPicPr>
          <p:cNvPr id="10" name="Obrázek 9">
            <a:extLst>
              <a:ext uri="{FF2B5EF4-FFF2-40B4-BE49-F238E27FC236}">
                <a16:creationId xmlns:a16="http://schemas.microsoft.com/office/drawing/2014/main" id="{F6456A1A-751A-46F5-BC57-4040ACB91484}"/>
              </a:ext>
            </a:extLst>
          </p:cNvPr>
          <p:cNvPicPr>
            <a:picLocks noChangeAspect="1"/>
          </p:cNvPicPr>
          <p:nvPr/>
        </p:nvPicPr>
        <p:blipFill rotWithShape="1">
          <a:blip r:embed="rId5">
            <a:extLst>
              <a:ext uri="{28A0092B-C50C-407E-A947-70E740481C1C}">
                <a14:useLocalDpi xmlns:a14="http://schemas.microsoft.com/office/drawing/2010/main" val="0"/>
              </a:ext>
            </a:extLst>
          </a:blip>
          <a:srcRect l="13918" r="1825"/>
          <a:stretch/>
        </p:blipFill>
        <p:spPr>
          <a:xfrm>
            <a:off x="6151923" y="721411"/>
            <a:ext cx="5883257" cy="5262327"/>
          </a:xfrm>
          <a:prstGeom prst="rect">
            <a:avLst/>
          </a:prstGeom>
        </p:spPr>
      </p:pic>
      <p:sp>
        <p:nvSpPr>
          <p:cNvPr id="4" name="Zástupný symbol pro číslo snímku 3">
            <a:extLst>
              <a:ext uri="{FF2B5EF4-FFF2-40B4-BE49-F238E27FC236}">
                <a16:creationId xmlns:a16="http://schemas.microsoft.com/office/drawing/2014/main" id="{98FC88D8-6C29-4480-9AB1-D5FB0D2E740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906A1B1-602F-47CB-AB1C-D0D12808BF1E}" type="slidenum">
              <a:rPr lang="en-US" smtClean="0"/>
              <a:pPr>
                <a:spcAft>
                  <a:spcPts val="600"/>
                </a:spcAft>
              </a:pPr>
              <a:t>43</a:t>
            </a:fld>
            <a:endParaRPr lang="en-US"/>
          </a:p>
        </p:txBody>
      </p:sp>
    </p:spTree>
    <p:extLst>
      <p:ext uri="{BB962C8B-B14F-4D97-AF65-F5344CB8AC3E}">
        <p14:creationId xmlns:p14="http://schemas.microsoft.com/office/powerpoint/2010/main" val="3207559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descr="Obsah obrázku exteriér, rostlina, strom, tráva&#10;&#10;Popis byl vytvořen automaticky">
            <a:extLst>
              <a:ext uri="{FF2B5EF4-FFF2-40B4-BE49-F238E27FC236}">
                <a16:creationId xmlns:a16="http://schemas.microsoft.com/office/drawing/2014/main" id="{904595E1-C20B-4725-BF2A-3B5B73D9E0C3}"/>
              </a:ext>
            </a:extLst>
          </p:cNvPr>
          <p:cNvPicPr>
            <a:picLocks noChangeAspect="1"/>
          </p:cNvPicPr>
          <p:nvPr/>
        </p:nvPicPr>
        <p:blipFill rotWithShape="1">
          <a:blip r:embed="rId2">
            <a:extLst>
              <a:ext uri="{28A0092B-C50C-407E-A947-70E740481C1C}">
                <a14:useLocalDpi xmlns:a14="http://schemas.microsoft.com/office/drawing/2010/main" val="0"/>
              </a:ext>
            </a:extLst>
          </a:blip>
          <a:srcRect t="7086" b="1791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D6B6D6B-C302-41AA-93BB-347228E0C61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Děkujeme za pozornost!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Zástupný symbol pro číslo snímku 3">
            <a:extLst>
              <a:ext uri="{FF2B5EF4-FFF2-40B4-BE49-F238E27FC236}">
                <a16:creationId xmlns:a16="http://schemas.microsoft.com/office/drawing/2014/main" id="{391EC794-0B48-4F81-A0A7-7F6DC2CC46C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A906A1B1-602F-47CB-AB1C-D0D12808BF1E}" type="slidenum">
              <a:rPr lang="en-US">
                <a:solidFill>
                  <a:srgbClr val="FFFFFF"/>
                </a:solidFill>
              </a:rPr>
              <a:pPr defTabSz="457200">
                <a:spcAft>
                  <a:spcPts val="600"/>
                </a:spcAft>
              </a:pPr>
              <a:t>44</a:t>
            </a:fld>
            <a:endParaRPr lang="en-US">
              <a:solidFill>
                <a:srgbClr val="FFFFFF"/>
              </a:solidFill>
            </a:endParaRPr>
          </a:p>
        </p:txBody>
      </p:sp>
    </p:spTree>
    <p:extLst>
      <p:ext uri="{BB962C8B-B14F-4D97-AF65-F5344CB8AC3E}">
        <p14:creationId xmlns:p14="http://schemas.microsoft.com/office/powerpoint/2010/main" val="367284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185F9B8-200F-4E8B-B03B-94AAAAF7E546}"/>
              </a:ext>
            </a:extLst>
          </p:cNvPr>
          <p:cNvSpPr>
            <a:spLocks noGrp="1"/>
          </p:cNvSpPr>
          <p:nvPr>
            <p:ph idx="1"/>
          </p:nvPr>
        </p:nvSpPr>
        <p:spPr>
          <a:xfrm>
            <a:off x="838200" y="361950"/>
            <a:ext cx="10515600" cy="5815013"/>
          </a:xfrm>
        </p:spPr>
        <p:txBody>
          <a:bodyPr>
            <a:normAutofit/>
          </a:bodyPr>
          <a:lstStyle/>
          <a:p>
            <a:r>
              <a:rPr lang="cs-CZ" sz="2400" dirty="0"/>
              <a:t>Rozloha: 3,7 mil km</a:t>
            </a:r>
            <a:r>
              <a:rPr lang="cs-CZ" baseline="30000" dirty="0"/>
              <a:t>2</a:t>
            </a:r>
            <a:r>
              <a:rPr lang="en-US" sz="2400" dirty="0"/>
              <a:t>, </a:t>
            </a:r>
            <a:r>
              <a:rPr lang="en-US" sz="2400" dirty="0" err="1"/>
              <a:t>devět</a:t>
            </a:r>
            <a:r>
              <a:rPr lang="en-US" sz="2400" dirty="0"/>
              <a:t> </a:t>
            </a:r>
            <a:r>
              <a:rPr lang="en-US" sz="2400" dirty="0" err="1"/>
              <a:t>afrických</a:t>
            </a:r>
            <a:r>
              <a:rPr lang="en-US" sz="2400" dirty="0"/>
              <a:t> </a:t>
            </a:r>
            <a:r>
              <a:rPr lang="en-US" sz="2400" dirty="0" err="1"/>
              <a:t>států</a:t>
            </a:r>
            <a:r>
              <a:rPr lang="en-US" sz="2400" dirty="0"/>
              <a:t>: </a:t>
            </a:r>
            <a:r>
              <a:rPr lang="en-US" sz="2400" dirty="0" err="1"/>
              <a:t>Západní</a:t>
            </a:r>
            <a:r>
              <a:rPr lang="en-US" sz="2400" dirty="0"/>
              <a:t>, </a:t>
            </a:r>
            <a:r>
              <a:rPr lang="en-US" sz="2400" dirty="0" err="1"/>
              <a:t>Střední</a:t>
            </a:r>
            <a:r>
              <a:rPr lang="en-US" sz="2400" dirty="0"/>
              <a:t>, </a:t>
            </a:r>
            <a:r>
              <a:rPr lang="en-US" sz="2400" dirty="0" err="1"/>
              <a:t>Jižní</a:t>
            </a:r>
            <a:r>
              <a:rPr lang="en-US" sz="2400" dirty="0"/>
              <a:t> Afrika </a:t>
            </a:r>
          </a:p>
          <a:p>
            <a:r>
              <a:rPr lang="en-US" sz="2400" dirty="0" err="1"/>
              <a:t>Druhý</a:t>
            </a:r>
            <a:r>
              <a:rPr lang="en-US" sz="2400" dirty="0"/>
              <a:t> </a:t>
            </a:r>
            <a:r>
              <a:rPr lang="en-US" sz="2400" dirty="0" err="1"/>
              <a:t>nejsouvislejší</a:t>
            </a:r>
            <a:r>
              <a:rPr lang="en-US" sz="2400" dirty="0"/>
              <a:t> </a:t>
            </a:r>
            <a:r>
              <a:rPr lang="en-US" sz="2400" dirty="0" err="1"/>
              <a:t>lesní</a:t>
            </a:r>
            <a:r>
              <a:rPr lang="en-US" sz="2400" dirty="0"/>
              <a:t> </a:t>
            </a:r>
            <a:r>
              <a:rPr lang="en-US" sz="2400" dirty="0" err="1"/>
              <a:t>porost</a:t>
            </a:r>
            <a:r>
              <a:rPr lang="en-US" sz="2400" dirty="0"/>
              <a:t> </a:t>
            </a:r>
            <a:r>
              <a:rPr lang="en-US" sz="2400" dirty="0" err="1"/>
              <a:t>na</a:t>
            </a:r>
            <a:r>
              <a:rPr lang="en-US" sz="2400" dirty="0"/>
              <a:t> </a:t>
            </a:r>
            <a:r>
              <a:rPr lang="en-US" sz="2400" dirty="0" err="1"/>
              <a:t>světě</a:t>
            </a:r>
            <a:r>
              <a:rPr lang="en-US" sz="2400" dirty="0"/>
              <a:t>, ale </a:t>
            </a:r>
            <a:r>
              <a:rPr lang="en-US" sz="2400" dirty="0" err="1"/>
              <a:t>nejnižší</a:t>
            </a:r>
            <a:r>
              <a:rPr lang="en-US" sz="2400" dirty="0"/>
              <a:t> </a:t>
            </a:r>
            <a:r>
              <a:rPr lang="en-US" sz="2400" dirty="0" err="1"/>
              <a:t>druhová</a:t>
            </a:r>
            <a:r>
              <a:rPr lang="en-US" sz="2400" dirty="0"/>
              <a:t> </a:t>
            </a:r>
            <a:r>
              <a:rPr lang="en-US" sz="2400" dirty="0" err="1"/>
              <a:t>diverzita</a:t>
            </a:r>
            <a:endParaRPr lang="en-US" sz="2400" dirty="0"/>
          </a:p>
          <a:p>
            <a:pPr marL="0" indent="0">
              <a:buNone/>
            </a:pPr>
            <a:r>
              <a:rPr lang="en-US" sz="2400" dirty="0"/>
              <a:t>	- </a:t>
            </a:r>
            <a:r>
              <a:rPr lang="en-US" sz="2400" dirty="0" err="1"/>
              <a:t>přesto</a:t>
            </a:r>
            <a:r>
              <a:rPr lang="en-US" sz="2400" dirty="0"/>
              <a:t>: 10 tis. </a:t>
            </a:r>
            <a:r>
              <a:rPr lang="en-US" sz="2400" dirty="0" err="1"/>
              <a:t>rostlinných</a:t>
            </a:r>
            <a:r>
              <a:rPr lang="en-US" sz="2400" dirty="0"/>
              <a:t> </a:t>
            </a:r>
            <a:r>
              <a:rPr lang="en-US" sz="2400" dirty="0" err="1"/>
              <a:t>druhů</a:t>
            </a:r>
            <a:r>
              <a:rPr lang="en-US" sz="2400" dirty="0"/>
              <a:t> (3 tis. </a:t>
            </a:r>
            <a:r>
              <a:rPr lang="en-US" sz="2400" dirty="0" err="1"/>
              <a:t>endemických</a:t>
            </a:r>
            <a:r>
              <a:rPr lang="en-US" sz="2400" dirty="0"/>
              <a:t>)</a:t>
            </a:r>
          </a:p>
          <a:p>
            <a:pPr marL="0" indent="0">
              <a:buNone/>
            </a:pPr>
            <a:r>
              <a:rPr lang="en-US" sz="2400" dirty="0"/>
              <a:t>		   gorily, </a:t>
            </a:r>
            <a:r>
              <a:rPr lang="en-US" sz="2400" dirty="0" err="1"/>
              <a:t>šimpanzi</a:t>
            </a:r>
            <a:r>
              <a:rPr lang="en-US" sz="2400" dirty="0"/>
              <a:t>, okapi, </a:t>
            </a:r>
            <a:r>
              <a:rPr lang="en-US" sz="2400" dirty="0" err="1"/>
              <a:t>slon</a:t>
            </a:r>
            <a:r>
              <a:rPr lang="en-US" sz="2400" dirty="0"/>
              <a:t> </a:t>
            </a:r>
            <a:r>
              <a:rPr lang="en-US" sz="2400" dirty="0" err="1"/>
              <a:t>pralesní</a:t>
            </a:r>
            <a:endParaRPr lang="cs-CZ" sz="2400" dirty="0"/>
          </a:p>
        </p:txBody>
      </p:sp>
      <p:sp>
        <p:nvSpPr>
          <p:cNvPr id="4" name="Zástupný symbol pro číslo snímku 3">
            <a:extLst>
              <a:ext uri="{FF2B5EF4-FFF2-40B4-BE49-F238E27FC236}">
                <a16:creationId xmlns:a16="http://schemas.microsoft.com/office/drawing/2014/main" id="{647EE153-12C9-4E1E-8712-A4186D3FF16D}"/>
              </a:ext>
            </a:extLst>
          </p:cNvPr>
          <p:cNvSpPr>
            <a:spLocks noGrp="1"/>
          </p:cNvSpPr>
          <p:nvPr>
            <p:ph type="sldNum" sz="quarter" idx="12"/>
          </p:nvPr>
        </p:nvSpPr>
        <p:spPr/>
        <p:txBody>
          <a:bodyPr/>
          <a:lstStyle/>
          <a:p>
            <a:fld id="{A906A1B1-602F-47CB-AB1C-D0D12808BF1E}" type="slidenum">
              <a:rPr lang="cs-CZ" smtClean="0"/>
              <a:t>5</a:t>
            </a:fld>
            <a:endParaRPr lang="cs-CZ"/>
          </a:p>
        </p:txBody>
      </p:sp>
      <p:pic>
        <p:nvPicPr>
          <p:cNvPr id="41" name="Obrázek 40" descr="Obsah obrázku savci, exteriér, tráva, hledání&#10;&#10;Popis byl vytvořen automaticky">
            <a:extLst>
              <a:ext uri="{FF2B5EF4-FFF2-40B4-BE49-F238E27FC236}">
                <a16:creationId xmlns:a16="http://schemas.microsoft.com/office/drawing/2014/main" id="{74CA1637-CE6B-45E0-99DD-9D00B8696764}"/>
              </a:ext>
            </a:extLst>
          </p:cNvPr>
          <p:cNvPicPr>
            <a:picLocks noChangeAspect="1"/>
          </p:cNvPicPr>
          <p:nvPr/>
        </p:nvPicPr>
        <p:blipFill rotWithShape="1">
          <a:blip r:embed="rId2">
            <a:extLst>
              <a:ext uri="{28A0092B-C50C-407E-A947-70E740481C1C}">
                <a14:useLocalDpi xmlns:a14="http://schemas.microsoft.com/office/drawing/2010/main" val="0"/>
              </a:ext>
            </a:extLst>
          </a:blip>
          <a:srcRect l="15406" b="5303"/>
          <a:stretch/>
        </p:blipFill>
        <p:spPr>
          <a:xfrm>
            <a:off x="3205517" y="4311980"/>
            <a:ext cx="2709657" cy="2274950"/>
          </a:xfrm>
          <a:prstGeom prst="rect">
            <a:avLst/>
          </a:prstGeom>
        </p:spPr>
      </p:pic>
      <p:pic>
        <p:nvPicPr>
          <p:cNvPr id="43" name="Obrázek 42" descr="Obsah obrázku exteriér, tráva, stojící, savci&#10;&#10;Popis byl vytvořen automaticky">
            <a:extLst>
              <a:ext uri="{FF2B5EF4-FFF2-40B4-BE49-F238E27FC236}">
                <a16:creationId xmlns:a16="http://schemas.microsoft.com/office/drawing/2014/main" id="{048C9D9B-F959-4297-89B9-AE2844C0FDCA}"/>
              </a:ext>
            </a:extLst>
          </p:cNvPr>
          <p:cNvPicPr>
            <a:picLocks noChangeAspect="1"/>
          </p:cNvPicPr>
          <p:nvPr/>
        </p:nvPicPr>
        <p:blipFill rotWithShape="1">
          <a:blip r:embed="rId3">
            <a:extLst>
              <a:ext uri="{28A0092B-C50C-407E-A947-70E740481C1C}">
                <a14:useLocalDpi xmlns:a14="http://schemas.microsoft.com/office/drawing/2010/main" val="0"/>
              </a:ext>
            </a:extLst>
          </a:blip>
          <a:srcRect l="6712" t="7614" r="23288"/>
          <a:stretch/>
        </p:blipFill>
        <p:spPr>
          <a:xfrm>
            <a:off x="273237" y="4311980"/>
            <a:ext cx="2588105" cy="2274950"/>
          </a:xfrm>
          <a:prstGeom prst="rect">
            <a:avLst/>
          </a:prstGeom>
        </p:spPr>
      </p:pic>
      <p:pic>
        <p:nvPicPr>
          <p:cNvPr id="47" name="Obrázek 46" descr="Obsah obrázku voda, exteriér, slon, pták&#10;&#10;Popis byl vytvořen automaticky">
            <a:extLst>
              <a:ext uri="{FF2B5EF4-FFF2-40B4-BE49-F238E27FC236}">
                <a16:creationId xmlns:a16="http://schemas.microsoft.com/office/drawing/2014/main" id="{22E979A5-8EB9-461B-9C85-24FFD6FC7DF2}"/>
              </a:ext>
            </a:extLst>
          </p:cNvPr>
          <p:cNvPicPr>
            <a:picLocks noChangeAspect="1"/>
          </p:cNvPicPr>
          <p:nvPr/>
        </p:nvPicPr>
        <p:blipFill rotWithShape="1">
          <a:blip r:embed="rId4">
            <a:extLst>
              <a:ext uri="{28A0092B-C50C-407E-A947-70E740481C1C}">
                <a14:useLocalDpi xmlns:a14="http://schemas.microsoft.com/office/drawing/2010/main" val="0"/>
              </a:ext>
            </a:extLst>
          </a:blip>
          <a:srcRect l="8886" r="14005" b="6987"/>
          <a:stretch/>
        </p:blipFill>
        <p:spPr>
          <a:xfrm>
            <a:off x="6225434" y="4311980"/>
            <a:ext cx="2830115" cy="2274950"/>
          </a:xfrm>
          <a:prstGeom prst="rect">
            <a:avLst/>
          </a:prstGeom>
        </p:spPr>
      </p:pic>
      <p:pic>
        <p:nvPicPr>
          <p:cNvPr id="49" name="Obrázek 48" descr="Obsah obrázku tráva, exteriér, savci, medvěd&#10;&#10;Popis byl vytvořen automaticky">
            <a:extLst>
              <a:ext uri="{FF2B5EF4-FFF2-40B4-BE49-F238E27FC236}">
                <a16:creationId xmlns:a16="http://schemas.microsoft.com/office/drawing/2014/main" id="{21E38E99-4096-48A0-8F77-F22FDE56143B}"/>
              </a:ext>
            </a:extLst>
          </p:cNvPr>
          <p:cNvPicPr>
            <a:picLocks noChangeAspect="1"/>
          </p:cNvPicPr>
          <p:nvPr/>
        </p:nvPicPr>
        <p:blipFill rotWithShape="1">
          <a:blip r:embed="rId5">
            <a:extLst>
              <a:ext uri="{28A0092B-C50C-407E-A947-70E740481C1C}">
                <a14:useLocalDpi xmlns:a14="http://schemas.microsoft.com/office/drawing/2010/main" val="0"/>
              </a:ext>
            </a:extLst>
          </a:blip>
          <a:srcRect l="24624" t="6599" r="11412" b="7315"/>
          <a:stretch/>
        </p:blipFill>
        <p:spPr>
          <a:xfrm>
            <a:off x="9381938" y="4311980"/>
            <a:ext cx="2536825" cy="2274950"/>
          </a:xfrm>
          <a:prstGeom prst="rect">
            <a:avLst/>
          </a:prstGeom>
        </p:spPr>
      </p:pic>
      <p:grpSp>
        <p:nvGrpSpPr>
          <p:cNvPr id="10" name="Skupina 9">
            <a:extLst>
              <a:ext uri="{FF2B5EF4-FFF2-40B4-BE49-F238E27FC236}">
                <a16:creationId xmlns:a16="http://schemas.microsoft.com/office/drawing/2014/main" id="{C80703B5-8B19-48DE-8259-AA636D43611F}"/>
              </a:ext>
            </a:extLst>
          </p:cNvPr>
          <p:cNvGrpSpPr/>
          <p:nvPr/>
        </p:nvGrpSpPr>
        <p:grpSpPr>
          <a:xfrm>
            <a:off x="789874" y="155628"/>
            <a:ext cx="9860476" cy="6200722"/>
            <a:chOff x="1254367" y="361950"/>
            <a:chExt cx="9860476" cy="6200722"/>
          </a:xfrm>
        </p:grpSpPr>
        <p:pic>
          <p:nvPicPr>
            <p:cNvPr id="8" name="Obrázek 7" descr="Obsah obrázku text, mapa&#10;&#10;Popis byl vytvořen automaticky">
              <a:extLst>
                <a:ext uri="{FF2B5EF4-FFF2-40B4-BE49-F238E27FC236}">
                  <a16:creationId xmlns:a16="http://schemas.microsoft.com/office/drawing/2014/main" id="{85E51EA1-E399-4D29-81EE-23585F29AF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367" y="361950"/>
              <a:ext cx="9860476" cy="6200722"/>
            </a:xfrm>
            <a:prstGeom prst="rect">
              <a:avLst/>
            </a:prstGeom>
          </p:spPr>
        </p:pic>
        <p:sp>
          <p:nvSpPr>
            <p:cNvPr id="9" name="Obdélník: s jedním odříznutým a jedním zakulaceným horním rohem 8">
              <a:extLst>
                <a:ext uri="{FF2B5EF4-FFF2-40B4-BE49-F238E27FC236}">
                  <a16:creationId xmlns:a16="http://schemas.microsoft.com/office/drawing/2014/main" id="{A50F0EEA-AEB8-4C58-84C8-E94DBCDA849C}"/>
                </a:ext>
              </a:extLst>
            </p:cNvPr>
            <p:cNvSpPr/>
            <p:nvPr/>
          </p:nvSpPr>
          <p:spPr>
            <a:xfrm>
              <a:off x="4847207" y="2148396"/>
              <a:ext cx="2744503" cy="2506731"/>
            </a:xfrm>
            <a:prstGeom prst="snipRoundRect">
              <a:avLst>
                <a:gd name="adj1" fmla="val 24562"/>
                <a:gd name="adj2" fmla="val 38346"/>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Skupina 36">
            <a:extLst>
              <a:ext uri="{FF2B5EF4-FFF2-40B4-BE49-F238E27FC236}">
                <a16:creationId xmlns:a16="http://schemas.microsoft.com/office/drawing/2014/main" id="{78880F75-AFA4-4054-A198-C30FB0474D60}"/>
              </a:ext>
            </a:extLst>
          </p:cNvPr>
          <p:cNvGrpSpPr/>
          <p:nvPr/>
        </p:nvGrpSpPr>
        <p:grpSpPr>
          <a:xfrm>
            <a:off x="2538419" y="87082"/>
            <a:ext cx="6753510" cy="6531216"/>
            <a:chOff x="2719245" y="196703"/>
            <a:chExt cx="6753510" cy="6531216"/>
          </a:xfrm>
        </p:grpSpPr>
        <p:pic>
          <p:nvPicPr>
            <p:cNvPr id="12" name="Obrázek 11" descr="Obsah obrázku text, mapa&#10;&#10;Popis byl vytvořen automaticky">
              <a:extLst>
                <a:ext uri="{FF2B5EF4-FFF2-40B4-BE49-F238E27FC236}">
                  <a16:creationId xmlns:a16="http://schemas.microsoft.com/office/drawing/2014/main" id="{BD5C3C2E-3CFD-459D-AC93-440368FE4D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9245" y="196703"/>
              <a:ext cx="6753510" cy="6531216"/>
            </a:xfrm>
            <a:prstGeom prst="rect">
              <a:avLst/>
            </a:prstGeom>
          </p:spPr>
        </p:pic>
        <p:sp>
          <p:nvSpPr>
            <p:cNvPr id="25" name="Hvězda: pěticípá 24">
              <a:extLst>
                <a:ext uri="{FF2B5EF4-FFF2-40B4-BE49-F238E27FC236}">
                  <a16:creationId xmlns:a16="http://schemas.microsoft.com/office/drawing/2014/main" id="{FE0FA1D2-80A5-47BB-9F28-F58BC48CFBB6}"/>
                </a:ext>
              </a:extLst>
            </p:cNvPr>
            <p:cNvSpPr/>
            <p:nvPr/>
          </p:nvSpPr>
          <p:spPr>
            <a:xfrm>
              <a:off x="7822992" y="2681056"/>
              <a:ext cx="504944" cy="461639"/>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vězda: pěticípá 26">
              <a:extLst>
                <a:ext uri="{FF2B5EF4-FFF2-40B4-BE49-F238E27FC236}">
                  <a16:creationId xmlns:a16="http://schemas.microsoft.com/office/drawing/2014/main" id="{CF5EB7AB-4134-4828-BFF2-1ED9DE048C80}"/>
                </a:ext>
              </a:extLst>
            </p:cNvPr>
            <p:cNvSpPr/>
            <p:nvPr/>
          </p:nvSpPr>
          <p:spPr>
            <a:xfrm>
              <a:off x="3881708" y="2681055"/>
              <a:ext cx="504944" cy="461639"/>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vězda: pěticípá 28">
              <a:extLst>
                <a:ext uri="{FF2B5EF4-FFF2-40B4-BE49-F238E27FC236}">
                  <a16:creationId xmlns:a16="http://schemas.microsoft.com/office/drawing/2014/main" id="{30802404-1D09-4FB0-ABBA-27EBA4C993D2}"/>
                </a:ext>
              </a:extLst>
            </p:cNvPr>
            <p:cNvSpPr/>
            <p:nvPr/>
          </p:nvSpPr>
          <p:spPr>
            <a:xfrm>
              <a:off x="3896108" y="1466294"/>
              <a:ext cx="504944" cy="461639"/>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vězda: pěticípá 30">
              <a:extLst>
                <a:ext uri="{FF2B5EF4-FFF2-40B4-BE49-F238E27FC236}">
                  <a16:creationId xmlns:a16="http://schemas.microsoft.com/office/drawing/2014/main" id="{DE596986-471E-4FC4-A39D-9E7976F7DDB8}"/>
                </a:ext>
              </a:extLst>
            </p:cNvPr>
            <p:cNvSpPr/>
            <p:nvPr/>
          </p:nvSpPr>
          <p:spPr>
            <a:xfrm>
              <a:off x="4955224" y="2229772"/>
              <a:ext cx="504944" cy="461639"/>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vězda: pěticípá 32">
              <a:extLst>
                <a:ext uri="{FF2B5EF4-FFF2-40B4-BE49-F238E27FC236}">
                  <a16:creationId xmlns:a16="http://schemas.microsoft.com/office/drawing/2014/main" id="{3B91D2FE-6DD6-4D48-8C89-8476B8217F96}"/>
                </a:ext>
              </a:extLst>
            </p:cNvPr>
            <p:cNvSpPr/>
            <p:nvPr/>
          </p:nvSpPr>
          <p:spPr>
            <a:xfrm>
              <a:off x="5207696" y="1024353"/>
              <a:ext cx="504944" cy="461639"/>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Šipka: dolů 35">
              <a:extLst>
                <a:ext uri="{FF2B5EF4-FFF2-40B4-BE49-F238E27FC236}">
                  <a16:creationId xmlns:a16="http://schemas.microsoft.com/office/drawing/2014/main" id="{E1E81C52-FA0E-4021-924E-7684E2D08AEA}"/>
                </a:ext>
              </a:extLst>
            </p:cNvPr>
            <p:cNvSpPr/>
            <p:nvPr/>
          </p:nvSpPr>
          <p:spPr>
            <a:xfrm>
              <a:off x="3281738" y="1624613"/>
              <a:ext cx="266610" cy="461639"/>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Obrázek 38" descr="Obsah obrázku text, mapa&#10;&#10;Popis byl vytvořen automaticky">
            <a:extLst>
              <a:ext uri="{FF2B5EF4-FFF2-40B4-BE49-F238E27FC236}">
                <a16:creationId xmlns:a16="http://schemas.microsoft.com/office/drawing/2014/main" id="{C377DB57-D77E-459B-8E31-0C1F604630F8}"/>
              </a:ext>
            </a:extLst>
          </p:cNvPr>
          <p:cNvPicPr>
            <a:picLocks noChangeAspect="1"/>
          </p:cNvPicPr>
          <p:nvPr/>
        </p:nvPicPr>
        <p:blipFill rotWithShape="1">
          <a:blip r:embed="rId8">
            <a:extLst>
              <a:ext uri="{28A0092B-C50C-407E-A947-70E740481C1C}">
                <a14:useLocalDpi xmlns:a14="http://schemas.microsoft.com/office/drawing/2010/main" val="0"/>
              </a:ext>
            </a:extLst>
          </a:blip>
          <a:srcRect t="4307" b="5278"/>
          <a:stretch/>
        </p:blipFill>
        <p:spPr>
          <a:xfrm>
            <a:off x="838200" y="0"/>
            <a:ext cx="10333719" cy="6858000"/>
          </a:xfrm>
          <a:prstGeom prst="rect">
            <a:avLst/>
          </a:prstGeom>
        </p:spPr>
      </p:pic>
    </p:spTree>
    <p:extLst>
      <p:ext uri="{BB962C8B-B14F-4D97-AF65-F5344CB8AC3E}">
        <p14:creationId xmlns:p14="http://schemas.microsoft.com/office/powerpoint/2010/main" val="399296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C091C73-5CF8-4CE5-9236-534FBD232C0C}"/>
              </a:ext>
            </a:extLst>
          </p:cNvPr>
          <p:cNvSpPr>
            <a:spLocks noGrp="1"/>
          </p:cNvSpPr>
          <p:nvPr>
            <p:ph idx="1"/>
          </p:nvPr>
        </p:nvSpPr>
        <p:spPr>
          <a:xfrm>
            <a:off x="358806" y="385685"/>
            <a:ext cx="10515600" cy="5786346"/>
          </a:xfrm>
        </p:spPr>
        <p:txBody>
          <a:bodyPr>
            <a:normAutofit/>
          </a:bodyPr>
          <a:lstStyle/>
          <a:p>
            <a:r>
              <a:rPr lang="en-US" sz="2400" dirty="0" err="1"/>
              <a:t>Cca</a:t>
            </a:r>
            <a:r>
              <a:rPr lang="en-US" sz="2400" dirty="0"/>
              <a:t> </a:t>
            </a:r>
            <a:r>
              <a:rPr lang="cs-CZ" sz="2400" dirty="0"/>
              <a:t>70 milionů lidí</a:t>
            </a:r>
            <a:r>
              <a:rPr lang="en-US" sz="2400" dirty="0"/>
              <a:t> </a:t>
            </a:r>
            <a:r>
              <a:rPr lang="en-US" sz="2400" dirty="0" err="1"/>
              <a:t>ze</a:t>
            </a:r>
            <a:r>
              <a:rPr lang="en-US" sz="2400" dirty="0"/>
              <a:t> 250 </a:t>
            </a:r>
            <a:r>
              <a:rPr lang="en-US" sz="2400" dirty="0" err="1"/>
              <a:t>etnických</a:t>
            </a:r>
            <a:r>
              <a:rPr lang="en-US" sz="2400" dirty="0"/>
              <a:t> </a:t>
            </a:r>
            <a:r>
              <a:rPr lang="en-US" sz="2400" dirty="0" err="1"/>
              <a:t>skupin</a:t>
            </a:r>
            <a:endParaRPr lang="en-US" sz="2400" dirty="0"/>
          </a:p>
          <a:p>
            <a:endParaRPr lang="en-GB" sz="2400" dirty="0">
              <a:effectLst/>
              <a:latin typeface="Calibri" panose="020F0502020204030204" pitchFamily="34" charset="0"/>
              <a:ea typeface="Calibri" panose="020F0502020204030204" pitchFamily="34" charset="0"/>
            </a:endParaRPr>
          </a:p>
          <a:p>
            <a:r>
              <a:rPr lang="en-GB" sz="2400" dirty="0" err="1">
                <a:latin typeface="Calibri" panose="020F0502020204030204" pitchFamily="34" charset="0"/>
              </a:rPr>
              <a:t>Pygmejové</a:t>
            </a:r>
            <a:r>
              <a:rPr lang="en-GB" sz="2400" dirty="0">
                <a:latin typeface="Calibri" panose="020F0502020204030204" pitchFamily="34" charset="0"/>
              </a:rPr>
              <a:t>        20 tis. let </a:t>
            </a:r>
            <a:r>
              <a:rPr lang="en-GB" sz="2400" dirty="0" err="1">
                <a:latin typeface="Calibri" panose="020F0502020204030204" pitchFamily="34" charset="0"/>
              </a:rPr>
              <a:t>p.ř.n.l</a:t>
            </a:r>
            <a:r>
              <a:rPr lang="en-GB" sz="2400" dirty="0">
                <a:latin typeface="Calibri" panose="020F0502020204030204" pitchFamily="34" charset="0"/>
              </a:rPr>
              <a:t>.; </a:t>
            </a:r>
            <a:r>
              <a:rPr lang="en-GB" sz="2400" dirty="0" err="1">
                <a:latin typeface="Calibri" panose="020F0502020204030204" pitchFamily="34" charset="0"/>
              </a:rPr>
              <a:t>kultura</a:t>
            </a:r>
            <a:r>
              <a:rPr lang="en-GB" sz="2400" dirty="0">
                <a:latin typeface="Calibri" panose="020F0502020204030204" pitchFamily="34" charset="0"/>
              </a:rPr>
              <a:t> </a:t>
            </a:r>
            <a:r>
              <a:rPr lang="en-GB" sz="2400" dirty="0" err="1">
                <a:latin typeface="Calibri" panose="020F0502020204030204" pitchFamily="34" charset="0"/>
              </a:rPr>
              <a:t>lovců</a:t>
            </a:r>
            <a:r>
              <a:rPr lang="en-GB" sz="2400" dirty="0">
                <a:latin typeface="Calibri" panose="020F0502020204030204" pitchFamily="34" charset="0"/>
              </a:rPr>
              <a:t> a </a:t>
            </a:r>
            <a:r>
              <a:rPr lang="en-GB" sz="2400" dirty="0" err="1">
                <a:latin typeface="Calibri" panose="020F0502020204030204" pitchFamily="34" charset="0"/>
              </a:rPr>
              <a:t>sběračů</a:t>
            </a:r>
            <a:r>
              <a:rPr lang="en-GB" sz="2400" dirty="0">
                <a:latin typeface="Calibri" panose="020F0502020204030204" pitchFamily="34" charset="0"/>
              </a:rPr>
              <a:t> (do </a:t>
            </a:r>
            <a:r>
              <a:rPr lang="en-GB" sz="2400" dirty="0" err="1">
                <a:latin typeface="Calibri" panose="020F0502020204030204" pitchFamily="34" charset="0"/>
              </a:rPr>
              <a:t>dnes</a:t>
            </a:r>
            <a:r>
              <a:rPr lang="en-GB" sz="2400" dirty="0">
                <a:latin typeface="Calibri" panose="020F0502020204030204" pitchFamily="34" charset="0"/>
              </a:rPr>
              <a:t>?)</a:t>
            </a:r>
          </a:p>
          <a:p>
            <a:pPr marL="0" indent="0">
              <a:buNone/>
            </a:pPr>
            <a:endParaRPr lang="en-GB" sz="2400" dirty="0">
              <a:latin typeface="Calibri" panose="020F0502020204030204" pitchFamily="34" charset="0"/>
            </a:endParaRPr>
          </a:p>
          <a:p>
            <a:r>
              <a:rPr lang="en-GB" sz="2400" dirty="0">
                <a:latin typeface="Calibri" panose="020F0502020204030204" pitchFamily="34" charset="0"/>
              </a:rPr>
              <a:t>Bantu        5 tis. </a:t>
            </a:r>
            <a:r>
              <a:rPr lang="en-GB" sz="2400" dirty="0" err="1">
                <a:latin typeface="Calibri" panose="020F0502020204030204" pitchFamily="34" charset="0"/>
              </a:rPr>
              <a:t>p.ř.n.l</a:t>
            </a:r>
            <a:r>
              <a:rPr lang="en-GB" sz="2400" dirty="0">
                <a:latin typeface="Calibri" panose="020F0502020204030204" pitchFamily="34" charset="0"/>
              </a:rPr>
              <a:t>.; </a:t>
            </a:r>
            <a:r>
              <a:rPr lang="en-GB" sz="2400" dirty="0" err="1">
                <a:latin typeface="Calibri" panose="020F0502020204030204" pitchFamily="34" charset="0"/>
              </a:rPr>
              <a:t>pastevci</a:t>
            </a:r>
            <a:r>
              <a:rPr lang="en-GB" sz="2400" dirty="0">
                <a:latin typeface="Calibri" panose="020F0502020204030204" pitchFamily="34" charset="0"/>
              </a:rPr>
              <a:t>, </a:t>
            </a:r>
            <a:r>
              <a:rPr lang="en-GB" sz="2400" dirty="0" err="1">
                <a:latin typeface="Calibri" panose="020F0502020204030204" pitchFamily="34" charset="0"/>
              </a:rPr>
              <a:t>zemědělci</a:t>
            </a:r>
            <a:r>
              <a:rPr lang="en-GB" sz="2400" dirty="0">
                <a:latin typeface="Calibri" panose="020F0502020204030204" pitchFamily="34" charset="0"/>
              </a:rPr>
              <a:t> (</a:t>
            </a:r>
            <a:r>
              <a:rPr lang="en-GB" sz="2400" dirty="0" err="1">
                <a:latin typeface="Calibri" panose="020F0502020204030204" pitchFamily="34" charset="0"/>
              </a:rPr>
              <a:t>rostlinná</a:t>
            </a:r>
            <a:r>
              <a:rPr lang="en-GB" sz="2400" dirty="0">
                <a:latin typeface="Calibri" panose="020F0502020204030204" pitchFamily="34" charset="0"/>
              </a:rPr>
              <a:t> </a:t>
            </a:r>
            <a:r>
              <a:rPr lang="en-GB" sz="2400" dirty="0" err="1">
                <a:latin typeface="Calibri" panose="020F0502020204030204" pitchFamily="34" charset="0"/>
              </a:rPr>
              <a:t>produkce</a:t>
            </a:r>
            <a:r>
              <a:rPr lang="en-GB" sz="2400" dirty="0">
                <a:latin typeface="Calibri" panose="020F0502020204030204" pitchFamily="34" charset="0"/>
              </a:rPr>
              <a:t>)</a:t>
            </a:r>
            <a:endParaRPr lang="cs-CZ" sz="2400" dirty="0"/>
          </a:p>
        </p:txBody>
      </p:sp>
      <p:sp>
        <p:nvSpPr>
          <p:cNvPr id="4" name="Zástupný symbol pro číslo snímku 3">
            <a:extLst>
              <a:ext uri="{FF2B5EF4-FFF2-40B4-BE49-F238E27FC236}">
                <a16:creationId xmlns:a16="http://schemas.microsoft.com/office/drawing/2014/main" id="{AA5A563E-D05F-4845-9DBF-3A0A2FAF8C9E}"/>
              </a:ext>
            </a:extLst>
          </p:cNvPr>
          <p:cNvSpPr>
            <a:spLocks noGrp="1"/>
          </p:cNvSpPr>
          <p:nvPr>
            <p:ph type="sldNum" sz="quarter" idx="12"/>
          </p:nvPr>
        </p:nvSpPr>
        <p:spPr/>
        <p:txBody>
          <a:bodyPr/>
          <a:lstStyle/>
          <a:p>
            <a:fld id="{A906A1B1-602F-47CB-AB1C-D0D12808BF1E}" type="slidenum">
              <a:rPr lang="cs-CZ" smtClean="0"/>
              <a:t>6</a:t>
            </a:fld>
            <a:endParaRPr lang="cs-CZ"/>
          </a:p>
        </p:txBody>
      </p:sp>
      <p:cxnSp>
        <p:nvCxnSpPr>
          <p:cNvPr id="6" name="Přímá spojnice se šipkou 5">
            <a:extLst>
              <a:ext uri="{FF2B5EF4-FFF2-40B4-BE49-F238E27FC236}">
                <a16:creationId xmlns:a16="http://schemas.microsoft.com/office/drawing/2014/main" id="{C504B98C-4E1C-4F67-B847-9A807CAC42E9}"/>
              </a:ext>
            </a:extLst>
          </p:cNvPr>
          <p:cNvCxnSpPr>
            <a:cxnSpLocks/>
          </p:cNvCxnSpPr>
          <p:nvPr/>
        </p:nvCxnSpPr>
        <p:spPr>
          <a:xfrm>
            <a:off x="2077374" y="1509205"/>
            <a:ext cx="435006"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82A62DDD-EF1D-4329-B24C-2B74205F9FF3}"/>
              </a:ext>
            </a:extLst>
          </p:cNvPr>
          <p:cNvCxnSpPr>
            <a:cxnSpLocks/>
          </p:cNvCxnSpPr>
          <p:nvPr/>
        </p:nvCxnSpPr>
        <p:spPr>
          <a:xfrm>
            <a:off x="1443681" y="2441359"/>
            <a:ext cx="435006"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D6B4450-9B30-4949-8953-B266C38191CA}"/>
              </a:ext>
            </a:extLst>
          </p:cNvPr>
          <p:cNvPicPr>
            <a:picLocks noChangeAspect="1"/>
          </p:cNvPicPr>
          <p:nvPr/>
        </p:nvPicPr>
        <p:blipFill rotWithShape="1">
          <a:blip r:embed="rId2">
            <a:extLst>
              <a:ext uri="{28A0092B-C50C-407E-A947-70E740481C1C}">
                <a14:useLocalDpi xmlns:a14="http://schemas.microsoft.com/office/drawing/2010/main" val="0"/>
              </a:ext>
            </a:extLst>
          </a:blip>
          <a:srcRect r="7000" b="13942"/>
          <a:stretch/>
        </p:blipFill>
        <p:spPr>
          <a:xfrm>
            <a:off x="3754894" y="4141658"/>
            <a:ext cx="4463053" cy="2477949"/>
          </a:xfrm>
          <a:prstGeom prst="rect">
            <a:avLst/>
          </a:prstGeom>
        </p:spPr>
      </p:pic>
      <p:pic>
        <p:nvPicPr>
          <p:cNvPr id="13" name="Obrázek 12" descr="Obsah obrázku text, mapa&#10;&#10;Popis byl vytvořen automaticky">
            <a:extLst>
              <a:ext uri="{FF2B5EF4-FFF2-40B4-BE49-F238E27FC236}">
                <a16:creationId xmlns:a16="http://schemas.microsoft.com/office/drawing/2014/main" id="{8F55904E-D462-4BA5-A9AD-BAD5AE52E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6" y="3445563"/>
            <a:ext cx="3472006" cy="3275912"/>
          </a:xfrm>
          <a:prstGeom prst="rect">
            <a:avLst/>
          </a:prstGeom>
        </p:spPr>
      </p:pic>
      <p:pic>
        <p:nvPicPr>
          <p:cNvPr id="15" name="Obrázek 14" descr="Obsah obrázku exteriér, osoba, držení, stojící&#10;&#10;Popis byl vytvořen automaticky">
            <a:extLst>
              <a:ext uri="{FF2B5EF4-FFF2-40B4-BE49-F238E27FC236}">
                <a16:creationId xmlns:a16="http://schemas.microsoft.com/office/drawing/2014/main" id="{C9CAC240-7A0E-4945-A62F-B2E4D280B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521" y="4242598"/>
            <a:ext cx="3563773" cy="2377009"/>
          </a:xfrm>
          <a:prstGeom prst="rect">
            <a:avLst/>
          </a:prstGeom>
        </p:spPr>
      </p:pic>
    </p:spTree>
    <p:extLst>
      <p:ext uri="{BB962C8B-B14F-4D97-AF65-F5344CB8AC3E}">
        <p14:creationId xmlns:p14="http://schemas.microsoft.com/office/powerpoint/2010/main" val="907737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7091B2-F783-48B1-A13D-7967ED3CFA0C}"/>
              </a:ext>
            </a:extLst>
          </p:cNvPr>
          <p:cNvSpPr>
            <a:spLocks noGrp="1"/>
          </p:cNvSpPr>
          <p:nvPr>
            <p:ph type="title"/>
          </p:nvPr>
        </p:nvSpPr>
        <p:spPr>
          <a:xfrm>
            <a:off x="4965430" y="629268"/>
            <a:ext cx="6586491" cy="1286160"/>
          </a:xfrm>
        </p:spPr>
        <p:txBody>
          <a:bodyPr anchor="b">
            <a:normAutofit/>
          </a:bodyPr>
          <a:lstStyle/>
          <a:p>
            <a:r>
              <a:rPr lang="en-US" dirty="0"/>
              <a:t>Les </a:t>
            </a:r>
            <a:r>
              <a:rPr lang="en-US" dirty="0" err="1"/>
              <a:t>jako</a:t>
            </a:r>
            <a:r>
              <a:rPr lang="en-US" dirty="0"/>
              <a:t> </a:t>
            </a:r>
            <a:r>
              <a:rPr lang="en-US" dirty="0" err="1"/>
              <a:t>obživa</a:t>
            </a:r>
            <a:endParaRPr lang="en-US" dirty="0"/>
          </a:p>
        </p:txBody>
      </p:sp>
      <p:sp>
        <p:nvSpPr>
          <p:cNvPr id="3" name="Zástupný obsah 2">
            <a:extLst>
              <a:ext uri="{FF2B5EF4-FFF2-40B4-BE49-F238E27FC236}">
                <a16:creationId xmlns:a16="http://schemas.microsoft.com/office/drawing/2014/main" id="{E6840A91-2ED6-4776-99A0-496559160E2E}"/>
              </a:ext>
            </a:extLst>
          </p:cNvPr>
          <p:cNvSpPr>
            <a:spLocks noGrp="1"/>
          </p:cNvSpPr>
          <p:nvPr>
            <p:ph idx="1"/>
          </p:nvPr>
        </p:nvSpPr>
        <p:spPr>
          <a:xfrm>
            <a:off x="4965431" y="2438400"/>
            <a:ext cx="6893194" cy="3785419"/>
          </a:xfrm>
        </p:spPr>
        <p:txBody>
          <a:bodyPr>
            <a:normAutofit/>
          </a:bodyPr>
          <a:lstStyle/>
          <a:p>
            <a:r>
              <a:rPr lang="en-US" sz="2400" dirty="0"/>
              <a:t> 60 % </a:t>
            </a:r>
            <a:r>
              <a:rPr lang="en-US" sz="2400" dirty="0" err="1"/>
              <a:t>obyvatelstva</a:t>
            </a:r>
            <a:r>
              <a:rPr lang="en-US" sz="2400" dirty="0"/>
              <a:t> </a:t>
            </a:r>
            <a:r>
              <a:rPr lang="en-US" sz="2400" dirty="0" err="1"/>
              <a:t>žije</a:t>
            </a:r>
            <a:r>
              <a:rPr lang="en-US" sz="2400" dirty="0"/>
              <a:t> </a:t>
            </a:r>
            <a:r>
              <a:rPr lang="en-US" sz="2400" dirty="0" err="1"/>
              <a:t>na</a:t>
            </a:r>
            <a:r>
              <a:rPr lang="en-US" sz="2400" dirty="0"/>
              <a:t> </a:t>
            </a:r>
            <a:r>
              <a:rPr lang="en-US" sz="2400" dirty="0" err="1"/>
              <a:t>venkově</a:t>
            </a:r>
            <a:endParaRPr lang="en-US" sz="2400" dirty="0"/>
          </a:p>
          <a:p>
            <a:r>
              <a:rPr lang="en-US" sz="2400" dirty="0" err="1"/>
              <a:t>Dřevo</a:t>
            </a:r>
            <a:r>
              <a:rPr lang="en-US" sz="2400" dirty="0"/>
              <a:t> – </a:t>
            </a:r>
            <a:r>
              <a:rPr lang="en-US" sz="2400" dirty="0" err="1"/>
              <a:t>stavební</a:t>
            </a:r>
            <a:r>
              <a:rPr lang="en-US" sz="2400" dirty="0"/>
              <a:t> </a:t>
            </a:r>
            <a:r>
              <a:rPr lang="en-US" sz="2400" dirty="0" err="1"/>
              <a:t>materiál</a:t>
            </a:r>
            <a:r>
              <a:rPr lang="en-US" sz="2400" dirty="0"/>
              <a:t>, </a:t>
            </a:r>
            <a:r>
              <a:rPr lang="en-US" sz="2400" dirty="0" err="1"/>
              <a:t>palivo</a:t>
            </a:r>
            <a:r>
              <a:rPr lang="en-US" sz="2400" dirty="0"/>
              <a:t>; </a:t>
            </a:r>
            <a:r>
              <a:rPr lang="en-US" sz="2400" dirty="0" err="1"/>
              <a:t>domácí</a:t>
            </a:r>
            <a:r>
              <a:rPr lang="en-US" sz="2400" dirty="0"/>
              <a:t> </a:t>
            </a:r>
            <a:r>
              <a:rPr lang="en-US" sz="2400" dirty="0" err="1"/>
              <a:t>spotřeba</a:t>
            </a:r>
            <a:r>
              <a:rPr lang="en-US" sz="2400" dirty="0"/>
              <a:t> + </a:t>
            </a:r>
            <a:r>
              <a:rPr lang="en-US" sz="2400" dirty="0" err="1"/>
              <a:t>prodej</a:t>
            </a:r>
            <a:endParaRPr lang="en-US" sz="2400" dirty="0"/>
          </a:p>
          <a:p>
            <a:r>
              <a:rPr lang="en-US" sz="2400" dirty="0" err="1"/>
              <a:t>Sběr</a:t>
            </a:r>
            <a:r>
              <a:rPr lang="en-US" sz="2400" dirty="0"/>
              <a:t> </a:t>
            </a:r>
            <a:r>
              <a:rPr lang="en-US" sz="2400" dirty="0" err="1"/>
              <a:t>nedřevních</a:t>
            </a:r>
            <a:r>
              <a:rPr lang="en-US" sz="2400" dirty="0"/>
              <a:t> </a:t>
            </a:r>
            <a:r>
              <a:rPr lang="en-US" sz="2400" dirty="0" err="1"/>
              <a:t>lesních</a:t>
            </a:r>
            <a:r>
              <a:rPr lang="en-US" sz="2400" dirty="0"/>
              <a:t> </a:t>
            </a:r>
            <a:r>
              <a:rPr lang="en-US" sz="2400" dirty="0" err="1"/>
              <a:t>produktů</a:t>
            </a:r>
            <a:r>
              <a:rPr lang="en-US" sz="2400" dirty="0"/>
              <a:t> – </a:t>
            </a:r>
            <a:r>
              <a:rPr lang="en-US" sz="2400" dirty="0" err="1"/>
              <a:t>divoké</a:t>
            </a:r>
            <a:r>
              <a:rPr lang="en-US" sz="2400" dirty="0"/>
              <a:t> </a:t>
            </a:r>
            <a:r>
              <a:rPr lang="en-US" sz="2400" dirty="0" err="1"/>
              <a:t>ovoce</a:t>
            </a:r>
            <a:r>
              <a:rPr lang="en-US" sz="2400" dirty="0"/>
              <a:t>, </a:t>
            </a:r>
            <a:r>
              <a:rPr lang="en-US" sz="2400" dirty="0" err="1"/>
              <a:t>léčivé</a:t>
            </a:r>
            <a:r>
              <a:rPr lang="en-US" sz="2400" dirty="0"/>
              <a:t> </a:t>
            </a:r>
            <a:r>
              <a:rPr lang="en-US" sz="2400" dirty="0" err="1"/>
              <a:t>rostliny</a:t>
            </a:r>
            <a:r>
              <a:rPr lang="en-US" sz="2400" dirty="0"/>
              <a:t>, med, </a:t>
            </a:r>
            <a:r>
              <a:rPr lang="en-US" sz="2400" dirty="0" err="1"/>
              <a:t>houby</a:t>
            </a:r>
            <a:endParaRPr lang="en-US" sz="2400" dirty="0"/>
          </a:p>
          <a:p>
            <a:r>
              <a:rPr lang="en-US" sz="2400" dirty="0" err="1"/>
              <a:t>Lov</a:t>
            </a:r>
            <a:r>
              <a:rPr lang="en-US" sz="2400" dirty="0"/>
              <a:t> </a:t>
            </a:r>
            <a:r>
              <a:rPr lang="en-US" sz="2400" dirty="0" err="1"/>
              <a:t>zvířat</a:t>
            </a:r>
            <a:r>
              <a:rPr lang="en-US" sz="2400" dirty="0"/>
              <a:t> - </a:t>
            </a:r>
            <a:r>
              <a:rPr lang="en-US" sz="2400" dirty="0" err="1"/>
              <a:t>řekomyši</a:t>
            </a:r>
            <a:endParaRPr lang="en-US" sz="2400" dirty="0"/>
          </a:p>
          <a:p>
            <a:pPr marL="0" indent="0">
              <a:buNone/>
            </a:pPr>
            <a:endParaRPr lang="en-US" sz="2400" dirty="0"/>
          </a:p>
          <a:p>
            <a:r>
              <a:rPr lang="en-US" sz="2400" dirty="0"/>
              <a:t>Les × </a:t>
            </a:r>
            <a:r>
              <a:rPr lang="en-US" sz="2400" dirty="0" err="1"/>
              <a:t>zemědělci</a:t>
            </a:r>
            <a:endParaRPr lang="en-US" sz="2400" dirty="0"/>
          </a:p>
        </p:txBody>
      </p:sp>
      <p:pic>
        <p:nvPicPr>
          <p:cNvPr id="6" name="Obrázek 5" descr="Obsah obrázku exteriér, osoba, muž, les&#10;&#10;Popis byl vytvořen automaticky">
            <a:extLst>
              <a:ext uri="{FF2B5EF4-FFF2-40B4-BE49-F238E27FC236}">
                <a16:creationId xmlns:a16="http://schemas.microsoft.com/office/drawing/2014/main" id="{BFA7392A-7FF6-4573-B4E3-5BC331113F03}"/>
              </a:ext>
            </a:extLst>
          </p:cNvPr>
          <p:cNvPicPr>
            <a:picLocks noChangeAspect="1"/>
          </p:cNvPicPr>
          <p:nvPr/>
        </p:nvPicPr>
        <p:blipFill rotWithShape="1">
          <a:blip r:embed="rId2">
            <a:extLst>
              <a:ext uri="{28A0092B-C50C-407E-A947-70E740481C1C}">
                <a14:useLocalDpi xmlns:a14="http://schemas.microsoft.com/office/drawing/2010/main" val="0"/>
              </a:ext>
            </a:extLst>
          </a:blip>
          <a:srcRect l="9875"/>
          <a:stretch/>
        </p:blipFill>
        <p:spPr>
          <a:xfrm>
            <a:off x="20" y="10"/>
            <a:ext cx="4635571" cy="6857990"/>
          </a:xfrm>
          <a:prstGeom prst="rect">
            <a:avLst/>
          </a:prstGeom>
          <a:effectLst/>
        </p:spPr>
      </p:pic>
      <p:cxnSp>
        <p:nvCxnSpPr>
          <p:cNvPr id="1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5834B"/>
            </a:solidFill>
          </a:ln>
        </p:spPr>
        <p:style>
          <a:lnRef idx="1">
            <a:schemeClr val="accent1"/>
          </a:lnRef>
          <a:fillRef idx="0">
            <a:schemeClr val="accent1"/>
          </a:fillRef>
          <a:effectRef idx="0">
            <a:schemeClr val="accent1"/>
          </a:effectRef>
          <a:fontRef idx="minor">
            <a:schemeClr val="tx1"/>
          </a:fontRef>
        </p:style>
      </p:cxnSp>
      <p:sp>
        <p:nvSpPr>
          <p:cNvPr id="4" name="Zástupný symbol pro číslo snímku 3">
            <a:extLst>
              <a:ext uri="{FF2B5EF4-FFF2-40B4-BE49-F238E27FC236}">
                <a16:creationId xmlns:a16="http://schemas.microsoft.com/office/drawing/2014/main" id="{48F460D0-8CB0-4D76-BF72-98177DB072EA}"/>
              </a:ext>
            </a:extLst>
          </p:cNvPr>
          <p:cNvSpPr>
            <a:spLocks noGrp="1"/>
          </p:cNvSpPr>
          <p:nvPr>
            <p:ph type="sldNum" sz="quarter" idx="12"/>
          </p:nvPr>
        </p:nvSpPr>
        <p:spPr>
          <a:xfrm>
            <a:off x="10167042" y="6356350"/>
            <a:ext cx="1186758" cy="365125"/>
          </a:xfrm>
        </p:spPr>
        <p:txBody>
          <a:bodyPr>
            <a:normAutofit/>
          </a:bodyPr>
          <a:lstStyle/>
          <a:p>
            <a:pPr>
              <a:spcAft>
                <a:spcPts val="600"/>
              </a:spcAft>
            </a:pPr>
            <a:fld id="{A906A1B1-602F-47CB-AB1C-D0D12808BF1E}" type="slidenum">
              <a:rPr lang="cs-CZ" smtClean="0"/>
              <a:pPr>
                <a:spcAft>
                  <a:spcPts val="600"/>
                </a:spcAft>
              </a:pPr>
              <a:t>7</a:t>
            </a:fld>
            <a:endParaRPr lang="cs-CZ"/>
          </a:p>
        </p:txBody>
      </p:sp>
    </p:spTree>
    <p:extLst>
      <p:ext uri="{BB962C8B-B14F-4D97-AF65-F5344CB8AC3E}">
        <p14:creationId xmlns:p14="http://schemas.microsoft.com/office/powerpoint/2010/main" val="102611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39228C-5304-4E44-BAD5-10F21AA8DFD2}"/>
              </a:ext>
            </a:extLst>
          </p:cNvPr>
          <p:cNvSpPr>
            <a:spLocks noGrp="1"/>
          </p:cNvSpPr>
          <p:nvPr>
            <p:ph type="title"/>
          </p:nvPr>
        </p:nvSpPr>
        <p:spPr/>
        <p:txBody>
          <a:bodyPr/>
          <a:lstStyle/>
          <a:p>
            <a:r>
              <a:rPr lang="en-US" dirty="0" err="1"/>
              <a:t>Žďárové</a:t>
            </a:r>
            <a:r>
              <a:rPr lang="en-US" dirty="0"/>
              <a:t> </a:t>
            </a:r>
            <a:r>
              <a:rPr lang="en-US" dirty="0" err="1"/>
              <a:t>zemědělství</a:t>
            </a:r>
            <a:endParaRPr lang="en-US" dirty="0"/>
          </a:p>
        </p:txBody>
      </p:sp>
      <p:sp>
        <p:nvSpPr>
          <p:cNvPr id="3" name="Zástupný obsah 2">
            <a:extLst>
              <a:ext uri="{FF2B5EF4-FFF2-40B4-BE49-F238E27FC236}">
                <a16:creationId xmlns:a16="http://schemas.microsoft.com/office/drawing/2014/main" id="{2685918F-EB7F-4C3D-8CEC-D4AEDBB40766}"/>
              </a:ext>
            </a:extLst>
          </p:cNvPr>
          <p:cNvSpPr>
            <a:spLocks noGrp="1"/>
          </p:cNvSpPr>
          <p:nvPr>
            <p:ph idx="1"/>
          </p:nvPr>
        </p:nvSpPr>
        <p:spPr/>
        <p:txBody>
          <a:bodyPr/>
          <a:lstStyle/>
          <a:p>
            <a:r>
              <a:rPr lang="en-US" dirty="0" err="1"/>
              <a:t>Až</a:t>
            </a:r>
            <a:r>
              <a:rPr lang="en-US" dirty="0"/>
              <a:t> v 80 % </a:t>
            </a:r>
            <a:r>
              <a:rPr lang="en-US" dirty="0" err="1"/>
              <a:t>hlavním</a:t>
            </a:r>
            <a:r>
              <a:rPr lang="en-US" dirty="0"/>
              <a:t> </a:t>
            </a:r>
            <a:r>
              <a:rPr lang="en-US" dirty="0" err="1"/>
              <a:t>viníkem</a:t>
            </a:r>
            <a:r>
              <a:rPr lang="en-US" dirty="0"/>
              <a:t> </a:t>
            </a:r>
            <a:r>
              <a:rPr lang="en-US" dirty="0" err="1"/>
              <a:t>odlesňování</a:t>
            </a:r>
            <a:r>
              <a:rPr lang="en-US" dirty="0"/>
              <a:t> </a:t>
            </a:r>
            <a:r>
              <a:rPr lang="en-US" dirty="0" err="1"/>
              <a:t>Konžské</a:t>
            </a:r>
            <a:r>
              <a:rPr lang="en-US" dirty="0"/>
              <a:t> </a:t>
            </a:r>
            <a:r>
              <a:rPr lang="en-US" dirty="0" err="1"/>
              <a:t>pánve</a:t>
            </a:r>
            <a:r>
              <a:rPr lang="en-US" dirty="0"/>
              <a:t> (</a:t>
            </a:r>
            <a:r>
              <a:rPr lang="en-US" dirty="0" err="1"/>
              <a:t>prozatím</a:t>
            </a:r>
            <a:r>
              <a:rPr lang="en-US" dirty="0"/>
              <a:t>)</a:t>
            </a:r>
          </a:p>
          <a:p>
            <a:r>
              <a:rPr lang="en-US" dirty="0" err="1"/>
              <a:t>Lze</a:t>
            </a:r>
            <a:r>
              <a:rPr lang="en-US" dirty="0"/>
              <a:t> </a:t>
            </a:r>
            <a:r>
              <a:rPr lang="en-US" dirty="0" err="1"/>
              <a:t>udržitelně</a:t>
            </a:r>
            <a:r>
              <a:rPr lang="en-US" dirty="0"/>
              <a:t>, ale …</a:t>
            </a:r>
          </a:p>
          <a:p>
            <a:pPr marL="0" indent="0">
              <a:buNone/>
            </a:pPr>
            <a:r>
              <a:rPr lang="en-US" dirty="0"/>
              <a:t>	- </a:t>
            </a:r>
            <a:r>
              <a:rPr lang="en-US" dirty="0" err="1"/>
              <a:t>nechání</a:t>
            </a:r>
            <a:r>
              <a:rPr lang="en-US" dirty="0"/>
              <a:t> </a:t>
            </a:r>
            <a:r>
              <a:rPr lang="en-US" dirty="0" err="1"/>
              <a:t>ladem</a:t>
            </a:r>
            <a:r>
              <a:rPr lang="en-US" dirty="0"/>
              <a:t> </a:t>
            </a:r>
            <a:r>
              <a:rPr lang="en-US" dirty="0" err="1"/>
              <a:t>krátkou</a:t>
            </a:r>
            <a:r>
              <a:rPr lang="en-US" dirty="0"/>
              <a:t> </a:t>
            </a:r>
            <a:r>
              <a:rPr lang="en-US" dirty="0" err="1"/>
              <a:t>dobu</a:t>
            </a:r>
            <a:endParaRPr lang="en-US" dirty="0"/>
          </a:p>
          <a:p>
            <a:pPr marL="0" indent="0">
              <a:buNone/>
            </a:pPr>
            <a:r>
              <a:rPr lang="en-US" dirty="0"/>
              <a:t>	- </a:t>
            </a:r>
            <a:r>
              <a:rPr lang="en-US" dirty="0" err="1"/>
              <a:t>nevyužívání</a:t>
            </a:r>
            <a:r>
              <a:rPr lang="en-US" dirty="0"/>
              <a:t> </a:t>
            </a:r>
            <a:r>
              <a:rPr lang="en-US" dirty="0" err="1"/>
              <a:t>zlepšujících</a:t>
            </a:r>
            <a:r>
              <a:rPr lang="en-US" dirty="0"/>
              <a:t> </a:t>
            </a:r>
            <a:r>
              <a:rPr lang="en-US" dirty="0" err="1"/>
              <a:t>rostlin</a:t>
            </a:r>
            <a:endParaRPr lang="en-US" dirty="0"/>
          </a:p>
        </p:txBody>
      </p:sp>
      <p:sp>
        <p:nvSpPr>
          <p:cNvPr id="4" name="Zástupný symbol pro číslo snímku 3">
            <a:extLst>
              <a:ext uri="{FF2B5EF4-FFF2-40B4-BE49-F238E27FC236}">
                <a16:creationId xmlns:a16="http://schemas.microsoft.com/office/drawing/2014/main" id="{AC06A99B-848B-4082-99F4-9272C1DC58ED}"/>
              </a:ext>
            </a:extLst>
          </p:cNvPr>
          <p:cNvSpPr>
            <a:spLocks noGrp="1"/>
          </p:cNvSpPr>
          <p:nvPr>
            <p:ph type="sldNum" sz="quarter" idx="12"/>
          </p:nvPr>
        </p:nvSpPr>
        <p:spPr/>
        <p:txBody>
          <a:bodyPr/>
          <a:lstStyle/>
          <a:p>
            <a:fld id="{A906A1B1-602F-47CB-AB1C-D0D12808BF1E}" type="slidenum">
              <a:rPr lang="cs-CZ" smtClean="0"/>
              <a:t>8</a:t>
            </a:fld>
            <a:endParaRPr lang="cs-CZ"/>
          </a:p>
        </p:txBody>
      </p:sp>
      <p:pic>
        <p:nvPicPr>
          <p:cNvPr id="6" name="Obrázek 5" descr="Obsah obrázku text, mapa&#10;&#10;Popis vygenerován s velmi vysokou mírou spolehlivosti">
            <a:extLst>
              <a:ext uri="{FF2B5EF4-FFF2-40B4-BE49-F238E27FC236}">
                <a16:creationId xmlns:a16="http://schemas.microsoft.com/office/drawing/2014/main" id="{2DAABEBA-7233-4F23-BC7F-546334EF8227}"/>
              </a:ext>
            </a:extLst>
          </p:cNvPr>
          <p:cNvPicPr>
            <a:picLocks noChangeAspect="1"/>
          </p:cNvPicPr>
          <p:nvPr/>
        </p:nvPicPr>
        <p:blipFill rotWithShape="1">
          <a:blip r:embed="rId2"/>
          <a:srcRect r="4055"/>
          <a:stretch/>
        </p:blipFill>
        <p:spPr>
          <a:xfrm>
            <a:off x="6993338" y="3295835"/>
            <a:ext cx="4889408" cy="3197040"/>
          </a:xfrm>
          <a:prstGeom prst="rect">
            <a:avLst/>
          </a:prstGeom>
        </p:spPr>
      </p:pic>
      <p:sp>
        <p:nvSpPr>
          <p:cNvPr id="7" name="Obdélník 6">
            <a:extLst>
              <a:ext uri="{FF2B5EF4-FFF2-40B4-BE49-F238E27FC236}">
                <a16:creationId xmlns:a16="http://schemas.microsoft.com/office/drawing/2014/main" id="{A3984A57-8292-47CE-A6E1-755F0B235357}"/>
              </a:ext>
            </a:extLst>
          </p:cNvPr>
          <p:cNvSpPr/>
          <p:nvPr/>
        </p:nvSpPr>
        <p:spPr>
          <a:xfrm>
            <a:off x="1447060" y="2771960"/>
            <a:ext cx="5202315" cy="130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46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CCC62812-4E8B-4CFE-9D7E-5486ECFAD862}"/>
              </a:ext>
            </a:extLst>
          </p:cNvPr>
          <p:cNvSpPr>
            <a:spLocks noGrp="1"/>
          </p:cNvSpPr>
          <p:nvPr>
            <p:ph type="title"/>
          </p:nvPr>
        </p:nvSpPr>
        <p:spPr>
          <a:xfrm>
            <a:off x="4603468" y="4741948"/>
            <a:ext cx="6829520" cy="862031"/>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Slash and burn</a:t>
            </a:r>
          </a:p>
        </p:txBody>
      </p:sp>
      <p:pic>
        <p:nvPicPr>
          <p:cNvPr id="14" name="Obrázek 13" descr="Obsah obrázku exteriér, tráva, strom, rostlina&#10;&#10;Popis byl vytvořen automaticky">
            <a:extLst>
              <a:ext uri="{FF2B5EF4-FFF2-40B4-BE49-F238E27FC236}">
                <a16:creationId xmlns:a16="http://schemas.microsoft.com/office/drawing/2014/main" id="{F012FCC2-3F3F-418E-8846-3A4B78437CB3}"/>
              </a:ext>
            </a:extLst>
          </p:cNvPr>
          <p:cNvPicPr>
            <a:picLocks noChangeAspect="1"/>
          </p:cNvPicPr>
          <p:nvPr/>
        </p:nvPicPr>
        <p:blipFill rotWithShape="1">
          <a:blip r:embed="rId2">
            <a:extLst>
              <a:ext uri="{28A0092B-C50C-407E-A947-70E740481C1C}">
                <a14:useLocalDpi xmlns:a14="http://schemas.microsoft.com/office/drawing/2010/main" val="0"/>
              </a:ext>
            </a:extLst>
          </a:blip>
          <a:srcRect t="20754" r="1" b="8656"/>
          <a:stretch/>
        </p:blipFill>
        <p:spPr>
          <a:xfrm>
            <a:off x="317636" y="321734"/>
            <a:ext cx="3797570" cy="2010551"/>
          </a:xfrm>
          <a:prstGeom prst="rect">
            <a:avLst/>
          </a:prstGeom>
        </p:spPr>
      </p:pic>
      <p:pic>
        <p:nvPicPr>
          <p:cNvPr id="10" name="Obrázek 9" descr="Obsah obrázku tráva, exteriér, les, strom&#10;&#10;Popis byl vytvořen automaticky">
            <a:extLst>
              <a:ext uri="{FF2B5EF4-FFF2-40B4-BE49-F238E27FC236}">
                <a16:creationId xmlns:a16="http://schemas.microsoft.com/office/drawing/2014/main" id="{330BED95-C17C-4EAA-8F48-6AC3BEAB247A}"/>
              </a:ext>
            </a:extLst>
          </p:cNvPr>
          <p:cNvPicPr>
            <a:picLocks noChangeAspect="1"/>
          </p:cNvPicPr>
          <p:nvPr/>
        </p:nvPicPr>
        <p:blipFill rotWithShape="1">
          <a:blip r:embed="rId3">
            <a:extLst>
              <a:ext uri="{28A0092B-C50C-407E-A947-70E740481C1C}">
                <a14:useLocalDpi xmlns:a14="http://schemas.microsoft.com/office/drawing/2010/main" val="0"/>
              </a:ext>
            </a:extLst>
          </a:blip>
          <a:srcRect t="18566" r="1" b="10678"/>
          <a:stretch/>
        </p:blipFill>
        <p:spPr>
          <a:xfrm>
            <a:off x="317634" y="2422097"/>
            <a:ext cx="3794760" cy="2013804"/>
          </a:xfrm>
          <a:prstGeom prst="rect">
            <a:avLst/>
          </a:prstGeom>
        </p:spPr>
      </p:pic>
      <p:pic>
        <p:nvPicPr>
          <p:cNvPr id="8" name="Obrázek 7" descr="Obsah obrázku strom, exteriér, rostlina, dlaň&#10;&#10;Popis byl vytvořen automaticky">
            <a:extLst>
              <a:ext uri="{FF2B5EF4-FFF2-40B4-BE49-F238E27FC236}">
                <a16:creationId xmlns:a16="http://schemas.microsoft.com/office/drawing/2014/main" id="{9935786A-1EC9-4271-BB19-35ECF64679B4}"/>
              </a:ext>
            </a:extLst>
          </p:cNvPr>
          <p:cNvPicPr>
            <a:picLocks noChangeAspect="1"/>
          </p:cNvPicPr>
          <p:nvPr/>
        </p:nvPicPr>
        <p:blipFill rotWithShape="1">
          <a:blip r:embed="rId4">
            <a:extLst>
              <a:ext uri="{28A0092B-C50C-407E-A947-70E740481C1C}">
                <a14:useLocalDpi xmlns:a14="http://schemas.microsoft.com/office/drawing/2010/main" val="0"/>
              </a:ext>
            </a:extLst>
          </a:blip>
          <a:srcRect l="23865" r="6931" b="-3"/>
          <a:stretch/>
        </p:blipFill>
        <p:spPr>
          <a:xfrm>
            <a:off x="4202549" y="321732"/>
            <a:ext cx="3793472" cy="4111323"/>
          </a:xfrm>
          <a:prstGeom prst="rect">
            <a:avLst/>
          </a:prstGeom>
        </p:spPr>
      </p:pic>
      <p:pic>
        <p:nvPicPr>
          <p:cNvPr id="6" name="Zástupný obsah 5" descr="Obsah obrázku exteriér, les, strom, zalesněné&#10;&#10;Popis byl vytvořen automaticky">
            <a:extLst>
              <a:ext uri="{FF2B5EF4-FFF2-40B4-BE49-F238E27FC236}">
                <a16:creationId xmlns:a16="http://schemas.microsoft.com/office/drawing/2014/main" id="{1F443EEF-921E-4783-BE1A-B9AF4E7B336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1977" r="18737" b="-3"/>
          <a:stretch/>
        </p:blipFill>
        <p:spPr>
          <a:xfrm>
            <a:off x="8086176" y="321733"/>
            <a:ext cx="3797984" cy="4111321"/>
          </a:xfrm>
          <a:prstGeom prst="rect">
            <a:avLst/>
          </a:prstGeom>
        </p:spPr>
      </p:pic>
      <p:pic>
        <p:nvPicPr>
          <p:cNvPr id="12" name="Obrázek 11" descr="Obsah obrázku tráva, exteriér, zelená, dřevo&#10;&#10;Popis byl vytvořen automaticky">
            <a:extLst>
              <a:ext uri="{FF2B5EF4-FFF2-40B4-BE49-F238E27FC236}">
                <a16:creationId xmlns:a16="http://schemas.microsoft.com/office/drawing/2014/main" id="{C5EE554F-B102-40F9-8A52-DF50BAB82FFF}"/>
              </a:ext>
            </a:extLst>
          </p:cNvPr>
          <p:cNvPicPr>
            <a:picLocks noChangeAspect="1"/>
          </p:cNvPicPr>
          <p:nvPr/>
        </p:nvPicPr>
        <p:blipFill rotWithShape="1">
          <a:blip r:embed="rId6">
            <a:extLst>
              <a:ext uri="{28A0092B-C50C-407E-A947-70E740481C1C}">
                <a14:useLocalDpi xmlns:a14="http://schemas.microsoft.com/office/drawing/2010/main" val="0"/>
              </a:ext>
            </a:extLst>
          </a:blip>
          <a:srcRect t="20471" r="1" b="8887"/>
          <a:stretch/>
        </p:blipFill>
        <p:spPr>
          <a:xfrm>
            <a:off x="317634" y="4525715"/>
            <a:ext cx="3794760" cy="2010551"/>
          </a:xfrm>
          <a:prstGeom prst="rect">
            <a:avLst/>
          </a:prstGeom>
        </p:spPr>
      </p:pic>
      <p:cxnSp>
        <p:nvCxnSpPr>
          <p:cNvPr id="30"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Zástupný symbol pro číslo snímku 3">
            <a:extLst>
              <a:ext uri="{FF2B5EF4-FFF2-40B4-BE49-F238E27FC236}">
                <a16:creationId xmlns:a16="http://schemas.microsoft.com/office/drawing/2014/main" id="{56EBE7C2-BE49-48C5-B502-DA339F3E0719}"/>
              </a:ext>
            </a:extLst>
          </p:cNvPr>
          <p:cNvSpPr>
            <a:spLocks noGrp="1"/>
          </p:cNvSpPr>
          <p:nvPr>
            <p:ph type="sldNum" sz="quarter" idx="12"/>
          </p:nvPr>
        </p:nvSpPr>
        <p:spPr>
          <a:xfrm>
            <a:off x="9057372" y="6536267"/>
            <a:ext cx="2743200" cy="306928"/>
          </a:xfrm>
        </p:spPr>
        <p:txBody>
          <a:bodyPr vert="horz" lIns="91440" tIns="45720" rIns="91440" bIns="45720" rtlCol="0" anchor="ctr">
            <a:normAutofit/>
          </a:bodyPr>
          <a:lstStyle/>
          <a:p>
            <a:pPr>
              <a:spcAft>
                <a:spcPts val="600"/>
              </a:spcAft>
            </a:pPr>
            <a:fld id="{A906A1B1-602F-47CB-AB1C-D0D12808BF1E}" type="slidenum">
              <a:rPr lang="en-US">
                <a:solidFill>
                  <a:schemeClr val="tx1">
                    <a:lumMod val="75000"/>
                    <a:lumOff val="25000"/>
                  </a:schemeClr>
                </a:solidFill>
              </a:rPr>
              <a:pPr>
                <a:spcAft>
                  <a:spcPts val="600"/>
                </a:spcAft>
              </a:pPr>
              <a:t>9</a:t>
            </a:fld>
            <a:endParaRPr lang="en-US">
              <a:solidFill>
                <a:schemeClr val="tx1">
                  <a:lumMod val="75000"/>
                  <a:lumOff val="25000"/>
                </a:schemeClr>
              </a:solidFill>
            </a:endParaRPr>
          </a:p>
        </p:txBody>
      </p:sp>
    </p:spTree>
    <p:extLst>
      <p:ext uri="{BB962C8B-B14F-4D97-AF65-F5344CB8AC3E}">
        <p14:creationId xmlns:p14="http://schemas.microsoft.com/office/powerpoint/2010/main" val="93405926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1161</Words>
  <Application>Microsoft Office PowerPoint</Application>
  <PresentationFormat>Widescreen</PresentationFormat>
  <Paragraphs>195</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Motiv Office</vt:lpstr>
      <vt:lpstr>Těžba dřeva v Konžské pánvi a význam lesů pro život nejen Kamerunců</vt:lpstr>
      <vt:lpstr>PowerPoint Presentation</vt:lpstr>
      <vt:lpstr>Struktura přednášky</vt:lpstr>
      <vt:lpstr>Charakteristika Konžské pánve </vt:lpstr>
      <vt:lpstr>PowerPoint Presentation</vt:lpstr>
      <vt:lpstr>PowerPoint Presentation</vt:lpstr>
      <vt:lpstr>Les jako obživa</vt:lpstr>
      <vt:lpstr>Žďárové zemědělství</vt:lpstr>
      <vt:lpstr>Slash and burn</vt:lpstr>
      <vt:lpstr>Les produkční</vt:lpstr>
      <vt:lpstr>PowerPoint Presentation</vt:lpstr>
      <vt:lpstr>PowerPoint Presentation</vt:lpstr>
      <vt:lpstr>Lesní hospodaření v  Konžské pánvi</vt:lpstr>
      <vt:lpstr>Jaké druhy se těží?</vt:lpstr>
      <vt:lpstr>PowerPoint Presentation</vt:lpstr>
      <vt:lpstr>PowerPoint Presentation</vt:lpstr>
      <vt:lpstr>PowerPoint Presentation</vt:lpstr>
      <vt:lpstr>Export dřeva</vt:lpstr>
      <vt:lpstr>Čína - dovoz</vt:lpstr>
      <vt:lpstr>Čína – dovoz z Kamerunu</vt:lpstr>
      <vt:lpstr>PowerPoint Presentation</vt:lpstr>
      <vt:lpstr>Odbočka: Africko-čínské vztahy</vt:lpstr>
      <vt:lpstr>PowerPoint Presentation</vt:lpstr>
      <vt:lpstr>PowerPoint Presentation</vt:lpstr>
      <vt:lpstr>PowerPoint Presentation</vt:lpstr>
      <vt:lpstr>PowerPoint Presentation</vt:lpstr>
      <vt:lpstr>PowerPoint Presentation</vt:lpstr>
      <vt:lpstr>PowerPoint Presentation</vt:lpstr>
      <vt:lpstr>Čínská intervence v Konžské pánvi Nigérie - Kamerun</vt:lpstr>
      <vt:lpstr>Čínská intervence v Konžské pánvi </vt:lpstr>
      <vt:lpstr>Gabon </vt:lpstr>
      <vt:lpstr>Gabon </vt:lpstr>
      <vt:lpstr>Data GŘC – dovoz do ČR – pouze z tropů</vt:lpstr>
      <vt:lpstr>PowerPoint Presentation</vt:lpstr>
      <vt:lpstr>PowerPoint Presentation</vt:lpstr>
      <vt:lpstr>PowerPoint Presentation</vt:lpstr>
      <vt:lpstr>Certifikace PEFC -  the Programme for the Endorsement of Forest Certification</vt:lpstr>
      <vt:lpstr>Certifikace PEFC -  the Programme for the Endorsement of Forest Certification</vt:lpstr>
      <vt:lpstr>PowerPoint Presentation</vt:lpstr>
      <vt:lpstr>PowerPoint Presentation</vt:lpstr>
      <vt:lpstr>The Ebony project </vt:lpstr>
      <vt:lpstr>PowerPoint Presentation</vt:lpstr>
      <vt:lpstr>PowerPoint Presentation</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Těžba dřeva v Konžské pánvi a význam lesů pro život nejen Kamerunců</dc:title>
  <dc:creator>Maňourová Anna</dc:creator>
  <cp:lastModifiedBy>Anna Maňourová</cp:lastModifiedBy>
  <cp:revision>2</cp:revision>
  <dcterms:created xsi:type="dcterms:W3CDTF">2020-09-02T19:41:27Z</dcterms:created>
  <dcterms:modified xsi:type="dcterms:W3CDTF">2020-11-11T18:07:34Z</dcterms:modified>
</cp:coreProperties>
</file>