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48"/>
  </p:notesMasterIdLst>
  <p:sldIdLst>
    <p:sldId id="257" r:id="rId2"/>
    <p:sldId id="291" r:id="rId3"/>
    <p:sldId id="264" r:id="rId4"/>
    <p:sldId id="266" r:id="rId5"/>
    <p:sldId id="267" r:id="rId6"/>
    <p:sldId id="325" r:id="rId7"/>
    <p:sldId id="324" r:id="rId8"/>
    <p:sldId id="358" r:id="rId9"/>
    <p:sldId id="359" r:id="rId10"/>
    <p:sldId id="371" r:id="rId11"/>
    <p:sldId id="375" r:id="rId12"/>
    <p:sldId id="367" r:id="rId13"/>
    <p:sldId id="366" r:id="rId14"/>
    <p:sldId id="273" r:id="rId15"/>
    <p:sldId id="355" r:id="rId16"/>
    <p:sldId id="270" r:id="rId17"/>
    <p:sldId id="271" r:id="rId18"/>
    <p:sldId id="272" r:id="rId19"/>
    <p:sldId id="275" r:id="rId20"/>
    <p:sldId id="326" r:id="rId21"/>
    <p:sldId id="274" r:id="rId22"/>
    <p:sldId id="292" r:id="rId23"/>
    <p:sldId id="356" r:id="rId24"/>
    <p:sldId id="327" r:id="rId25"/>
    <p:sldId id="297" r:id="rId26"/>
    <p:sldId id="298" r:id="rId27"/>
    <p:sldId id="299" r:id="rId28"/>
    <p:sldId id="301" r:id="rId29"/>
    <p:sldId id="282" r:id="rId30"/>
    <p:sldId id="313" r:id="rId31"/>
    <p:sldId id="361" r:id="rId32"/>
    <p:sldId id="362" r:id="rId33"/>
    <p:sldId id="363" r:id="rId34"/>
    <p:sldId id="315" r:id="rId35"/>
    <p:sldId id="314" r:id="rId36"/>
    <p:sldId id="365" r:id="rId37"/>
    <p:sldId id="317" r:id="rId38"/>
    <p:sldId id="318" r:id="rId39"/>
    <p:sldId id="364" r:id="rId40"/>
    <p:sldId id="319" r:id="rId41"/>
    <p:sldId id="283" r:id="rId42"/>
    <p:sldId id="284" r:id="rId43"/>
    <p:sldId id="285" r:id="rId44"/>
    <p:sldId id="286" r:id="rId45"/>
    <p:sldId id="287" r:id="rId46"/>
    <p:sldId id="289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8371CD-ACD7-4CE8-9C33-F66FBC06459A}" type="doc">
      <dgm:prSet loTypeId="urn:microsoft.com/office/officeart/2005/8/layout/hierarchy2" loCatId="hierarchy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cs-CZ"/>
        </a:p>
      </dgm:t>
    </dgm:pt>
    <dgm:pt modelId="{7EFBB47C-F155-44BD-856C-EDA9B9BC7325}">
      <dgm:prSet phldrT="[Text]"/>
      <dgm:spPr/>
      <dgm:t>
        <a:bodyPr/>
        <a:lstStyle/>
        <a:p>
          <a:r>
            <a:rPr lang="cs-CZ" dirty="0" smtClean="0">
              <a:solidFill>
                <a:schemeClr val="tx1"/>
              </a:solidFill>
            </a:rPr>
            <a:t>Dodavatel vstupů</a:t>
          </a:r>
          <a:endParaRPr lang="cs-CZ" dirty="0">
            <a:solidFill>
              <a:schemeClr val="tx1"/>
            </a:solidFill>
          </a:endParaRPr>
        </a:p>
      </dgm:t>
    </dgm:pt>
    <dgm:pt modelId="{330F6103-7CF8-478B-945D-BF75A7B8168B}" type="parTrans" cxnId="{3A79E2DB-99E5-4F49-A855-2038AAD68F93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D1D6B5EC-3722-4DAB-B8DA-61A9903F32EA}" type="sibTrans" cxnId="{3A79E2DB-99E5-4F49-A855-2038AAD68F93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A621DA75-A9CB-42C9-8ACE-60C867BF8DA1}">
      <dgm:prSet phldrT="[Text]"/>
      <dgm:spPr/>
      <dgm:t>
        <a:bodyPr/>
        <a:lstStyle/>
        <a:p>
          <a:r>
            <a:rPr lang="cs-CZ" dirty="0" smtClean="0">
              <a:solidFill>
                <a:schemeClr val="tx1"/>
              </a:solidFill>
            </a:rPr>
            <a:t>Exportér</a:t>
          </a:r>
          <a:endParaRPr lang="cs-CZ" dirty="0">
            <a:solidFill>
              <a:schemeClr val="tx1"/>
            </a:solidFill>
          </a:endParaRPr>
        </a:p>
      </dgm:t>
    </dgm:pt>
    <dgm:pt modelId="{A25FD79B-B449-442C-BA47-3C4896D9046A}" type="parTrans" cxnId="{586EA80D-8688-474A-A588-4970B5787A7D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F50F2B45-9661-436A-B8F8-D873C9178593}" type="sibTrans" cxnId="{586EA80D-8688-474A-A588-4970B5787A7D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0FC1E594-B79C-40B4-ADEF-CAA79AAE1B9F}">
      <dgm:prSet phldrT="[Text]"/>
      <dgm:spPr/>
      <dgm:t>
        <a:bodyPr/>
        <a:lstStyle/>
        <a:p>
          <a:r>
            <a:rPr lang="cs-CZ" dirty="0" smtClean="0">
              <a:solidFill>
                <a:schemeClr val="tx1"/>
              </a:solidFill>
            </a:rPr>
            <a:t>Importér</a:t>
          </a:r>
          <a:endParaRPr lang="cs-CZ" dirty="0">
            <a:solidFill>
              <a:schemeClr val="tx1"/>
            </a:solidFill>
          </a:endParaRPr>
        </a:p>
      </dgm:t>
    </dgm:pt>
    <dgm:pt modelId="{2CE121CA-BDDB-4EE4-83E4-C9AEE83C737D}" type="parTrans" cxnId="{CCAE71A3-B849-4DE8-B731-C1FC1A0D5AE3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F269FD00-992A-48E4-B7E8-334EA8219AF4}" type="sibTrans" cxnId="{CCAE71A3-B849-4DE8-B731-C1FC1A0D5AE3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54377F78-43A8-4033-B8DD-1FEB3B8D3C34}">
      <dgm:prSet/>
      <dgm:spPr/>
      <dgm:t>
        <a:bodyPr/>
        <a:lstStyle/>
        <a:p>
          <a:r>
            <a:rPr lang="cs-CZ" dirty="0" smtClean="0">
              <a:solidFill>
                <a:schemeClr val="tx1"/>
              </a:solidFill>
            </a:rPr>
            <a:t>Velkoobchod</a:t>
          </a:r>
          <a:endParaRPr lang="cs-CZ" dirty="0">
            <a:solidFill>
              <a:schemeClr val="tx1"/>
            </a:solidFill>
          </a:endParaRPr>
        </a:p>
      </dgm:t>
    </dgm:pt>
    <dgm:pt modelId="{C8C8657C-9E5B-4F78-A1B7-CAD212EA543B}" type="parTrans" cxnId="{F652C539-94A8-4008-A205-CDEB4E6CB7D9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620E4F07-A885-4AF3-99B5-8DDFA8F8FE91}" type="sibTrans" cxnId="{F652C539-94A8-4008-A205-CDEB4E6CB7D9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1AC29645-41FE-4394-ABD0-CA31955F276F}">
      <dgm:prSet/>
      <dgm:spPr/>
      <dgm:t>
        <a:bodyPr/>
        <a:lstStyle/>
        <a:p>
          <a:r>
            <a:rPr lang="cs-CZ" dirty="0" smtClean="0">
              <a:solidFill>
                <a:schemeClr val="tx1"/>
              </a:solidFill>
            </a:rPr>
            <a:t>Maloobchod</a:t>
          </a:r>
          <a:endParaRPr lang="cs-CZ" dirty="0">
            <a:solidFill>
              <a:schemeClr val="tx1"/>
            </a:solidFill>
          </a:endParaRPr>
        </a:p>
      </dgm:t>
    </dgm:pt>
    <dgm:pt modelId="{265B530F-C9F4-4055-B09E-75B3BBDDF120}" type="parTrans" cxnId="{9306DFC6-AAA3-43A3-84D5-753BE89CA713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E3B67335-F7C3-4C97-910D-9A4382045815}" type="sibTrans" cxnId="{9306DFC6-AAA3-43A3-84D5-753BE89CA713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B282715D-A7BD-4CFD-A871-605181D96CC6}">
      <dgm:prSet phldrT="[Text]"/>
      <dgm:spPr/>
      <dgm:t>
        <a:bodyPr/>
        <a:lstStyle/>
        <a:p>
          <a:r>
            <a:rPr lang="cs-CZ" dirty="0" smtClean="0">
              <a:solidFill>
                <a:schemeClr val="tx1"/>
              </a:solidFill>
            </a:rPr>
            <a:t>Zpracovatel</a:t>
          </a:r>
          <a:endParaRPr lang="cs-CZ" dirty="0">
            <a:solidFill>
              <a:schemeClr val="tx1"/>
            </a:solidFill>
          </a:endParaRPr>
        </a:p>
      </dgm:t>
    </dgm:pt>
    <dgm:pt modelId="{0740DFFE-9515-41A2-8028-E6F9A397AAB3}" type="parTrans" cxnId="{726CC9BE-2909-416F-B354-A86D9BD3D517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85731663-F764-4DB0-B837-A21E062CED60}" type="sibTrans" cxnId="{726CC9BE-2909-416F-B354-A86D9BD3D517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3D2C7E99-069C-47BF-8164-41B0CD58F4CD}">
      <dgm:prSet phldrT="[Text]"/>
      <dgm:spPr/>
      <dgm:t>
        <a:bodyPr/>
        <a:lstStyle/>
        <a:p>
          <a:r>
            <a:rPr lang="cs-CZ" dirty="0" smtClean="0">
              <a:solidFill>
                <a:schemeClr val="tx1"/>
              </a:solidFill>
            </a:rPr>
            <a:t>Farmář</a:t>
          </a:r>
          <a:endParaRPr lang="cs-CZ" dirty="0">
            <a:solidFill>
              <a:schemeClr val="tx1"/>
            </a:solidFill>
          </a:endParaRPr>
        </a:p>
      </dgm:t>
    </dgm:pt>
    <dgm:pt modelId="{8E98FFBB-587A-47C4-874C-CC1DB5469107}" type="parTrans" cxnId="{25DDED9B-88B1-491E-821B-8AA1843C07D6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48C2FF06-4252-47CE-8682-74179BBB50DF}" type="sibTrans" cxnId="{25DDED9B-88B1-491E-821B-8AA1843C07D6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C0885883-F8AC-450A-91F5-C48F60D23C20}">
      <dgm:prSet phldrT="[Text]"/>
      <dgm:spPr/>
      <dgm:t>
        <a:bodyPr/>
        <a:lstStyle/>
        <a:p>
          <a:r>
            <a:rPr lang="cs-CZ" dirty="0" smtClean="0">
              <a:solidFill>
                <a:schemeClr val="tx1"/>
              </a:solidFill>
            </a:rPr>
            <a:t>Farmář</a:t>
          </a:r>
          <a:endParaRPr lang="cs-CZ" dirty="0">
            <a:solidFill>
              <a:schemeClr val="tx1"/>
            </a:solidFill>
          </a:endParaRPr>
        </a:p>
      </dgm:t>
    </dgm:pt>
    <dgm:pt modelId="{58589434-D2BA-4B28-ABBA-C802A83C476C}" type="parTrans" cxnId="{70DCF5F3-2B9A-4BF4-9C03-E594C6BBE075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B26359FD-CCB7-4624-81F0-5D2F8E8E9558}" type="sibTrans" cxnId="{70DCF5F3-2B9A-4BF4-9C03-E594C6BBE075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7A1FD668-21D2-4374-B2FD-C63B4DC261BF}">
      <dgm:prSet/>
      <dgm:spPr/>
      <dgm:t>
        <a:bodyPr/>
        <a:lstStyle/>
        <a:p>
          <a:r>
            <a:rPr lang="cs-CZ" dirty="0" smtClean="0">
              <a:solidFill>
                <a:schemeClr val="tx1"/>
              </a:solidFill>
            </a:rPr>
            <a:t>Farmář</a:t>
          </a:r>
          <a:endParaRPr lang="cs-CZ" dirty="0">
            <a:solidFill>
              <a:schemeClr val="tx1"/>
            </a:solidFill>
          </a:endParaRPr>
        </a:p>
      </dgm:t>
    </dgm:pt>
    <dgm:pt modelId="{6DF2E09C-AB3E-4921-9275-2E3C9520C64C}" type="parTrans" cxnId="{CA4CC51E-5E35-4960-A9B5-FBF53853D3C5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A23B8660-4A56-4779-A0BF-04559B16A1B2}" type="sibTrans" cxnId="{CA4CC51E-5E35-4960-A9B5-FBF53853D3C5}">
      <dgm:prSet/>
      <dgm:spPr/>
      <dgm:t>
        <a:bodyPr/>
        <a:lstStyle/>
        <a:p>
          <a:endParaRPr lang="cs-CZ">
            <a:solidFill>
              <a:schemeClr val="tx1"/>
            </a:solidFill>
          </a:endParaRPr>
        </a:p>
      </dgm:t>
    </dgm:pt>
    <dgm:pt modelId="{AF020A14-3B43-4343-AF3A-EF5268AF3663}" type="pres">
      <dgm:prSet presAssocID="{378371CD-ACD7-4CE8-9C33-F66FBC06459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12B0DAE-6E25-43C8-A42C-006EEAC5B82B}" type="pres">
      <dgm:prSet presAssocID="{7EFBB47C-F155-44BD-856C-EDA9B9BC7325}" presName="root1" presStyleCnt="0"/>
      <dgm:spPr/>
    </dgm:pt>
    <dgm:pt modelId="{37BF2B83-D97F-4775-AE55-E2E1AE0F349B}" type="pres">
      <dgm:prSet presAssocID="{7EFBB47C-F155-44BD-856C-EDA9B9BC7325}" presName="LevelOneTextNode" presStyleLbl="node0" presStyleIdx="0" presStyleCnt="1" custScaleY="21601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B7C034F-20D1-4A26-9395-C0025357A80E}" type="pres">
      <dgm:prSet presAssocID="{7EFBB47C-F155-44BD-856C-EDA9B9BC7325}" presName="level2hierChild" presStyleCnt="0"/>
      <dgm:spPr/>
    </dgm:pt>
    <dgm:pt modelId="{400D24A2-1662-42BE-9808-6D1436700987}" type="pres">
      <dgm:prSet presAssocID="{8E98FFBB-587A-47C4-874C-CC1DB5469107}" presName="conn2-1" presStyleLbl="parChTrans1D2" presStyleIdx="0" presStyleCnt="3"/>
      <dgm:spPr/>
      <dgm:t>
        <a:bodyPr/>
        <a:lstStyle/>
        <a:p>
          <a:endParaRPr lang="cs-CZ"/>
        </a:p>
      </dgm:t>
    </dgm:pt>
    <dgm:pt modelId="{582AD693-1363-4FC2-ABCD-314D71B735CF}" type="pres">
      <dgm:prSet presAssocID="{8E98FFBB-587A-47C4-874C-CC1DB5469107}" presName="connTx" presStyleLbl="parChTrans1D2" presStyleIdx="0" presStyleCnt="3"/>
      <dgm:spPr/>
      <dgm:t>
        <a:bodyPr/>
        <a:lstStyle/>
        <a:p>
          <a:endParaRPr lang="cs-CZ"/>
        </a:p>
      </dgm:t>
    </dgm:pt>
    <dgm:pt modelId="{E08E5A48-4CDA-49C4-969E-D769E990F874}" type="pres">
      <dgm:prSet presAssocID="{3D2C7E99-069C-47BF-8164-41B0CD58F4CD}" presName="root2" presStyleCnt="0"/>
      <dgm:spPr/>
    </dgm:pt>
    <dgm:pt modelId="{27C73ECE-517A-4479-80B8-DD91C2F60DD6}" type="pres">
      <dgm:prSet presAssocID="{3D2C7E99-069C-47BF-8164-41B0CD58F4CD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EF075FE-B122-4FE5-9C8C-827745E6A9C6}" type="pres">
      <dgm:prSet presAssocID="{3D2C7E99-069C-47BF-8164-41B0CD58F4CD}" presName="level3hierChild" presStyleCnt="0"/>
      <dgm:spPr/>
    </dgm:pt>
    <dgm:pt modelId="{7715E190-6380-45C3-90D7-505B9A470DD4}" type="pres">
      <dgm:prSet presAssocID="{58589434-D2BA-4B28-ABBA-C802A83C476C}" presName="conn2-1" presStyleLbl="parChTrans1D2" presStyleIdx="1" presStyleCnt="3"/>
      <dgm:spPr/>
      <dgm:t>
        <a:bodyPr/>
        <a:lstStyle/>
        <a:p>
          <a:endParaRPr lang="cs-CZ"/>
        </a:p>
      </dgm:t>
    </dgm:pt>
    <dgm:pt modelId="{FB38AD89-304E-447D-AEE5-FC7501BCACEA}" type="pres">
      <dgm:prSet presAssocID="{58589434-D2BA-4B28-ABBA-C802A83C476C}" presName="connTx" presStyleLbl="parChTrans1D2" presStyleIdx="1" presStyleCnt="3"/>
      <dgm:spPr/>
      <dgm:t>
        <a:bodyPr/>
        <a:lstStyle/>
        <a:p>
          <a:endParaRPr lang="cs-CZ"/>
        </a:p>
      </dgm:t>
    </dgm:pt>
    <dgm:pt modelId="{FE861A8B-3FEC-4A33-8615-23308C19B253}" type="pres">
      <dgm:prSet presAssocID="{C0885883-F8AC-450A-91F5-C48F60D23C20}" presName="root2" presStyleCnt="0"/>
      <dgm:spPr/>
    </dgm:pt>
    <dgm:pt modelId="{6187C35C-A68C-4AD2-8BB7-21595B52BE07}" type="pres">
      <dgm:prSet presAssocID="{C0885883-F8AC-450A-91F5-C48F60D23C20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EDBD0446-5045-45B2-870C-4B6C84E67933}" type="pres">
      <dgm:prSet presAssocID="{C0885883-F8AC-450A-91F5-C48F60D23C20}" presName="level3hierChild" presStyleCnt="0"/>
      <dgm:spPr/>
    </dgm:pt>
    <dgm:pt modelId="{81A84E60-F66D-462F-897D-FDD66DF3BFBA}" type="pres">
      <dgm:prSet presAssocID="{A25FD79B-B449-442C-BA47-3C4896D9046A}" presName="conn2-1" presStyleLbl="parChTrans1D3" presStyleIdx="0" presStyleCnt="1"/>
      <dgm:spPr/>
      <dgm:t>
        <a:bodyPr/>
        <a:lstStyle/>
        <a:p>
          <a:endParaRPr lang="cs-CZ"/>
        </a:p>
      </dgm:t>
    </dgm:pt>
    <dgm:pt modelId="{4429315E-9CF0-4DD4-AEDA-25E2EA1D32A7}" type="pres">
      <dgm:prSet presAssocID="{A25FD79B-B449-442C-BA47-3C4896D9046A}" presName="connTx" presStyleLbl="parChTrans1D3" presStyleIdx="0" presStyleCnt="1"/>
      <dgm:spPr/>
      <dgm:t>
        <a:bodyPr/>
        <a:lstStyle/>
        <a:p>
          <a:endParaRPr lang="cs-CZ"/>
        </a:p>
      </dgm:t>
    </dgm:pt>
    <dgm:pt modelId="{800C4486-35A3-4764-920E-EF4F4011CA21}" type="pres">
      <dgm:prSet presAssocID="{A621DA75-A9CB-42C9-8ACE-60C867BF8DA1}" presName="root2" presStyleCnt="0"/>
      <dgm:spPr/>
    </dgm:pt>
    <dgm:pt modelId="{7978EDF7-FC91-4442-9A28-0EF0132FD96E}" type="pres">
      <dgm:prSet presAssocID="{A621DA75-A9CB-42C9-8ACE-60C867BF8DA1}" presName="LevelTwoTextNode" presStyleLbl="node3" presStyleIdx="0" presStyleCnt="1" custScaleY="216015" custLinFactNeighborX="3225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868548D-C7E7-49A1-B362-2D1A210EDF29}" type="pres">
      <dgm:prSet presAssocID="{A621DA75-A9CB-42C9-8ACE-60C867BF8DA1}" presName="level3hierChild" presStyleCnt="0"/>
      <dgm:spPr/>
    </dgm:pt>
    <dgm:pt modelId="{9733BAF1-C6F7-44D1-A046-1BE85641757D}" type="pres">
      <dgm:prSet presAssocID="{2CE121CA-BDDB-4EE4-83E4-C9AEE83C737D}" presName="conn2-1" presStyleLbl="parChTrans1D4" presStyleIdx="0" presStyleCnt="4"/>
      <dgm:spPr/>
      <dgm:t>
        <a:bodyPr/>
        <a:lstStyle/>
        <a:p>
          <a:endParaRPr lang="cs-CZ"/>
        </a:p>
      </dgm:t>
    </dgm:pt>
    <dgm:pt modelId="{41516B8E-2C05-408D-AE51-9B625B772414}" type="pres">
      <dgm:prSet presAssocID="{2CE121CA-BDDB-4EE4-83E4-C9AEE83C737D}" presName="connTx" presStyleLbl="parChTrans1D4" presStyleIdx="0" presStyleCnt="4"/>
      <dgm:spPr/>
      <dgm:t>
        <a:bodyPr/>
        <a:lstStyle/>
        <a:p>
          <a:endParaRPr lang="cs-CZ"/>
        </a:p>
      </dgm:t>
    </dgm:pt>
    <dgm:pt modelId="{C4A0450C-1727-4EBD-8A22-10D8C144657F}" type="pres">
      <dgm:prSet presAssocID="{0FC1E594-B79C-40B4-ADEF-CAA79AAE1B9F}" presName="root2" presStyleCnt="0"/>
      <dgm:spPr/>
    </dgm:pt>
    <dgm:pt modelId="{4C7178A2-7F80-40E3-BCD3-E2ED15CAAA15}" type="pres">
      <dgm:prSet presAssocID="{0FC1E594-B79C-40B4-ADEF-CAA79AAE1B9F}" presName="LevelTwoTextNode" presStyleLbl="node4" presStyleIdx="0" presStyleCnt="4" custScaleY="216015" custLinFactNeighborX="3100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1FB910A-949C-48FF-B94E-0AD8BF7A6EA0}" type="pres">
      <dgm:prSet presAssocID="{0FC1E594-B79C-40B4-ADEF-CAA79AAE1B9F}" presName="level3hierChild" presStyleCnt="0"/>
      <dgm:spPr/>
    </dgm:pt>
    <dgm:pt modelId="{E16839DC-70B3-4136-A037-64238DD55E7D}" type="pres">
      <dgm:prSet presAssocID="{0740DFFE-9515-41A2-8028-E6F9A397AAB3}" presName="conn2-1" presStyleLbl="parChTrans1D4" presStyleIdx="1" presStyleCnt="4"/>
      <dgm:spPr/>
      <dgm:t>
        <a:bodyPr/>
        <a:lstStyle/>
        <a:p>
          <a:endParaRPr lang="cs-CZ"/>
        </a:p>
      </dgm:t>
    </dgm:pt>
    <dgm:pt modelId="{C6659F72-687F-42D4-A6FA-2916230118B7}" type="pres">
      <dgm:prSet presAssocID="{0740DFFE-9515-41A2-8028-E6F9A397AAB3}" presName="connTx" presStyleLbl="parChTrans1D4" presStyleIdx="1" presStyleCnt="4"/>
      <dgm:spPr/>
      <dgm:t>
        <a:bodyPr/>
        <a:lstStyle/>
        <a:p>
          <a:endParaRPr lang="cs-CZ"/>
        </a:p>
      </dgm:t>
    </dgm:pt>
    <dgm:pt modelId="{62FB9C11-CFEB-4C35-870D-E13C4D2E6C64}" type="pres">
      <dgm:prSet presAssocID="{B282715D-A7BD-4CFD-A871-605181D96CC6}" presName="root2" presStyleCnt="0"/>
      <dgm:spPr/>
    </dgm:pt>
    <dgm:pt modelId="{44FEA057-BD38-4FA1-B365-81E705F0689B}" type="pres">
      <dgm:prSet presAssocID="{B282715D-A7BD-4CFD-A871-605181D96CC6}" presName="LevelTwoTextNode" presStyleLbl="node4" presStyleIdx="1" presStyleCnt="4" custScaleY="216015" custLinFactNeighborX="1976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2B366E2-8D74-4CF3-96B2-9BAB65C5799C}" type="pres">
      <dgm:prSet presAssocID="{B282715D-A7BD-4CFD-A871-605181D96CC6}" presName="level3hierChild" presStyleCnt="0"/>
      <dgm:spPr/>
    </dgm:pt>
    <dgm:pt modelId="{0985C69C-9200-4948-8771-2DAF55D72EC6}" type="pres">
      <dgm:prSet presAssocID="{C8C8657C-9E5B-4F78-A1B7-CAD212EA543B}" presName="conn2-1" presStyleLbl="parChTrans1D4" presStyleIdx="2" presStyleCnt="4"/>
      <dgm:spPr/>
      <dgm:t>
        <a:bodyPr/>
        <a:lstStyle/>
        <a:p>
          <a:endParaRPr lang="cs-CZ"/>
        </a:p>
      </dgm:t>
    </dgm:pt>
    <dgm:pt modelId="{AABE96CB-BD56-4ACB-BBDC-C03C3042EED6}" type="pres">
      <dgm:prSet presAssocID="{C8C8657C-9E5B-4F78-A1B7-CAD212EA543B}" presName="connTx" presStyleLbl="parChTrans1D4" presStyleIdx="2" presStyleCnt="4"/>
      <dgm:spPr/>
      <dgm:t>
        <a:bodyPr/>
        <a:lstStyle/>
        <a:p>
          <a:endParaRPr lang="cs-CZ"/>
        </a:p>
      </dgm:t>
    </dgm:pt>
    <dgm:pt modelId="{54C4F919-CF16-42FB-A843-C2DE82F47E23}" type="pres">
      <dgm:prSet presAssocID="{54377F78-43A8-4033-B8DD-1FEB3B8D3C34}" presName="root2" presStyleCnt="0"/>
      <dgm:spPr/>
    </dgm:pt>
    <dgm:pt modelId="{8D8DE67E-9A2F-4A19-89CC-A55F59AE07D7}" type="pres">
      <dgm:prSet presAssocID="{54377F78-43A8-4033-B8DD-1FEB3B8D3C34}" presName="LevelTwoTextNode" presStyleLbl="node4" presStyleIdx="2" presStyleCnt="4" custScaleY="216015" custLinFactNeighborX="5169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45B35B3-ED98-41DB-8A0A-C6361ACA1B92}" type="pres">
      <dgm:prSet presAssocID="{54377F78-43A8-4033-B8DD-1FEB3B8D3C34}" presName="level3hierChild" presStyleCnt="0"/>
      <dgm:spPr/>
    </dgm:pt>
    <dgm:pt modelId="{954E8598-7124-42C0-AE5B-CA90160A1812}" type="pres">
      <dgm:prSet presAssocID="{265B530F-C9F4-4055-B09E-75B3BBDDF120}" presName="conn2-1" presStyleLbl="parChTrans1D4" presStyleIdx="3" presStyleCnt="4"/>
      <dgm:spPr/>
      <dgm:t>
        <a:bodyPr/>
        <a:lstStyle/>
        <a:p>
          <a:endParaRPr lang="cs-CZ"/>
        </a:p>
      </dgm:t>
    </dgm:pt>
    <dgm:pt modelId="{2B7A8954-8B98-45B4-8777-34F60DBFD309}" type="pres">
      <dgm:prSet presAssocID="{265B530F-C9F4-4055-B09E-75B3BBDDF120}" presName="connTx" presStyleLbl="parChTrans1D4" presStyleIdx="3" presStyleCnt="4"/>
      <dgm:spPr/>
      <dgm:t>
        <a:bodyPr/>
        <a:lstStyle/>
        <a:p>
          <a:endParaRPr lang="cs-CZ"/>
        </a:p>
      </dgm:t>
    </dgm:pt>
    <dgm:pt modelId="{0FCFAA77-2385-4A9E-B710-7C9ADB937A12}" type="pres">
      <dgm:prSet presAssocID="{1AC29645-41FE-4394-ABD0-CA31955F276F}" presName="root2" presStyleCnt="0"/>
      <dgm:spPr/>
    </dgm:pt>
    <dgm:pt modelId="{A0304898-635F-4792-9BC6-536C1A5D9703}" type="pres">
      <dgm:prSet presAssocID="{1AC29645-41FE-4394-ABD0-CA31955F276F}" presName="LevelTwoTextNode" presStyleLbl="node4" presStyleIdx="3" presStyleCnt="4" custScaleY="216015" custLinFactNeighborX="412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19204DD-4A29-4AE1-A44E-53E6B9A6EDAC}" type="pres">
      <dgm:prSet presAssocID="{1AC29645-41FE-4394-ABD0-CA31955F276F}" presName="level3hierChild" presStyleCnt="0"/>
      <dgm:spPr/>
    </dgm:pt>
    <dgm:pt modelId="{18D10324-7D74-469F-B43A-B2DFE1525D97}" type="pres">
      <dgm:prSet presAssocID="{6DF2E09C-AB3E-4921-9275-2E3C9520C64C}" presName="conn2-1" presStyleLbl="parChTrans1D2" presStyleIdx="2" presStyleCnt="3"/>
      <dgm:spPr/>
      <dgm:t>
        <a:bodyPr/>
        <a:lstStyle/>
        <a:p>
          <a:endParaRPr lang="cs-CZ"/>
        </a:p>
      </dgm:t>
    </dgm:pt>
    <dgm:pt modelId="{DC502BFC-5B47-4038-907E-286E8895C034}" type="pres">
      <dgm:prSet presAssocID="{6DF2E09C-AB3E-4921-9275-2E3C9520C64C}" presName="connTx" presStyleLbl="parChTrans1D2" presStyleIdx="2" presStyleCnt="3"/>
      <dgm:spPr/>
      <dgm:t>
        <a:bodyPr/>
        <a:lstStyle/>
        <a:p>
          <a:endParaRPr lang="cs-CZ"/>
        </a:p>
      </dgm:t>
    </dgm:pt>
    <dgm:pt modelId="{629B5B7F-1F52-42CE-9447-D52A385F49A6}" type="pres">
      <dgm:prSet presAssocID="{7A1FD668-21D2-4374-B2FD-C63B4DC261BF}" presName="root2" presStyleCnt="0"/>
      <dgm:spPr/>
    </dgm:pt>
    <dgm:pt modelId="{6E6A9897-EFBC-4E45-A8ED-46392CB29EA1}" type="pres">
      <dgm:prSet presAssocID="{7A1FD668-21D2-4374-B2FD-C63B4DC261BF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912687E-3789-4BEC-8D89-0AA8D5771A3E}" type="pres">
      <dgm:prSet presAssocID="{7A1FD668-21D2-4374-B2FD-C63B4DC261BF}" presName="level3hierChild" presStyleCnt="0"/>
      <dgm:spPr/>
    </dgm:pt>
  </dgm:ptLst>
  <dgm:cxnLst>
    <dgm:cxn modelId="{F8BC783C-08E9-49E9-A549-1E1911A3EE83}" type="presOf" srcId="{2CE121CA-BDDB-4EE4-83E4-C9AEE83C737D}" destId="{9733BAF1-C6F7-44D1-A046-1BE85641757D}" srcOrd="0" destOrd="0" presId="urn:microsoft.com/office/officeart/2005/8/layout/hierarchy2"/>
    <dgm:cxn modelId="{726CC9BE-2909-416F-B354-A86D9BD3D517}" srcId="{0FC1E594-B79C-40B4-ADEF-CAA79AAE1B9F}" destId="{B282715D-A7BD-4CFD-A871-605181D96CC6}" srcOrd="0" destOrd="0" parTransId="{0740DFFE-9515-41A2-8028-E6F9A397AAB3}" sibTransId="{85731663-F764-4DB0-B837-A21E062CED60}"/>
    <dgm:cxn modelId="{25DDED9B-88B1-491E-821B-8AA1843C07D6}" srcId="{7EFBB47C-F155-44BD-856C-EDA9B9BC7325}" destId="{3D2C7E99-069C-47BF-8164-41B0CD58F4CD}" srcOrd="0" destOrd="0" parTransId="{8E98FFBB-587A-47C4-874C-CC1DB5469107}" sibTransId="{48C2FF06-4252-47CE-8682-74179BBB50DF}"/>
    <dgm:cxn modelId="{0C752054-6A35-4CFE-AF89-8BF295FBF7AC}" type="presOf" srcId="{0740DFFE-9515-41A2-8028-E6F9A397AAB3}" destId="{E16839DC-70B3-4136-A037-64238DD55E7D}" srcOrd="0" destOrd="0" presId="urn:microsoft.com/office/officeart/2005/8/layout/hierarchy2"/>
    <dgm:cxn modelId="{DCE80A6D-88B9-4478-B76A-C2E61ABCC7FE}" type="presOf" srcId="{C8C8657C-9E5B-4F78-A1B7-CAD212EA543B}" destId="{0985C69C-9200-4948-8771-2DAF55D72EC6}" srcOrd="0" destOrd="0" presId="urn:microsoft.com/office/officeart/2005/8/layout/hierarchy2"/>
    <dgm:cxn modelId="{C4176EFB-FFD4-47B6-A990-4B3EBF7041A2}" type="presOf" srcId="{265B530F-C9F4-4055-B09E-75B3BBDDF120}" destId="{2B7A8954-8B98-45B4-8777-34F60DBFD309}" srcOrd="1" destOrd="0" presId="urn:microsoft.com/office/officeart/2005/8/layout/hierarchy2"/>
    <dgm:cxn modelId="{4EFDBEB7-828A-44F9-839B-5973CA80F6C0}" type="presOf" srcId="{B282715D-A7BD-4CFD-A871-605181D96CC6}" destId="{44FEA057-BD38-4FA1-B365-81E705F0689B}" srcOrd="0" destOrd="0" presId="urn:microsoft.com/office/officeart/2005/8/layout/hierarchy2"/>
    <dgm:cxn modelId="{E97622C2-85E3-4E7F-A39B-7BC17682D9F1}" type="presOf" srcId="{58589434-D2BA-4B28-ABBA-C802A83C476C}" destId="{FB38AD89-304E-447D-AEE5-FC7501BCACEA}" srcOrd="1" destOrd="0" presId="urn:microsoft.com/office/officeart/2005/8/layout/hierarchy2"/>
    <dgm:cxn modelId="{B73C4986-FA20-46A1-B785-78F761638658}" type="presOf" srcId="{C8C8657C-9E5B-4F78-A1B7-CAD212EA543B}" destId="{AABE96CB-BD56-4ACB-BBDC-C03C3042EED6}" srcOrd="1" destOrd="0" presId="urn:microsoft.com/office/officeart/2005/8/layout/hierarchy2"/>
    <dgm:cxn modelId="{CCAE71A3-B849-4DE8-B731-C1FC1A0D5AE3}" srcId="{A621DA75-A9CB-42C9-8ACE-60C867BF8DA1}" destId="{0FC1E594-B79C-40B4-ADEF-CAA79AAE1B9F}" srcOrd="0" destOrd="0" parTransId="{2CE121CA-BDDB-4EE4-83E4-C9AEE83C737D}" sibTransId="{F269FD00-992A-48E4-B7E8-334EA8219AF4}"/>
    <dgm:cxn modelId="{35561E69-6DDD-4A49-A08E-9FF11B273093}" type="presOf" srcId="{6DF2E09C-AB3E-4921-9275-2E3C9520C64C}" destId="{18D10324-7D74-469F-B43A-B2DFE1525D97}" srcOrd="0" destOrd="0" presId="urn:microsoft.com/office/officeart/2005/8/layout/hierarchy2"/>
    <dgm:cxn modelId="{3A79E2DB-99E5-4F49-A855-2038AAD68F93}" srcId="{378371CD-ACD7-4CE8-9C33-F66FBC06459A}" destId="{7EFBB47C-F155-44BD-856C-EDA9B9BC7325}" srcOrd="0" destOrd="0" parTransId="{330F6103-7CF8-478B-945D-BF75A7B8168B}" sibTransId="{D1D6B5EC-3722-4DAB-B8DA-61A9903F32EA}"/>
    <dgm:cxn modelId="{70DCF5F3-2B9A-4BF4-9C03-E594C6BBE075}" srcId="{7EFBB47C-F155-44BD-856C-EDA9B9BC7325}" destId="{C0885883-F8AC-450A-91F5-C48F60D23C20}" srcOrd="1" destOrd="0" parTransId="{58589434-D2BA-4B28-ABBA-C802A83C476C}" sibTransId="{B26359FD-CCB7-4624-81F0-5D2F8E8E9558}"/>
    <dgm:cxn modelId="{27D8A8A6-7147-471A-8B89-98163FA35F8E}" type="presOf" srcId="{8E98FFBB-587A-47C4-874C-CC1DB5469107}" destId="{582AD693-1363-4FC2-ABCD-314D71B735CF}" srcOrd="1" destOrd="0" presId="urn:microsoft.com/office/officeart/2005/8/layout/hierarchy2"/>
    <dgm:cxn modelId="{0351D1CA-7177-4194-AA89-2DDB8D46F544}" type="presOf" srcId="{58589434-D2BA-4B28-ABBA-C802A83C476C}" destId="{7715E190-6380-45C3-90D7-505B9A470DD4}" srcOrd="0" destOrd="0" presId="urn:microsoft.com/office/officeart/2005/8/layout/hierarchy2"/>
    <dgm:cxn modelId="{191FC98C-2FEC-4526-A631-EFD2E43E7207}" type="presOf" srcId="{0FC1E594-B79C-40B4-ADEF-CAA79AAE1B9F}" destId="{4C7178A2-7F80-40E3-BCD3-E2ED15CAAA15}" srcOrd="0" destOrd="0" presId="urn:microsoft.com/office/officeart/2005/8/layout/hierarchy2"/>
    <dgm:cxn modelId="{9579227C-E5D1-4046-9712-00E41C0EA723}" type="presOf" srcId="{378371CD-ACD7-4CE8-9C33-F66FBC06459A}" destId="{AF020A14-3B43-4343-AF3A-EF5268AF3663}" srcOrd="0" destOrd="0" presId="urn:microsoft.com/office/officeart/2005/8/layout/hierarchy2"/>
    <dgm:cxn modelId="{692B3FBE-F12A-4702-BFC1-8F0E95F568A9}" type="presOf" srcId="{C0885883-F8AC-450A-91F5-C48F60D23C20}" destId="{6187C35C-A68C-4AD2-8BB7-21595B52BE07}" srcOrd="0" destOrd="0" presId="urn:microsoft.com/office/officeart/2005/8/layout/hierarchy2"/>
    <dgm:cxn modelId="{1495799C-D4CC-4C60-B5C0-6B4342D1DE2A}" type="presOf" srcId="{54377F78-43A8-4033-B8DD-1FEB3B8D3C34}" destId="{8D8DE67E-9A2F-4A19-89CC-A55F59AE07D7}" srcOrd="0" destOrd="0" presId="urn:microsoft.com/office/officeart/2005/8/layout/hierarchy2"/>
    <dgm:cxn modelId="{CA4CC51E-5E35-4960-A9B5-FBF53853D3C5}" srcId="{7EFBB47C-F155-44BD-856C-EDA9B9BC7325}" destId="{7A1FD668-21D2-4374-B2FD-C63B4DC261BF}" srcOrd="2" destOrd="0" parTransId="{6DF2E09C-AB3E-4921-9275-2E3C9520C64C}" sibTransId="{A23B8660-4A56-4779-A0BF-04559B16A1B2}"/>
    <dgm:cxn modelId="{3E776545-3A01-43E3-9059-0D721508DA34}" type="presOf" srcId="{265B530F-C9F4-4055-B09E-75B3BBDDF120}" destId="{954E8598-7124-42C0-AE5B-CA90160A1812}" srcOrd="0" destOrd="0" presId="urn:microsoft.com/office/officeart/2005/8/layout/hierarchy2"/>
    <dgm:cxn modelId="{907D8103-F90C-4BD3-97F4-06544388911F}" type="presOf" srcId="{A621DA75-A9CB-42C9-8ACE-60C867BF8DA1}" destId="{7978EDF7-FC91-4442-9A28-0EF0132FD96E}" srcOrd="0" destOrd="0" presId="urn:microsoft.com/office/officeart/2005/8/layout/hierarchy2"/>
    <dgm:cxn modelId="{3E196B69-2065-451C-8C0D-EE755186A090}" type="presOf" srcId="{6DF2E09C-AB3E-4921-9275-2E3C9520C64C}" destId="{DC502BFC-5B47-4038-907E-286E8895C034}" srcOrd="1" destOrd="0" presId="urn:microsoft.com/office/officeart/2005/8/layout/hierarchy2"/>
    <dgm:cxn modelId="{5EB415F8-0EB4-46BE-A25A-D1971A5B14D7}" type="presOf" srcId="{7EFBB47C-F155-44BD-856C-EDA9B9BC7325}" destId="{37BF2B83-D97F-4775-AE55-E2E1AE0F349B}" srcOrd="0" destOrd="0" presId="urn:microsoft.com/office/officeart/2005/8/layout/hierarchy2"/>
    <dgm:cxn modelId="{EA37791B-ED1B-49BC-958F-8F49319CE16E}" type="presOf" srcId="{8E98FFBB-587A-47C4-874C-CC1DB5469107}" destId="{400D24A2-1662-42BE-9808-6D1436700987}" srcOrd="0" destOrd="0" presId="urn:microsoft.com/office/officeart/2005/8/layout/hierarchy2"/>
    <dgm:cxn modelId="{586EA80D-8688-474A-A588-4970B5787A7D}" srcId="{C0885883-F8AC-450A-91F5-C48F60D23C20}" destId="{A621DA75-A9CB-42C9-8ACE-60C867BF8DA1}" srcOrd="0" destOrd="0" parTransId="{A25FD79B-B449-442C-BA47-3C4896D9046A}" sibTransId="{F50F2B45-9661-436A-B8F8-D873C9178593}"/>
    <dgm:cxn modelId="{9306DFC6-AAA3-43A3-84D5-753BE89CA713}" srcId="{54377F78-43A8-4033-B8DD-1FEB3B8D3C34}" destId="{1AC29645-41FE-4394-ABD0-CA31955F276F}" srcOrd="0" destOrd="0" parTransId="{265B530F-C9F4-4055-B09E-75B3BBDDF120}" sibTransId="{E3B67335-F7C3-4C97-910D-9A4382045815}"/>
    <dgm:cxn modelId="{22E44927-83AA-43A0-8BF1-D32A39CA1FBF}" type="presOf" srcId="{1AC29645-41FE-4394-ABD0-CA31955F276F}" destId="{A0304898-635F-4792-9BC6-536C1A5D9703}" srcOrd="0" destOrd="0" presId="urn:microsoft.com/office/officeart/2005/8/layout/hierarchy2"/>
    <dgm:cxn modelId="{FFE13558-FEF4-4BF0-8DD3-71C64F9CB6A4}" type="presOf" srcId="{A25FD79B-B449-442C-BA47-3C4896D9046A}" destId="{81A84E60-F66D-462F-897D-FDD66DF3BFBA}" srcOrd="0" destOrd="0" presId="urn:microsoft.com/office/officeart/2005/8/layout/hierarchy2"/>
    <dgm:cxn modelId="{D528C248-79A5-49ED-BD9E-61863256899F}" type="presOf" srcId="{7A1FD668-21D2-4374-B2FD-C63B4DC261BF}" destId="{6E6A9897-EFBC-4E45-A8ED-46392CB29EA1}" srcOrd="0" destOrd="0" presId="urn:microsoft.com/office/officeart/2005/8/layout/hierarchy2"/>
    <dgm:cxn modelId="{F652C539-94A8-4008-A205-CDEB4E6CB7D9}" srcId="{B282715D-A7BD-4CFD-A871-605181D96CC6}" destId="{54377F78-43A8-4033-B8DD-1FEB3B8D3C34}" srcOrd="0" destOrd="0" parTransId="{C8C8657C-9E5B-4F78-A1B7-CAD212EA543B}" sibTransId="{620E4F07-A885-4AF3-99B5-8DDFA8F8FE91}"/>
    <dgm:cxn modelId="{85EF01B0-CDD3-47AB-B3AB-416AF381DB15}" type="presOf" srcId="{2CE121CA-BDDB-4EE4-83E4-C9AEE83C737D}" destId="{41516B8E-2C05-408D-AE51-9B625B772414}" srcOrd="1" destOrd="0" presId="urn:microsoft.com/office/officeart/2005/8/layout/hierarchy2"/>
    <dgm:cxn modelId="{3F97E0B3-CA0C-4049-A985-A7C3CBC31E7E}" type="presOf" srcId="{A25FD79B-B449-442C-BA47-3C4896D9046A}" destId="{4429315E-9CF0-4DD4-AEDA-25E2EA1D32A7}" srcOrd="1" destOrd="0" presId="urn:microsoft.com/office/officeart/2005/8/layout/hierarchy2"/>
    <dgm:cxn modelId="{033B62A3-902F-46D7-9F75-42DC7869780A}" type="presOf" srcId="{3D2C7E99-069C-47BF-8164-41B0CD58F4CD}" destId="{27C73ECE-517A-4479-80B8-DD91C2F60DD6}" srcOrd="0" destOrd="0" presId="urn:microsoft.com/office/officeart/2005/8/layout/hierarchy2"/>
    <dgm:cxn modelId="{0A75F552-B128-4805-B1FE-6E10D95B1CDE}" type="presOf" srcId="{0740DFFE-9515-41A2-8028-E6F9A397AAB3}" destId="{C6659F72-687F-42D4-A6FA-2916230118B7}" srcOrd="1" destOrd="0" presId="urn:microsoft.com/office/officeart/2005/8/layout/hierarchy2"/>
    <dgm:cxn modelId="{AF703EBC-324E-4C4F-A4FE-BC5D5584E6A7}" type="presParOf" srcId="{AF020A14-3B43-4343-AF3A-EF5268AF3663}" destId="{112B0DAE-6E25-43C8-A42C-006EEAC5B82B}" srcOrd="0" destOrd="0" presId="urn:microsoft.com/office/officeart/2005/8/layout/hierarchy2"/>
    <dgm:cxn modelId="{1EEB7EB3-42CC-408F-B29B-92D84C5FE2AD}" type="presParOf" srcId="{112B0DAE-6E25-43C8-A42C-006EEAC5B82B}" destId="{37BF2B83-D97F-4775-AE55-E2E1AE0F349B}" srcOrd="0" destOrd="0" presId="urn:microsoft.com/office/officeart/2005/8/layout/hierarchy2"/>
    <dgm:cxn modelId="{5753D3C5-B618-4CA8-8F51-ADA04FDB32B6}" type="presParOf" srcId="{112B0DAE-6E25-43C8-A42C-006EEAC5B82B}" destId="{8B7C034F-20D1-4A26-9395-C0025357A80E}" srcOrd="1" destOrd="0" presId="urn:microsoft.com/office/officeart/2005/8/layout/hierarchy2"/>
    <dgm:cxn modelId="{578BEB5C-C0FE-4811-9025-73DA8019A75C}" type="presParOf" srcId="{8B7C034F-20D1-4A26-9395-C0025357A80E}" destId="{400D24A2-1662-42BE-9808-6D1436700987}" srcOrd="0" destOrd="0" presId="urn:microsoft.com/office/officeart/2005/8/layout/hierarchy2"/>
    <dgm:cxn modelId="{FDE1A746-7227-42F2-85A2-6D44B5F6E5B3}" type="presParOf" srcId="{400D24A2-1662-42BE-9808-6D1436700987}" destId="{582AD693-1363-4FC2-ABCD-314D71B735CF}" srcOrd="0" destOrd="0" presId="urn:microsoft.com/office/officeart/2005/8/layout/hierarchy2"/>
    <dgm:cxn modelId="{4FD07EB1-5BC7-429A-9FCA-5CC26EDBCAE8}" type="presParOf" srcId="{8B7C034F-20D1-4A26-9395-C0025357A80E}" destId="{E08E5A48-4CDA-49C4-969E-D769E990F874}" srcOrd="1" destOrd="0" presId="urn:microsoft.com/office/officeart/2005/8/layout/hierarchy2"/>
    <dgm:cxn modelId="{A8218A45-0F26-4CC6-B0F3-2B856114DDA8}" type="presParOf" srcId="{E08E5A48-4CDA-49C4-969E-D769E990F874}" destId="{27C73ECE-517A-4479-80B8-DD91C2F60DD6}" srcOrd="0" destOrd="0" presId="urn:microsoft.com/office/officeart/2005/8/layout/hierarchy2"/>
    <dgm:cxn modelId="{872F0155-974C-4211-B9A3-172CC54DB038}" type="presParOf" srcId="{E08E5A48-4CDA-49C4-969E-D769E990F874}" destId="{6EF075FE-B122-4FE5-9C8C-827745E6A9C6}" srcOrd="1" destOrd="0" presId="urn:microsoft.com/office/officeart/2005/8/layout/hierarchy2"/>
    <dgm:cxn modelId="{80BDA2F7-9C58-4A26-BB55-2D3E47BBCE81}" type="presParOf" srcId="{8B7C034F-20D1-4A26-9395-C0025357A80E}" destId="{7715E190-6380-45C3-90D7-505B9A470DD4}" srcOrd="2" destOrd="0" presId="urn:microsoft.com/office/officeart/2005/8/layout/hierarchy2"/>
    <dgm:cxn modelId="{621DAB9D-EB55-4F63-A1B0-CF3251BDF540}" type="presParOf" srcId="{7715E190-6380-45C3-90D7-505B9A470DD4}" destId="{FB38AD89-304E-447D-AEE5-FC7501BCACEA}" srcOrd="0" destOrd="0" presId="urn:microsoft.com/office/officeart/2005/8/layout/hierarchy2"/>
    <dgm:cxn modelId="{DCBFA27F-9432-4D36-9E4B-9BBF05099AD3}" type="presParOf" srcId="{8B7C034F-20D1-4A26-9395-C0025357A80E}" destId="{FE861A8B-3FEC-4A33-8615-23308C19B253}" srcOrd="3" destOrd="0" presId="urn:microsoft.com/office/officeart/2005/8/layout/hierarchy2"/>
    <dgm:cxn modelId="{7C8F0C6A-9E62-4A02-9092-7A86077165D4}" type="presParOf" srcId="{FE861A8B-3FEC-4A33-8615-23308C19B253}" destId="{6187C35C-A68C-4AD2-8BB7-21595B52BE07}" srcOrd="0" destOrd="0" presId="urn:microsoft.com/office/officeart/2005/8/layout/hierarchy2"/>
    <dgm:cxn modelId="{AB5B12ED-BF06-48D2-92A7-AC504B565EDA}" type="presParOf" srcId="{FE861A8B-3FEC-4A33-8615-23308C19B253}" destId="{EDBD0446-5045-45B2-870C-4B6C84E67933}" srcOrd="1" destOrd="0" presId="urn:microsoft.com/office/officeart/2005/8/layout/hierarchy2"/>
    <dgm:cxn modelId="{B84AED9A-3A1A-4A91-95FE-B915922754BE}" type="presParOf" srcId="{EDBD0446-5045-45B2-870C-4B6C84E67933}" destId="{81A84E60-F66D-462F-897D-FDD66DF3BFBA}" srcOrd="0" destOrd="0" presId="urn:microsoft.com/office/officeart/2005/8/layout/hierarchy2"/>
    <dgm:cxn modelId="{C1739BBD-F9DD-4649-9732-02752A969814}" type="presParOf" srcId="{81A84E60-F66D-462F-897D-FDD66DF3BFBA}" destId="{4429315E-9CF0-4DD4-AEDA-25E2EA1D32A7}" srcOrd="0" destOrd="0" presId="urn:microsoft.com/office/officeart/2005/8/layout/hierarchy2"/>
    <dgm:cxn modelId="{AD97FF46-90BC-486D-8E6E-C90A7A8F90AC}" type="presParOf" srcId="{EDBD0446-5045-45B2-870C-4B6C84E67933}" destId="{800C4486-35A3-4764-920E-EF4F4011CA21}" srcOrd="1" destOrd="0" presId="urn:microsoft.com/office/officeart/2005/8/layout/hierarchy2"/>
    <dgm:cxn modelId="{40A7E067-EC7D-4804-88FF-2B68488FE705}" type="presParOf" srcId="{800C4486-35A3-4764-920E-EF4F4011CA21}" destId="{7978EDF7-FC91-4442-9A28-0EF0132FD96E}" srcOrd="0" destOrd="0" presId="urn:microsoft.com/office/officeart/2005/8/layout/hierarchy2"/>
    <dgm:cxn modelId="{228D593B-C8F2-4245-BD1C-7C98E54A46FD}" type="presParOf" srcId="{800C4486-35A3-4764-920E-EF4F4011CA21}" destId="{B868548D-C7E7-49A1-B362-2D1A210EDF29}" srcOrd="1" destOrd="0" presId="urn:microsoft.com/office/officeart/2005/8/layout/hierarchy2"/>
    <dgm:cxn modelId="{7EF3C455-1554-4617-8F9D-D1BD6BF21992}" type="presParOf" srcId="{B868548D-C7E7-49A1-B362-2D1A210EDF29}" destId="{9733BAF1-C6F7-44D1-A046-1BE85641757D}" srcOrd="0" destOrd="0" presId="urn:microsoft.com/office/officeart/2005/8/layout/hierarchy2"/>
    <dgm:cxn modelId="{8B570676-8263-4C33-A130-E4FA8F68A33D}" type="presParOf" srcId="{9733BAF1-C6F7-44D1-A046-1BE85641757D}" destId="{41516B8E-2C05-408D-AE51-9B625B772414}" srcOrd="0" destOrd="0" presId="urn:microsoft.com/office/officeart/2005/8/layout/hierarchy2"/>
    <dgm:cxn modelId="{6F5686E1-892B-4427-9234-F891E5020511}" type="presParOf" srcId="{B868548D-C7E7-49A1-B362-2D1A210EDF29}" destId="{C4A0450C-1727-4EBD-8A22-10D8C144657F}" srcOrd="1" destOrd="0" presId="urn:microsoft.com/office/officeart/2005/8/layout/hierarchy2"/>
    <dgm:cxn modelId="{55FEC003-8EAE-4373-BD7D-59AF431D4278}" type="presParOf" srcId="{C4A0450C-1727-4EBD-8A22-10D8C144657F}" destId="{4C7178A2-7F80-40E3-BCD3-E2ED15CAAA15}" srcOrd="0" destOrd="0" presId="urn:microsoft.com/office/officeart/2005/8/layout/hierarchy2"/>
    <dgm:cxn modelId="{E494C9D3-EBAB-4027-8F1A-3D5BEBA374A3}" type="presParOf" srcId="{C4A0450C-1727-4EBD-8A22-10D8C144657F}" destId="{A1FB910A-949C-48FF-B94E-0AD8BF7A6EA0}" srcOrd="1" destOrd="0" presId="urn:microsoft.com/office/officeart/2005/8/layout/hierarchy2"/>
    <dgm:cxn modelId="{9AEF2404-055E-41DA-B685-865B8EDBFE0B}" type="presParOf" srcId="{A1FB910A-949C-48FF-B94E-0AD8BF7A6EA0}" destId="{E16839DC-70B3-4136-A037-64238DD55E7D}" srcOrd="0" destOrd="0" presId="urn:microsoft.com/office/officeart/2005/8/layout/hierarchy2"/>
    <dgm:cxn modelId="{330A5866-A1B1-4C16-88CC-98C2C9DCAF25}" type="presParOf" srcId="{E16839DC-70B3-4136-A037-64238DD55E7D}" destId="{C6659F72-687F-42D4-A6FA-2916230118B7}" srcOrd="0" destOrd="0" presId="urn:microsoft.com/office/officeart/2005/8/layout/hierarchy2"/>
    <dgm:cxn modelId="{EA413168-6C3A-46CD-9CC1-ED583C53FDD0}" type="presParOf" srcId="{A1FB910A-949C-48FF-B94E-0AD8BF7A6EA0}" destId="{62FB9C11-CFEB-4C35-870D-E13C4D2E6C64}" srcOrd="1" destOrd="0" presId="urn:microsoft.com/office/officeart/2005/8/layout/hierarchy2"/>
    <dgm:cxn modelId="{8FA3A628-C3D1-4E8B-931C-CDA73F6CC0C3}" type="presParOf" srcId="{62FB9C11-CFEB-4C35-870D-E13C4D2E6C64}" destId="{44FEA057-BD38-4FA1-B365-81E705F0689B}" srcOrd="0" destOrd="0" presId="urn:microsoft.com/office/officeart/2005/8/layout/hierarchy2"/>
    <dgm:cxn modelId="{7ABC3571-A583-49AF-8739-89FEB87B01AE}" type="presParOf" srcId="{62FB9C11-CFEB-4C35-870D-E13C4D2E6C64}" destId="{F2B366E2-8D74-4CF3-96B2-9BAB65C5799C}" srcOrd="1" destOrd="0" presId="urn:microsoft.com/office/officeart/2005/8/layout/hierarchy2"/>
    <dgm:cxn modelId="{CA1EDF3B-F92D-4A25-99A8-F63A1512CF83}" type="presParOf" srcId="{F2B366E2-8D74-4CF3-96B2-9BAB65C5799C}" destId="{0985C69C-9200-4948-8771-2DAF55D72EC6}" srcOrd="0" destOrd="0" presId="urn:microsoft.com/office/officeart/2005/8/layout/hierarchy2"/>
    <dgm:cxn modelId="{F2FFC44D-5642-4681-9836-F08CC4E3869B}" type="presParOf" srcId="{0985C69C-9200-4948-8771-2DAF55D72EC6}" destId="{AABE96CB-BD56-4ACB-BBDC-C03C3042EED6}" srcOrd="0" destOrd="0" presId="urn:microsoft.com/office/officeart/2005/8/layout/hierarchy2"/>
    <dgm:cxn modelId="{C599FA2A-50A0-489E-A14A-F3E985009393}" type="presParOf" srcId="{F2B366E2-8D74-4CF3-96B2-9BAB65C5799C}" destId="{54C4F919-CF16-42FB-A843-C2DE82F47E23}" srcOrd="1" destOrd="0" presId="urn:microsoft.com/office/officeart/2005/8/layout/hierarchy2"/>
    <dgm:cxn modelId="{A8ACA848-3128-4241-9E4A-21ED3B75253B}" type="presParOf" srcId="{54C4F919-CF16-42FB-A843-C2DE82F47E23}" destId="{8D8DE67E-9A2F-4A19-89CC-A55F59AE07D7}" srcOrd="0" destOrd="0" presId="urn:microsoft.com/office/officeart/2005/8/layout/hierarchy2"/>
    <dgm:cxn modelId="{BFE5DB11-89A9-48E2-B3B7-2FF9D5A7BE2F}" type="presParOf" srcId="{54C4F919-CF16-42FB-A843-C2DE82F47E23}" destId="{145B35B3-ED98-41DB-8A0A-C6361ACA1B92}" srcOrd="1" destOrd="0" presId="urn:microsoft.com/office/officeart/2005/8/layout/hierarchy2"/>
    <dgm:cxn modelId="{494DC3AA-42F6-4243-911D-1BA393CB8A5A}" type="presParOf" srcId="{145B35B3-ED98-41DB-8A0A-C6361ACA1B92}" destId="{954E8598-7124-42C0-AE5B-CA90160A1812}" srcOrd="0" destOrd="0" presId="urn:microsoft.com/office/officeart/2005/8/layout/hierarchy2"/>
    <dgm:cxn modelId="{9D0585A0-B4A5-4CD2-ACAA-0284C0D78913}" type="presParOf" srcId="{954E8598-7124-42C0-AE5B-CA90160A1812}" destId="{2B7A8954-8B98-45B4-8777-34F60DBFD309}" srcOrd="0" destOrd="0" presId="urn:microsoft.com/office/officeart/2005/8/layout/hierarchy2"/>
    <dgm:cxn modelId="{5EB4F0E6-9E0B-4831-AEDE-FCEE9065EC10}" type="presParOf" srcId="{145B35B3-ED98-41DB-8A0A-C6361ACA1B92}" destId="{0FCFAA77-2385-4A9E-B710-7C9ADB937A12}" srcOrd="1" destOrd="0" presId="urn:microsoft.com/office/officeart/2005/8/layout/hierarchy2"/>
    <dgm:cxn modelId="{44566E21-712B-4083-A7D9-85E138F7A5C4}" type="presParOf" srcId="{0FCFAA77-2385-4A9E-B710-7C9ADB937A12}" destId="{A0304898-635F-4792-9BC6-536C1A5D9703}" srcOrd="0" destOrd="0" presId="urn:microsoft.com/office/officeart/2005/8/layout/hierarchy2"/>
    <dgm:cxn modelId="{25F70223-CE34-4599-8BA3-5A32874BB89D}" type="presParOf" srcId="{0FCFAA77-2385-4A9E-B710-7C9ADB937A12}" destId="{C19204DD-4A29-4AE1-A44E-53E6B9A6EDAC}" srcOrd="1" destOrd="0" presId="urn:microsoft.com/office/officeart/2005/8/layout/hierarchy2"/>
    <dgm:cxn modelId="{917BA6D9-303A-47BC-BDCE-C1203D45B2AE}" type="presParOf" srcId="{8B7C034F-20D1-4A26-9395-C0025357A80E}" destId="{18D10324-7D74-469F-B43A-B2DFE1525D97}" srcOrd="4" destOrd="0" presId="urn:microsoft.com/office/officeart/2005/8/layout/hierarchy2"/>
    <dgm:cxn modelId="{7AD96678-BFB9-4490-B478-53E6495C5C7B}" type="presParOf" srcId="{18D10324-7D74-469F-B43A-B2DFE1525D97}" destId="{DC502BFC-5B47-4038-907E-286E8895C034}" srcOrd="0" destOrd="0" presId="urn:microsoft.com/office/officeart/2005/8/layout/hierarchy2"/>
    <dgm:cxn modelId="{1072E852-8978-4EE7-8704-296B7408738F}" type="presParOf" srcId="{8B7C034F-20D1-4A26-9395-C0025357A80E}" destId="{629B5B7F-1F52-42CE-9447-D52A385F49A6}" srcOrd="5" destOrd="0" presId="urn:microsoft.com/office/officeart/2005/8/layout/hierarchy2"/>
    <dgm:cxn modelId="{3A77CD22-5822-4F86-BDFD-A1298A44F3EC}" type="presParOf" srcId="{629B5B7F-1F52-42CE-9447-D52A385F49A6}" destId="{6E6A9897-EFBC-4E45-A8ED-46392CB29EA1}" srcOrd="0" destOrd="0" presId="urn:microsoft.com/office/officeart/2005/8/layout/hierarchy2"/>
    <dgm:cxn modelId="{3DE3C249-9892-45FC-8857-F5484AE8C214}" type="presParOf" srcId="{629B5B7F-1F52-42CE-9447-D52A385F49A6}" destId="{4912687E-3789-4BEC-8D89-0AA8D5771A3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A25888-E926-4735-A7A2-E4EA03AF4CC7}" type="doc">
      <dgm:prSet loTypeId="urn:microsoft.com/office/officeart/2005/8/layout/radial4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39FEAD0-6BF3-4B1D-8F27-10018EC8B7D6}">
      <dgm:prSet phldrT="[Text]" custT="1"/>
      <dgm:spPr/>
      <dgm:t>
        <a:bodyPr/>
        <a:lstStyle/>
        <a:p>
          <a:r>
            <a:rPr lang="cs-CZ" sz="1600" noProof="0" dirty="0" smtClean="0"/>
            <a:t>Centrální podnik/farma</a:t>
          </a:r>
          <a:endParaRPr lang="en-GB" sz="1600" noProof="0" dirty="0"/>
        </a:p>
      </dgm:t>
    </dgm:pt>
    <dgm:pt modelId="{73BEB730-6B01-4EE9-A956-AF4DAD03AC78}" type="parTrans" cxnId="{52336E1C-5C38-4E15-86ED-A88C996D7685}">
      <dgm:prSet/>
      <dgm:spPr/>
      <dgm:t>
        <a:bodyPr/>
        <a:lstStyle/>
        <a:p>
          <a:endParaRPr lang="en-GB" noProof="0" dirty="0"/>
        </a:p>
      </dgm:t>
    </dgm:pt>
    <dgm:pt modelId="{9B17642D-D415-42A7-8EA6-53F50CD97281}" type="sibTrans" cxnId="{52336E1C-5C38-4E15-86ED-A88C996D7685}">
      <dgm:prSet/>
      <dgm:spPr/>
      <dgm:t>
        <a:bodyPr/>
        <a:lstStyle/>
        <a:p>
          <a:endParaRPr lang="en-GB" noProof="0" dirty="0"/>
        </a:p>
      </dgm:t>
    </dgm:pt>
    <dgm:pt modelId="{026EE174-E8AB-4C2B-8FDE-D32D18ADC58B}">
      <dgm:prSet phldrT="[Text]"/>
      <dgm:spPr/>
      <dgm:t>
        <a:bodyPr/>
        <a:lstStyle/>
        <a:p>
          <a:r>
            <a:rPr lang="cs-CZ" noProof="0" dirty="0" smtClean="0"/>
            <a:t>Smluvní dodavatelé</a:t>
          </a:r>
          <a:endParaRPr lang="en-GB" noProof="0" dirty="0"/>
        </a:p>
      </dgm:t>
    </dgm:pt>
    <dgm:pt modelId="{78773120-4C00-4750-B6A6-7612620F7048}" type="parTrans" cxnId="{B3016E12-FCEA-40CB-AA45-FA7A1128E982}">
      <dgm:prSet/>
      <dgm:spPr/>
      <dgm:t>
        <a:bodyPr/>
        <a:lstStyle/>
        <a:p>
          <a:endParaRPr lang="en-GB" noProof="0" dirty="0"/>
        </a:p>
      </dgm:t>
    </dgm:pt>
    <dgm:pt modelId="{5DD81232-1B0F-41D6-ACDD-0ED9768FF04A}" type="sibTrans" cxnId="{B3016E12-FCEA-40CB-AA45-FA7A1128E982}">
      <dgm:prSet/>
      <dgm:spPr/>
      <dgm:t>
        <a:bodyPr/>
        <a:lstStyle/>
        <a:p>
          <a:endParaRPr lang="en-GB" noProof="0" dirty="0"/>
        </a:p>
      </dgm:t>
    </dgm:pt>
    <dgm:pt modelId="{8078BB0D-7947-4D99-B0E8-7479BA750717}">
      <dgm:prSet phldrT="[Text]"/>
      <dgm:spPr/>
      <dgm:t>
        <a:bodyPr/>
        <a:lstStyle/>
        <a:p>
          <a:r>
            <a:rPr lang="cs-CZ" noProof="0" dirty="0" smtClean="0"/>
            <a:t>Půda v nájmu</a:t>
          </a:r>
          <a:endParaRPr lang="en-GB" noProof="0" dirty="0"/>
        </a:p>
      </dgm:t>
    </dgm:pt>
    <dgm:pt modelId="{03C45E37-5981-4375-AF30-7AF0446719CF}" type="parTrans" cxnId="{01E08DAF-A855-45FF-A85A-1A6888E99168}">
      <dgm:prSet/>
      <dgm:spPr/>
      <dgm:t>
        <a:bodyPr/>
        <a:lstStyle/>
        <a:p>
          <a:endParaRPr lang="en-GB" noProof="0" dirty="0"/>
        </a:p>
      </dgm:t>
    </dgm:pt>
    <dgm:pt modelId="{F7A217D8-B51A-47E1-A6B9-A86A0A6E404D}" type="sibTrans" cxnId="{01E08DAF-A855-45FF-A85A-1A6888E99168}">
      <dgm:prSet/>
      <dgm:spPr/>
      <dgm:t>
        <a:bodyPr/>
        <a:lstStyle/>
        <a:p>
          <a:endParaRPr lang="en-GB" noProof="0" dirty="0"/>
        </a:p>
      </dgm:t>
    </dgm:pt>
    <dgm:pt modelId="{20D9BC5A-E493-4CCC-A510-AA22FF5478C0}">
      <dgm:prSet phldrT="[Text]"/>
      <dgm:spPr/>
      <dgm:t>
        <a:bodyPr/>
        <a:lstStyle/>
        <a:p>
          <a:r>
            <a:rPr lang="cs-CZ" noProof="0" dirty="0" smtClean="0"/>
            <a:t>Nákup půdy</a:t>
          </a:r>
          <a:endParaRPr lang="en-GB" noProof="0" dirty="0"/>
        </a:p>
      </dgm:t>
    </dgm:pt>
    <dgm:pt modelId="{2CA6AD99-7B4E-4C44-A146-EF1ECCC64A52}" type="parTrans" cxnId="{EC108CAD-7EFE-4EF0-9025-B1F1AC75DFAF}">
      <dgm:prSet/>
      <dgm:spPr/>
      <dgm:t>
        <a:bodyPr/>
        <a:lstStyle/>
        <a:p>
          <a:endParaRPr lang="en-GB" noProof="0" dirty="0"/>
        </a:p>
      </dgm:t>
    </dgm:pt>
    <dgm:pt modelId="{FD6D0F20-C2DE-4A9E-8E63-7F9ECD0C9261}" type="sibTrans" cxnId="{EC108CAD-7EFE-4EF0-9025-B1F1AC75DFAF}">
      <dgm:prSet/>
      <dgm:spPr/>
      <dgm:t>
        <a:bodyPr/>
        <a:lstStyle/>
        <a:p>
          <a:endParaRPr lang="en-GB" noProof="0" dirty="0"/>
        </a:p>
      </dgm:t>
    </dgm:pt>
    <dgm:pt modelId="{D8A16F90-D612-44A1-9158-A8679C245D6A}" type="pres">
      <dgm:prSet presAssocID="{7FA25888-E926-4735-A7A2-E4EA03AF4CC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EE2364-3C7B-4077-A3CF-FCB794A5DC4A}" type="pres">
      <dgm:prSet presAssocID="{439FEAD0-6BF3-4B1D-8F27-10018EC8B7D6}" presName="centerShape" presStyleLbl="node0" presStyleIdx="0" presStyleCnt="1"/>
      <dgm:spPr/>
      <dgm:t>
        <a:bodyPr/>
        <a:lstStyle/>
        <a:p>
          <a:endParaRPr lang="en-US"/>
        </a:p>
      </dgm:t>
    </dgm:pt>
    <dgm:pt modelId="{77CEBAA1-9CE5-47F5-B9F4-945A9551D2B9}" type="pres">
      <dgm:prSet presAssocID="{78773120-4C00-4750-B6A6-7612620F7048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C5FECC99-6ADE-4A3C-8CE7-FF06C972C2BE}" type="pres">
      <dgm:prSet presAssocID="{026EE174-E8AB-4C2B-8FDE-D32D18ADC58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807176-9EBD-418D-84A3-EED228ACF46B}" type="pres">
      <dgm:prSet presAssocID="{03C45E37-5981-4375-AF30-7AF0446719CF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A3D45C46-B3DA-4810-97E1-D0ACA1402D84}" type="pres">
      <dgm:prSet presAssocID="{8078BB0D-7947-4D99-B0E8-7479BA75071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5223B5-D555-4CBD-80D6-CD6703AB3E1F}" type="pres">
      <dgm:prSet presAssocID="{2CA6AD99-7B4E-4C44-A146-EF1ECCC64A52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2DDACF48-2DF8-4C5E-BBBF-25E4FA865626}" type="pres">
      <dgm:prSet presAssocID="{20D9BC5A-E493-4CCC-A510-AA22FF5478C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336E1C-5C38-4E15-86ED-A88C996D7685}" srcId="{7FA25888-E926-4735-A7A2-E4EA03AF4CC7}" destId="{439FEAD0-6BF3-4B1D-8F27-10018EC8B7D6}" srcOrd="0" destOrd="0" parTransId="{73BEB730-6B01-4EE9-A956-AF4DAD03AC78}" sibTransId="{9B17642D-D415-42A7-8EA6-53F50CD97281}"/>
    <dgm:cxn modelId="{EC108CAD-7EFE-4EF0-9025-B1F1AC75DFAF}" srcId="{439FEAD0-6BF3-4B1D-8F27-10018EC8B7D6}" destId="{20D9BC5A-E493-4CCC-A510-AA22FF5478C0}" srcOrd="2" destOrd="0" parTransId="{2CA6AD99-7B4E-4C44-A146-EF1ECCC64A52}" sibTransId="{FD6D0F20-C2DE-4A9E-8E63-7F9ECD0C9261}"/>
    <dgm:cxn modelId="{B3016E12-FCEA-40CB-AA45-FA7A1128E982}" srcId="{439FEAD0-6BF3-4B1D-8F27-10018EC8B7D6}" destId="{026EE174-E8AB-4C2B-8FDE-D32D18ADC58B}" srcOrd="0" destOrd="0" parTransId="{78773120-4C00-4750-B6A6-7612620F7048}" sibTransId="{5DD81232-1B0F-41D6-ACDD-0ED9768FF04A}"/>
    <dgm:cxn modelId="{01E08DAF-A855-45FF-A85A-1A6888E99168}" srcId="{439FEAD0-6BF3-4B1D-8F27-10018EC8B7D6}" destId="{8078BB0D-7947-4D99-B0E8-7479BA750717}" srcOrd="1" destOrd="0" parTransId="{03C45E37-5981-4375-AF30-7AF0446719CF}" sibTransId="{F7A217D8-B51A-47E1-A6B9-A86A0A6E404D}"/>
    <dgm:cxn modelId="{84BE0DA1-9E78-4385-AB56-A8D5597342F3}" type="presOf" srcId="{78773120-4C00-4750-B6A6-7612620F7048}" destId="{77CEBAA1-9CE5-47F5-B9F4-945A9551D2B9}" srcOrd="0" destOrd="0" presId="urn:microsoft.com/office/officeart/2005/8/layout/radial4"/>
    <dgm:cxn modelId="{4D177B0E-B8B0-460C-82E7-792761B414E3}" type="presOf" srcId="{03C45E37-5981-4375-AF30-7AF0446719CF}" destId="{A9807176-9EBD-418D-84A3-EED228ACF46B}" srcOrd="0" destOrd="0" presId="urn:microsoft.com/office/officeart/2005/8/layout/radial4"/>
    <dgm:cxn modelId="{4B575538-5985-41A1-8F45-74E8BC4E2103}" type="presOf" srcId="{026EE174-E8AB-4C2B-8FDE-D32D18ADC58B}" destId="{C5FECC99-6ADE-4A3C-8CE7-FF06C972C2BE}" srcOrd="0" destOrd="0" presId="urn:microsoft.com/office/officeart/2005/8/layout/radial4"/>
    <dgm:cxn modelId="{25DA48EC-4B39-4909-8A69-4FF5CF0A2008}" type="presOf" srcId="{20D9BC5A-E493-4CCC-A510-AA22FF5478C0}" destId="{2DDACF48-2DF8-4C5E-BBBF-25E4FA865626}" srcOrd="0" destOrd="0" presId="urn:microsoft.com/office/officeart/2005/8/layout/radial4"/>
    <dgm:cxn modelId="{6A9AFD4B-21AA-44DA-A5D6-1B18DDF694FA}" type="presOf" srcId="{8078BB0D-7947-4D99-B0E8-7479BA750717}" destId="{A3D45C46-B3DA-4810-97E1-D0ACA1402D84}" srcOrd="0" destOrd="0" presId="urn:microsoft.com/office/officeart/2005/8/layout/radial4"/>
    <dgm:cxn modelId="{53880A58-2855-4CCC-BB95-BD6640DD19CE}" type="presOf" srcId="{7FA25888-E926-4735-A7A2-E4EA03AF4CC7}" destId="{D8A16F90-D612-44A1-9158-A8679C245D6A}" srcOrd="0" destOrd="0" presId="urn:microsoft.com/office/officeart/2005/8/layout/radial4"/>
    <dgm:cxn modelId="{4B43B803-9B46-4669-8EA6-A570FB9CF1CD}" type="presOf" srcId="{2CA6AD99-7B4E-4C44-A146-EF1ECCC64A52}" destId="{BF5223B5-D555-4CBD-80D6-CD6703AB3E1F}" srcOrd="0" destOrd="0" presId="urn:microsoft.com/office/officeart/2005/8/layout/radial4"/>
    <dgm:cxn modelId="{64796501-B166-4F11-B893-4960136400E9}" type="presOf" srcId="{439FEAD0-6BF3-4B1D-8F27-10018EC8B7D6}" destId="{11EE2364-3C7B-4077-A3CF-FCB794A5DC4A}" srcOrd="0" destOrd="0" presId="urn:microsoft.com/office/officeart/2005/8/layout/radial4"/>
    <dgm:cxn modelId="{DA6F56AE-FE7F-48BE-B5AC-141A7E4A362C}" type="presParOf" srcId="{D8A16F90-D612-44A1-9158-A8679C245D6A}" destId="{11EE2364-3C7B-4077-A3CF-FCB794A5DC4A}" srcOrd="0" destOrd="0" presId="urn:microsoft.com/office/officeart/2005/8/layout/radial4"/>
    <dgm:cxn modelId="{9FF9F34F-8848-4BC2-9BE9-D1CA08C572A6}" type="presParOf" srcId="{D8A16F90-D612-44A1-9158-A8679C245D6A}" destId="{77CEBAA1-9CE5-47F5-B9F4-945A9551D2B9}" srcOrd="1" destOrd="0" presId="urn:microsoft.com/office/officeart/2005/8/layout/radial4"/>
    <dgm:cxn modelId="{31FCA291-76CD-4E2C-90D8-EE4840B07ECD}" type="presParOf" srcId="{D8A16F90-D612-44A1-9158-A8679C245D6A}" destId="{C5FECC99-6ADE-4A3C-8CE7-FF06C972C2BE}" srcOrd="2" destOrd="0" presId="urn:microsoft.com/office/officeart/2005/8/layout/radial4"/>
    <dgm:cxn modelId="{405FE8B7-01B4-414F-A55F-65494F247CB7}" type="presParOf" srcId="{D8A16F90-D612-44A1-9158-A8679C245D6A}" destId="{A9807176-9EBD-418D-84A3-EED228ACF46B}" srcOrd="3" destOrd="0" presId="urn:microsoft.com/office/officeart/2005/8/layout/radial4"/>
    <dgm:cxn modelId="{4FCA938B-44F7-47E2-8BAE-B711DC392ACF}" type="presParOf" srcId="{D8A16F90-D612-44A1-9158-A8679C245D6A}" destId="{A3D45C46-B3DA-4810-97E1-D0ACA1402D84}" srcOrd="4" destOrd="0" presId="urn:microsoft.com/office/officeart/2005/8/layout/radial4"/>
    <dgm:cxn modelId="{F7C73D19-C18B-48C9-ABA4-4BF3DC4A9306}" type="presParOf" srcId="{D8A16F90-D612-44A1-9158-A8679C245D6A}" destId="{BF5223B5-D555-4CBD-80D6-CD6703AB3E1F}" srcOrd="5" destOrd="0" presId="urn:microsoft.com/office/officeart/2005/8/layout/radial4"/>
    <dgm:cxn modelId="{CFC8AE3C-C93D-42CF-9D6D-7D86F616C3D0}" type="presParOf" srcId="{D8A16F90-D612-44A1-9158-A8679C245D6A}" destId="{2DDACF48-2DF8-4C5E-BBBF-25E4FA86562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A25888-E926-4735-A7A2-E4EA03AF4CC7}" type="doc">
      <dgm:prSet loTypeId="urn:microsoft.com/office/officeart/2005/8/layout/radial4" loCatId="relationship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39FEAD0-6BF3-4B1D-8F27-10018EC8B7D6}">
      <dgm:prSet phldrT="[Text]" custT="1"/>
      <dgm:spPr/>
      <dgm:t>
        <a:bodyPr/>
        <a:lstStyle/>
        <a:p>
          <a:r>
            <a:rPr lang="cs-CZ" sz="1800" noProof="0" dirty="0" smtClean="0"/>
            <a:t>Družstvo</a:t>
          </a:r>
          <a:endParaRPr lang="en-GB" sz="1800" noProof="0" dirty="0"/>
        </a:p>
      </dgm:t>
    </dgm:pt>
    <dgm:pt modelId="{73BEB730-6B01-4EE9-A956-AF4DAD03AC78}" type="parTrans" cxnId="{52336E1C-5C38-4E15-86ED-A88C996D7685}">
      <dgm:prSet/>
      <dgm:spPr/>
      <dgm:t>
        <a:bodyPr/>
        <a:lstStyle/>
        <a:p>
          <a:endParaRPr lang="en-GB" sz="1800" noProof="0" dirty="0"/>
        </a:p>
      </dgm:t>
    </dgm:pt>
    <dgm:pt modelId="{9B17642D-D415-42A7-8EA6-53F50CD97281}" type="sibTrans" cxnId="{52336E1C-5C38-4E15-86ED-A88C996D7685}">
      <dgm:prSet/>
      <dgm:spPr/>
      <dgm:t>
        <a:bodyPr/>
        <a:lstStyle/>
        <a:p>
          <a:endParaRPr lang="en-GB" sz="1800" noProof="0" dirty="0"/>
        </a:p>
      </dgm:t>
    </dgm:pt>
    <dgm:pt modelId="{026EE174-E8AB-4C2B-8FDE-D32D18ADC58B}">
      <dgm:prSet phldrT="[Text]" custT="1"/>
      <dgm:spPr/>
      <dgm:t>
        <a:bodyPr/>
        <a:lstStyle/>
        <a:p>
          <a:r>
            <a:rPr lang="cs-CZ" sz="1800" noProof="0" dirty="0" smtClean="0"/>
            <a:t>Člen</a:t>
          </a:r>
          <a:endParaRPr lang="en-GB" sz="1800" noProof="0" dirty="0"/>
        </a:p>
      </dgm:t>
    </dgm:pt>
    <dgm:pt modelId="{78773120-4C00-4750-B6A6-7612620F7048}" type="parTrans" cxnId="{B3016E12-FCEA-40CB-AA45-FA7A1128E982}">
      <dgm:prSet/>
      <dgm:spPr/>
      <dgm:t>
        <a:bodyPr/>
        <a:lstStyle/>
        <a:p>
          <a:endParaRPr lang="en-GB" sz="1800" noProof="0" dirty="0"/>
        </a:p>
      </dgm:t>
    </dgm:pt>
    <dgm:pt modelId="{5DD81232-1B0F-41D6-ACDD-0ED9768FF04A}" type="sibTrans" cxnId="{B3016E12-FCEA-40CB-AA45-FA7A1128E982}">
      <dgm:prSet/>
      <dgm:spPr/>
      <dgm:t>
        <a:bodyPr/>
        <a:lstStyle/>
        <a:p>
          <a:endParaRPr lang="en-GB" sz="1800" noProof="0" dirty="0"/>
        </a:p>
      </dgm:t>
    </dgm:pt>
    <dgm:pt modelId="{8078BB0D-7947-4D99-B0E8-7479BA750717}">
      <dgm:prSet phldrT="[Text]" custT="1"/>
      <dgm:spPr/>
      <dgm:t>
        <a:bodyPr/>
        <a:lstStyle/>
        <a:p>
          <a:r>
            <a:rPr lang="cs-CZ" sz="1800" noProof="0" dirty="0" smtClean="0"/>
            <a:t>Člen</a:t>
          </a:r>
          <a:endParaRPr lang="en-GB" sz="1800" noProof="0" dirty="0"/>
        </a:p>
      </dgm:t>
    </dgm:pt>
    <dgm:pt modelId="{03C45E37-5981-4375-AF30-7AF0446719CF}" type="parTrans" cxnId="{01E08DAF-A855-45FF-A85A-1A6888E99168}">
      <dgm:prSet/>
      <dgm:spPr/>
      <dgm:t>
        <a:bodyPr/>
        <a:lstStyle/>
        <a:p>
          <a:endParaRPr lang="en-GB" sz="1800" noProof="0" dirty="0"/>
        </a:p>
      </dgm:t>
    </dgm:pt>
    <dgm:pt modelId="{F7A217D8-B51A-47E1-A6B9-A86A0A6E404D}" type="sibTrans" cxnId="{01E08DAF-A855-45FF-A85A-1A6888E99168}">
      <dgm:prSet/>
      <dgm:spPr/>
      <dgm:t>
        <a:bodyPr/>
        <a:lstStyle/>
        <a:p>
          <a:endParaRPr lang="en-GB" sz="1800" noProof="0" dirty="0"/>
        </a:p>
      </dgm:t>
    </dgm:pt>
    <dgm:pt modelId="{20D9BC5A-E493-4CCC-A510-AA22FF5478C0}">
      <dgm:prSet phldrT="[Text]" custT="1"/>
      <dgm:spPr/>
      <dgm:t>
        <a:bodyPr/>
        <a:lstStyle/>
        <a:p>
          <a:r>
            <a:rPr lang="cs-CZ" sz="1800" noProof="0" dirty="0" smtClean="0"/>
            <a:t>Člen</a:t>
          </a:r>
          <a:endParaRPr lang="en-GB" sz="1800" noProof="0" dirty="0"/>
        </a:p>
      </dgm:t>
    </dgm:pt>
    <dgm:pt modelId="{2CA6AD99-7B4E-4C44-A146-EF1ECCC64A52}" type="parTrans" cxnId="{EC108CAD-7EFE-4EF0-9025-B1F1AC75DFAF}">
      <dgm:prSet/>
      <dgm:spPr/>
      <dgm:t>
        <a:bodyPr/>
        <a:lstStyle/>
        <a:p>
          <a:endParaRPr lang="en-GB" sz="1800" noProof="0" dirty="0"/>
        </a:p>
      </dgm:t>
    </dgm:pt>
    <dgm:pt modelId="{FD6D0F20-C2DE-4A9E-8E63-7F9ECD0C9261}" type="sibTrans" cxnId="{EC108CAD-7EFE-4EF0-9025-B1F1AC75DFAF}">
      <dgm:prSet/>
      <dgm:spPr/>
      <dgm:t>
        <a:bodyPr/>
        <a:lstStyle/>
        <a:p>
          <a:endParaRPr lang="en-GB" sz="1800" noProof="0" dirty="0"/>
        </a:p>
      </dgm:t>
    </dgm:pt>
    <dgm:pt modelId="{D8A16F90-D612-44A1-9158-A8679C245D6A}" type="pres">
      <dgm:prSet presAssocID="{7FA25888-E926-4735-A7A2-E4EA03AF4CC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EE2364-3C7B-4077-A3CF-FCB794A5DC4A}" type="pres">
      <dgm:prSet presAssocID="{439FEAD0-6BF3-4B1D-8F27-10018EC8B7D6}" presName="centerShape" presStyleLbl="node0" presStyleIdx="0" presStyleCnt="1" custScaleX="121979"/>
      <dgm:spPr/>
      <dgm:t>
        <a:bodyPr/>
        <a:lstStyle/>
        <a:p>
          <a:endParaRPr lang="en-US"/>
        </a:p>
      </dgm:t>
    </dgm:pt>
    <dgm:pt modelId="{77CEBAA1-9CE5-47F5-B9F4-945A9551D2B9}" type="pres">
      <dgm:prSet presAssocID="{78773120-4C00-4750-B6A6-7612620F7048}" presName="parTrans" presStyleLbl="bgSibTrans2D1" presStyleIdx="0" presStyleCnt="3" custScaleX="54664" custLinFactNeighborX="45370" custLinFactNeighborY="-11888"/>
      <dgm:spPr>
        <a:prstGeom prst="upDownArrow">
          <a:avLst/>
        </a:prstGeom>
      </dgm:spPr>
      <dgm:t>
        <a:bodyPr/>
        <a:lstStyle/>
        <a:p>
          <a:endParaRPr lang="en-US"/>
        </a:p>
      </dgm:t>
    </dgm:pt>
    <dgm:pt modelId="{C5FECC99-6ADE-4A3C-8CE7-FF06C972C2BE}" type="pres">
      <dgm:prSet presAssocID="{026EE174-E8AB-4C2B-8FDE-D32D18ADC58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807176-9EBD-418D-84A3-EED228ACF46B}" type="pres">
      <dgm:prSet presAssocID="{03C45E37-5981-4375-AF30-7AF0446719CF}" presName="parTrans" presStyleLbl="bgSibTrans2D1" presStyleIdx="1" presStyleCnt="3" custScaleX="53237" custLinFactNeighborY="72043"/>
      <dgm:spPr>
        <a:prstGeom prst="upDownArrow">
          <a:avLst/>
        </a:prstGeom>
      </dgm:spPr>
      <dgm:t>
        <a:bodyPr/>
        <a:lstStyle/>
        <a:p>
          <a:endParaRPr lang="en-US"/>
        </a:p>
      </dgm:t>
    </dgm:pt>
    <dgm:pt modelId="{A3D45C46-B3DA-4810-97E1-D0ACA1402D84}" type="pres">
      <dgm:prSet presAssocID="{8078BB0D-7947-4D99-B0E8-7479BA75071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5223B5-D555-4CBD-80D6-CD6703AB3E1F}" type="pres">
      <dgm:prSet presAssocID="{2CA6AD99-7B4E-4C44-A146-EF1ECCC64A52}" presName="parTrans" presStyleLbl="bgSibTrans2D1" presStyleIdx="2" presStyleCnt="3" custScaleX="58052" custLinFactNeighborX="-41630" custLinFactNeighborY="3590"/>
      <dgm:spPr>
        <a:prstGeom prst="upDownArrow">
          <a:avLst/>
        </a:prstGeom>
      </dgm:spPr>
      <dgm:t>
        <a:bodyPr/>
        <a:lstStyle/>
        <a:p>
          <a:endParaRPr lang="en-US"/>
        </a:p>
      </dgm:t>
    </dgm:pt>
    <dgm:pt modelId="{2DDACF48-2DF8-4C5E-BBBF-25E4FA865626}" type="pres">
      <dgm:prSet presAssocID="{20D9BC5A-E493-4CCC-A510-AA22FF5478C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336E1C-5C38-4E15-86ED-A88C996D7685}" srcId="{7FA25888-E926-4735-A7A2-E4EA03AF4CC7}" destId="{439FEAD0-6BF3-4B1D-8F27-10018EC8B7D6}" srcOrd="0" destOrd="0" parTransId="{73BEB730-6B01-4EE9-A956-AF4DAD03AC78}" sibTransId="{9B17642D-D415-42A7-8EA6-53F50CD97281}"/>
    <dgm:cxn modelId="{EC108CAD-7EFE-4EF0-9025-B1F1AC75DFAF}" srcId="{439FEAD0-6BF3-4B1D-8F27-10018EC8B7D6}" destId="{20D9BC5A-E493-4CCC-A510-AA22FF5478C0}" srcOrd="2" destOrd="0" parTransId="{2CA6AD99-7B4E-4C44-A146-EF1ECCC64A52}" sibTransId="{FD6D0F20-C2DE-4A9E-8E63-7F9ECD0C9261}"/>
    <dgm:cxn modelId="{B3016E12-FCEA-40CB-AA45-FA7A1128E982}" srcId="{439FEAD0-6BF3-4B1D-8F27-10018EC8B7D6}" destId="{026EE174-E8AB-4C2B-8FDE-D32D18ADC58B}" srcOrd="0" destOrd="0" parTransId="{78773120-4C00-4750-B6A6-7612620F7048}" sibTransId="{5DD81232-1B0F-41D6-ACDD-0ED9768FF04A}"/>
    <dgm:cxn modelId="{01E08DAF-A855-45FF-A85A-1A6888E99168}" srcId="{439FEAD0-6BF3-4B1D-8F27-10018EC8B7D6}" destId="{8078BB0D-7947-4D99-B0E8-7479BA750717}" srcOrd="1" destOrd="0" parTransId="{03C45E37-5981-4375-AF30-7AF0446719CF}" sibTransId="{F7A217D8-B51A-47E1-A6B9-A86A0A6E404D}"/>
    <dgm:cxn modelId="{0995CD41-18FE-479A-9171-46C2BDFD4A89}" type="presOf" srcId="{20D9BC5A-E493-4CCC-A510-AA22FF5478C0}" destId="{2DDACF48-2DF8-4C5E-BBBF-25E4FA865626}" srcOrd="0" destOrd="0" presId="urn:microsoft.com/office/officeart/2005/8/layout/radial4"/>
    <dgm:cxn modelId="{4B8F9F10-4C4E-40A8-B16C-8E5773C57BE1}" type="presOf" srcId="{78773120-4C00-4750-B6A6-7612620F7048}" destId="{77CEBAA1-9CE5-47F5-B9F4-945A9551D2B9}" srcOrd="0" destOrd="0" presId="urn:microsoft.com/office/officeart/2005/8/layout/radial4"/>
    <dgm:cxn modelId="{02E8E01D-7CBB-4A26-BBC8-31F8351BFA62}" type="presOf" srcId="{03C45E37-5981-4375-AF30-7AF0446719CF}" destId="{A9807176-9EBD-418D-84A3-EED228ACF46B}" srcOrd="0" destOrd="0" presId="urn:microsoft.com/office/officeart/2005/8/layout/radial4"/>
    <dgm:cxn modelId="{142F08B7-F2AD-41C0-8E2C-761DD736CE3B}" type="presOf" srcId="{7FA25888-E926-4735-A7A2-E4EA03AF4CC7}" destId="{D8A16F90-D612-44A1-9158-A8679C245D6A}" srcOrd="0" destOrd="0" presId="urn:microsoft.com/office/officeart/2005/8/layout/radial4"/>
    <dgm:cxn modelId="{570BEB9C-17CF-44E9-8444-3688E1F78348}" type="presOf" srcId="{8078BB0D-7947-4D99-B0E8-7479BA750717}" destId="{A3D45C46-B3DA-4810-97E1-D0ACA1402D84}" srcOrd="0" destOrd="0" presId="urn:microsoft.com/office/officeart/2005/8/layout/radial4"/>
    <dgm:cxn modelId="{B67C6AFB-3200-4651-AEEC-139B7F09FE73}" type="presOf" srcId="{439FEAD0-6BF3-4B1D-8F27-10018EC8B7D6}" destId="{11EE2364-3C7B-4077-A3CF-FCB794A5DC4A}" srcOrd="0" destOrd="0" presId="urn:microsoft.com/office/officeart/2005/8/layout/radial4"/>
    <dgm:cxn modelId="{FF6B6FC1-E122-48E0-9F51-468D9AA7E5A7}" type="presOf" srcId="{2CA6AD99-7B4E-4C44-A146-EF1ECCC64A52}" destId="{BF5223B5-D555-4CBD-80D6-CD6703AB3E1F}" srcOrd="0" destOrd="0" presId="urn:microsoft.com/office/officeart/2005/8/layout/radial4"/>
    <dgm:cxn modelId="{C1FBE35A-BD1D-46DD-A8AE-8E2F64372D48}" type="presOf" srcId="{026EE174-E8AB-4C2B-8FDE-D32D18ADC58B}" destId="{C5FECC99-6ADE-4A3C-8CE7-FF06C972C2BE}" srcOrd="0" destOrd="0" presId="urn:microsoft.com/office/officeart/2005/8/layout/radial4"/>
    <dgm:cxn modelId="{0F91A467-E04A-43B4-849F-C4A27271CFDD}" type="presParOf" srcId="{D8A16F90-D612-44A1-9158-A8679C245D6A}" destId="{11EE2364-3C7B-4077-A3CF-FCB794A5DC4A}" srcOrd="0" destOrd="0" presId="urn:microsoft.com/office/officeart/2005/8/layout/radial4"/>
    <dgm:cxn modelId="{F9546E3B-C5B4-42AF-8F4B-0575BC587E01}" type="presParOf" srcId="{D8A16F90-D612-44A1-9158-A8679C245D6A}" destId="{77CEBAA1-9CE5-47F5-B9F4-945A9551D2B9}" srcOrd="1" destOrd="0" presId="urn:microsoft.com/office/officeart/2005/8/layout/radial4"/>
    <dgm:cxn modelId="{A442F363-C7E9-4BF1-BEF3-F48546A323CD}" type="presParOf" srcId="{D8A16F90-D612-44A1-9158-A8679C245D6A}" destId="{C5FECC99-6ADE-4A3C-8CE7-FF06C972C2BE}" srcOrd="2" destOrd="0" presId="urn:microsoft.com/office/officeart/2005/8/layout/radial4"/>
    <dgm:cxn modelId="{63AE6EDE-112C-471B-9502-787AE2CE29D1}" type="presParOf" srcId="{D8A16F90-D612-44A1-9158-A8679C245D6A}" destId="{A9807176-9EBD-418D-84A3-EED228ACF46B}" srcOrd="3" destOrd="0" presId="urn:microsoft.com/office/officeart/2005/8/layout/radial4"/>
    <dgm:cxn modelId="{7EE04985-BF76-4F07-B5E7-95F640122210}" type="presParOf" srcId="{D8A16F90-D612-44A1-9158-A8679C245D6A}" destId="{A3D45C46-B3DA-4810-97E1-D0ACA1402D84}" srcOrd="4" destOrd="0" presId="urn:microsoft.com/office/officeart/2005/8/layout/radial4"/>
    <dgm:cxn modelId="{CBFD48D6-82CC-40B5-A6B2-A4D4B68232C0}" type="presParOf" srcId="{D8A16F90-D612-44A1-9158-A8679C245D6A}" destId="{BF5223B5-D555-4CBD-80D6-CD6703AB3E1F}" srcOrd="5" destOrd="0" presId="urn:microsoft.com/office/officeart/2005/8/layout/radial4"/>
    <dgm:cxn modelId="{B4914896-E776-4816-A897-B6FB8A76C153}" type="presParOf" srcId="{D8A16F90-D612-44A1-9158-A8679C245D6A}" destId="{2DDACF48-2DF8-4C5E-BBBF-25E4FA86562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935E6B-867A-4064-A160-9AD730605856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4F349BC-E51A-4D70-B06D-DEC927E8FDFE}">
      <dgm:prSet phldrT="[Text]"/>
      <dgm:spPr/>
      <dgm:t>
        <a:bodyPr/>
        <a:lstStyle/>
        <a:p>
          <a:r>
            <a:rPr lang="cs-CZ" dirty="0" smtClean="0"/>
            <a:t>Skupiny producentů</a:t>
          </a:r>
          <a:endParaRPr lang="cs-CZ" dirty="0"/>
        </a:p>
      </dgm:t>
    </dgm:pt>
    <dgm:pt modelId="{7B5C4406-5D4D-44BF-83D6-A597FEEE1324}" type="parTrans" cxnId="{5996106E-3C2D-4CE7-9F3B-E5C0DE016397}">
      <dgm:prSet/>
      <dgm:spPr/>
      <dgm:t>
        <a:bodyPr/>
        <a:lstStyle/>
        <a:p>
          <a:endParaRPr lang="cs-CZ"/>
        </a:p>
      </dgm:t>
    </dgm:pt>
    <dgm:pt modelId="{41819172-483C-496C-BFB2-9F34751E885D}" type="sibTrans" cxnId="{5996106E-3C2D-4CE7-9F3B-E5C0DE016397}">
      <dgm:prSet/>
      <dgm:spPr/>
      <dgm:t>
        <a:bodyPr/>
        <a:lstStyle/>
        <a:p>
          <a:endParaRPr lang="cs-CZ"/>
        </a:p>
      </dgm:t>
    </dgm:pt>
    <dgm:pt modelId="{4C8ABC75-498B-4FE2-8650-4F33E37445D6}">
      <dgm:prSet phldrT="[Text]"/>
      <dgm:spPr/>
      <dgm:t>
        <a:bodyPr/>
        <a:lstStyle/>
        <a:p>
          <a:r>
            <a:rPr lang="cs-CZ" dirty="0" smtClean="0"/>
            <a:t>Neformální kontrola kvality</a:t>
          </a:r>
          <a:endParaRPr lang="cs-CZ" dirty="0"/>
        </a:p>
      </dgm:t>
    </dgm:pt>
    <dgm:pt modelId="{0F9F4982-FE4D-48B9-94F8-2E8A913D7439}" type="parTrans" cxnId="{66ACC65C-ACF8-461C-96E6-45A1348DF80A}">
      <dgm:prSet/>
      <dgm:spPr/>
      <dgm:t>
        <a:bodyPr/>
        <a:lstStyle/>
        <a:p>
          <a:endParaRPr lang="cs-CZ"/>
        </a:p>
      </dgm:t>
    </dgm:pt>
    <dgm:pt modelId="{B1841902-F735-4E77-9F44-37EE8A03E371}" type="sibTrans" cxnId="{66ACC65C-ACF8-461C-96E6-45A1348DF80A}">
      <dgm:prSet/>
      <dgm:spPr/>
      <dgm:t>
        <a:bodyPr/>
        <a:lstStyle/>
        <a:p>
          <a:endParaRPr lang="cs-CZ"/>
        </a:p>
      </dgm:t>
    </dgm:pt>
    <dgm:pt modelId="{9B5FF5B5-A7E9-4A0C-98A3-BBBF027884E3}">
      <dgm:prSet phldrT="[Text]"/>
      <dgm:spPr/>
      <dgm:t>
        <a:bodyPr/>
        <a:lstStyle/>
        <a:p>
          <a:r>
            <a:rPr lang="cs-CZ" dirty="0" smtClean="0"/>
            <a:t>Nezávislost na kupci</a:t>
          </a:r>
          <a:endParaRPr lang="cs-CZ" dirty="0"/>
        </a:p>
      </dgm:t>
    </dgm:pt>
    <dgm:pt modelId="{6B0C5EC6-A1CD-4522-831D-D7F36549B5CE}" type="parTrans" cxnId="{2CFD9FF8-E1D5-41B5-BB9E-63CDD684E30E}">
      <dgm:prSet/>
      <dgm:spPr/>
      <dgm:t>
        <a:bodyPr/>
        <a:lstStyle/>
        <a:p>
          <a:endParaRPr lang="cs-CZ"/>
        </a:p>
      </dgm:t>
    </dgm:pt>
    <dgm:pt modelId="{58ED0A73-1E91-4C2E-9731-85AF1125B786}" type="sibTrans" cxnId="{2CFD9FF8-E1D5-41B5-BB9E-63CDD684E30E}">
      <dgm:prSet/>
      <dgm:spPr/>
      <dgm:t>
        <a:bodyPr/>
        <a:lstStyle/>
        <a:p>
          <a:endParaRPr lang="cs-CZ"/>
        </a:p>
      </dgm:t>
    </dgm:pt>
    <dgm:pt modelId="{7A2C0EB5-5296-4A31-929F-10BC222EBD5C}">
      <dgm:prSet phldrT="[Text]"/>
      <dgm:spPr/>
      <dgm:t>
        <a:bodyPr/>
        <a:lstStyle/>
        <a:p>
          <a:r>
            <a:rPr lang="cs-CZ" dirty="0" smtClean="0"/>
            <a:t>Smluvní zemědělství</a:t>
          </a:r>
          <a:endParaRPr lang="cs-CZ" dirty="0"/>
        </a:p>
      </dgm:t>
    </dgm:pt>
    <dgm:pt modelId="{45D220E5-5A0A-4881-B8DD-118E906C22B1}" type="parTrans" cxnId="{A8F2F69C-2FF9-4B59-BEFF-E44825B25A03}">
      <dgm:prSet/>
      <dgm:spPr/>
      <dgm:t>
        <a:bodyPr/>
        <a:lstStyle/>
        <a:p>
          <a:endParaRPr lang="cs-CZ"/>
        </a:p>
      </dgm:t>
    </dgm:pt>
    <dgm:pt modelId="{72FEF752-E30A-4D99-AB9C-F7ECB25436C5}" type="sibTrans" cxnId="{A8F2F69C-2FF9-4B59-BEFF-E44825B25A03}">
      <dgm:prSet/>
      <dgm:spPr/>
      <dgm:t>
        <a:bodyPr/>
        <a:lstStyle/>
        <a:p>
          <a:endParaRPr lang="cs-CZ"/>
        </a:p>
      </dgm:t>
    </dgm:pt>
    <dgm:pt modelId="{351FF842-38DD-4CA9-ABC3-BB9BBCFB58FF}">
      <dgm:prSet phldrT="[Text]"/>
      <dgm:spPr/>
      <dgm:t>
        <a:bodyPr/>
        <a:lstStyle/>
        <a:p>
          <a:r>
            <a:rPr lang="cs-CZ" dirty="0" smtClean="0"/>
            <a:t>Otevřenost pro nové farmáře</a:t>
          </a:r>
          <a:endParaRPr lang="cs-CZ" dirty="0"/>
        </a:p>
      </dgm:t>
    </dgm:pt>
    <dgm:pt modelId="{0717EE42-FEB9-4FD3-BC44-126961A11D92}" type="parTrans" cxnId="{AEEBFAA9-8F18-438A-8093-11FCDC1433D7}">
      <dgm:prSet/>
      <dgm:spPr/>
      <dgm:t>
        <a:bodyPr/>
        <a:lstStyle/>
        <a:p>
          <a:endParaRPr lang="cs-CZ"/>
        </a:p>
      </dgm:t>
    </dgm:pt>
    <dgm:pt modelId="{B33A2063-D4E2-4B74-881A-A2543407E109}" type="sibTrans" cxnId="{AEEBFAA9-8F18-438A-8093-11FCDC1433D7}">
      <dgm:prSet/>
      <dgm:spPr/>
      <dgm:t>
        <a:bodyPr/>
        <a:lstStyle/>
        <a:p>
          <a:endParaRPr lang="cs-CZ"/>
        </a:p>
      </dgm:t>
    </dgm:pt>
    <dgm:pt modelId="{074F28F3-3CCF-4406-9D71-8ADDB6352A1F}">
      <dgm:prSet phldrT="[Text]"/>
      <dgm:spPr/>
      <dgm:t>
        <a:bodyPr/>
        <a:lstStyle/>
        <a:p>
          <a:r>
            <a:rPr lang="cs-CZ" dirty="0" smtClean="0"/>
            <a:t>Investice kupce do systémů kvality</a:t>
          </a:r>
          <a:endParaRPr lang="cs-CZ" dirty="0"/>
        </a:p>
      </dgm:t>
    </dgm:pt>
    <dgm:pt modelId="{549A6AB1-3E48-44AA-851E-7EB5760C7E02}" type="parTrans" cxnId="{9BAB5BE0-A7C2-43E1-936F-D55BE5D1FBF0}">
      <dgm:prSet/>
      <dgm:spPr/>
      <dgm:t>
        <a:bodyPr/>
        <a:lstStyle/>
        <a:p>
          <a:endParaRPr lang="cs-CZ"/>
        </a:p>
      </dgm:t>
    </dgm:pt>
    <dgm:pt modelId="{A0476322-F705-4222-900C-91DEDE745A90}" type="sibTrans" cxnId="{9BAB5BE0-A7C2-43E1-936F-D55BE5D1FBF0}">
      <dgm:prSet/>
      <dgm:spPr/>
      <dgm:t>
        <a:bodyPr/>
        <a:lstStyle/>
        <a:p>
          <a:endParaRPr lang="cs-CZ"/>
        </a:p>
      </dgm:t>
    </dgm:pt>
    <dgm:pt modelId="{1CA7EDFB-1354-4035-A116-CEE89C630678}">
      <dgm:prSet phldrT="[Text]"/>
      <dgm:spPr/>
      <dgm:t>
        <a:bodyPr/>
        <a:lstStyle/>
        <a:p>
          <a:r>
            <a:rPr lang="cs-CZ" dirty="0" smtClean="0"/>
            <a:t>Důvěra a sociální kapitál</a:t>
          </a:r>
          <a:endParaRPr lang="cs-CZ" dirty="0"/>
        </a:p>
      </dgm:t>
    </dgm:pt>
    <dgm:pt modelId="{79341B25-7CD3-44E4-9A57-ECA55CA7EA93}" type="parTrans" cxnId="{E8903362-2AB7-4B0A-949E-98CCE263ACF5}">
      <dgm:prSet/>
      <dgm:spPr/>
      <dgm:t>
        <a:bodyPr/>
        <a:lstStyle/>
        <a:p>
          <a:endParaRPr lang="cs-CZ"/>
        </a:p>
      </dgm:t>
    </dgm:pt>
    <dgm:pt modelId="{3CE304D4-6D3D-4D7B-A260-8FD880A32498}" type="sibTrans" cxnId="{E8903362-2AB7-4B0A-949E-98CCE263ACF5}">
      <dgm:prSet/>
      <dgm:spPr/>
      <dgm:t>
        <a:bodyPr/>
        <a:lstStyle/>
        <a:p>
          <a:endParaRPr lang="cs-CZ"/>
        </a:p>
      </dgm:t>
    </dgm:pt>
    <dgm:pt modelId="{1EA8DAC2-827B-4794-94E9-343CD865E4D9}">
      <dgm:prSet phldrT="[Text]"/>
      <dgm:spPr/>
      <dgm:t>
        <a:bodyPr/>
        <a:lstStyle/>
        <a:p>
          <a:r>
            <a:rPr lang="cs-CZ" dirty="0" smtClean="0"/>
            <a:t>Jasně nastavený způsob komunikace</a:t>
          </a:r>
          <a:endParaRPr lang="cs-CZ" dirty="0"/>
        </a:p>
      </dgm:t>
    </dgm:pt>
    <dgm:pt modelId="{71F56E25-2352-40B0-9C3C-9D995FC503B6}" type="parTrans" cxnId="{28C893F8-686C-4DAA-9FB5-C19A11E54C30}">
      <dgm:prSet/>
      <dgm:spPr/>
      <dgm:t>
        <a:bodyPr/>
        <a:lstStyle/>
        <a:p>
          <a:endParaRPr lang="cs-CZ"/>
        </a:p>
      </dgm:t>
    </dgm:pt>
    <dgm:pt modelId="{4E6569BE-2BB7-43CF-9AE7-62E72BB20B62}" type="sibTrans" cxnId="{28C893F8-686C-4DAA-9FB5-C19A11E54C30}">
      <dgm:prSet/>
      <dgm:spPr/>
      <dgm:t>
        <a:bodyPr/>
        <a:lstStyle/>
        <a:p>
          <a:endParaRPr lang="cs-CZ"/>
        </a:p>
      </dgm:t>
    </dgm:pt>
    <dgm:pt modelId="{237FE5A5-B981-466E-B898-C405AB1D89B5}">
      <dgm:prSet phldrT="[Text]"/>
      <dgm:spPr/>
      <dgm:t>
        <a:bodyPr/>
        <a:lstStyle/>
        <a:p>
          <a:r>
            <a:rPr lang="cs-CZ" dirty="0" smtClean="0"/>
            <a:t>Místní trhy</a:t>
          </a:r>
          <a:endParaRPr lang="cs-CZ" dirty="0"/>
        </a:p>
      </dgm:t>
    </dgm:pt>
    <dgm:pt modelId="{2B3B09F1-B402-45E7-B76B-2C59E1A6600C}" type="parTrans" cxnId="{9DE4C681-DA60-4DAA-ABA0-64160752F75B}">
      <dgm:prSet/>
      <dgm:spPr/>
      <dgm:t>
        <a:bodyPr/>
        <a:lstStyle/>
        <a:p>
          <a:endParaRPr lang="cs-CZ"/>
        </a:p>
      </dgm:t>
    </dgm:pt>
    <dgm:pt modelId="{BD80795E-19F0-41E3-A0BE-36B1BC4E54D9}" type="sibTrans" cxnId="{9DE4C681-DA60-4DAA-ABA0-64160752F75B}">
      <dgm:prSet/>
      <dgm:spPr/>
      <dgm:t>
        <a:bodyPr/>
        <a:lstStyle/>
        <a:p>
          <a:endParaRPr lang="cs-CZ"/>
        </a:p>
      </dgm:t>
    </dgm:pt>
    <dgm:pt modelId="{AEEFE3F5-9E76-4E2B-8E12-7D13C45AA0F2}" type="pres">
      <dgm:prSet presAssocID="{9A935E6B-867A-4064-A160-9AD730605856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CF988467-EE81-4658-8DBE-FE25AF3824B2}" type="pres">
      <dgm:prSet presAssocID="{9A935E6B-867A-4064-A160-9AD730605856}" presName="dummyMaxCanvas" presStyleCnt="0"/>
      <dgm:spPr/>
    </dgm:pt>
    <dgm:pt modelId="{0D1B5CE1-D351-477F-AC1C-8F11958720F3}" type="pres">
      <dgm:prSet presAssocID="{9A935E6B-867A-4064-A160-9AD730605856}" presName="parentComposite" presStyleCnt="0"/>
      <dgm:spPr/>
    </dgm:pt>
    <dgm:pt modelId="{49A21CA6-EF36-4AEF-A385-480D7FBFED03}" type="pres">
      <dgm:prSet presAssocID="{9A935E6B-867A-4064-A160-9AD730605856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cs-CZ"/>
        </a:p>
      </dgm:t>
    </dgm:pt>
    <dgm:pt modelId="{02FE3961-FB58-4560-AB49-A19593C99F5B}" type="pres">
      <dgm:prSet presAssocID="{9A935E6B-867A-4064-A160-9AD730605856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cs-CZ"/>
        </a:p>
      </dgm:t>
    </dgm:pt>
    <dgm:pt modelId="{217EC185-D4AC-4227-A424-11FFDBDFEB52}" type="pres">
      <dgm:prSet presAssocID="{9A935E6B-867A-4064-A160-9AD730605856}" presName="childrenComposite" presStyleCnt="0"/>
      <dgm:spPr/>
    </dgm:pt>
    <dgm:pt modelId="{4255194E-5F03-4227-8D1C-DB27FB4AE35D}" type="pres">
      <dgm:prSet presAssocID="{9A935E6B-867A-4064-A160-9AD730605856}" presName="dummyMaxCanvas_ChildArea" presStyleCnt="0"/>
      <dgm:spPr/>
    </dgm:pt>
    <dgm:pt modelId="{86563063-24D3-42B6-9A4C-56106678A582}" type="pres">
      <dgm:prSet presAssocID="{9A935E6B-867A-4064-A160-9AD730605856}" presName="fulcrum" presStyleLbl="alignAccFollowNode1" presStyleIdx="2" presStyleCnt="4"/>
      <dgm:spPr/>
    </dgm:pt>
    <dgm:pt modelId="{6F1C6322-9A9D-4E80-BE35-A29DA53BB9FC}" type="pres">
      <dgm:prSet presAssocID="{9A935E6B-867A-4064-A160-9AD730605856}" presName="balance_43" presStyleLbl="alignAccFollowNode1" presStyleIdx="3" presStyleCnt="4">
        <dgm:presLayoutVars>
          <dgm:bulletEnabled val="1"/>
        </dgm:presLayoutVars>
      </dgm:prSet>
      <dgm:spPr/>
    </dgm:pt>
    <dgm:pt modelId="{5937F1F8-789D-4708-A563-8ADD9D22AF54}" type="pres">
      <dgm:prSet presAssocID="{9A935E6B-867A-4064-A160-9AD730605856}" presName="left_43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4434D18-B8F3-4CA7-9FA4-BA4E3CE17CED}" type="pres">
      <dgm:prSet presAssocID="{9A935E6B-867A-4064-A160-9AD730605856}" presName="left_43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8F9EFBE-F0F6-42F4-B332-87E2353BF136}" type="pres">
      <dgm:prSet presAssocID="{9A935E6B-867A-4064-A160-9AD730605856}" presName="left_43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1A152A5-7D1F-4383-9796-5B86A51E10FB}" type="pres">
      <dgm:prSet presAssocID="{9A935E6B-867A-4064-A160-9AD730605856}" presName="left_43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81DEB3A-DD70-484C-9645-8FACD6871B6A}" type="pres">
      <dgm:prSet presAssocID="{9A935E6B-867A-4064-A160-9AD730605856}" presName="right_43_1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B91075D-5AF7-4BA3-B961-E81351818C07}" type="pres">
      <dgm:prSet presAssocID="{9A935E6B-867A-4064-A160-9AD730605856}" presName="right_43_2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75BBE60-145B-4DA7-B57D-AEF59F6F9903}" type="pres">
      <dgm:prSet presAssocID="{9A935E6B-867A-4064-A160-9AD730605856}" presName="right_43_3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9BAB5BE0-A7C2-43E1-936F-D55BE5D1FBF0}" srcId="{7A2C0EB5-5296-4A31-929F-10BC222EBD5C}" destId="{074F28F3-3CCF-4406-9D71-8ADDB6352A1F}" srcOrd="1" destOrd="0" parTransId="{549A6AB1-3E48-44AA-851E-7EB5760C7E02}" sibTransId="{A0476322-F705-4222-900C-91DEDE745A90}"/>
    <dgm:cxn modelId="{7278A2C9-FC49-41C3-8C50-35FE7CDBD4B9}" type="presOf" srcId="{9B5FF5B5-A7E9-4A0C-98A3-BBBF027884E3}" destId="{C4434D18-B8F3-4CA7-9FA4-BA4E3CE17CED}" srcOrd="0" destOrd="0" presId="urn:microsoft.com/office/officeart/2005/8/layout/balance1"/>
    <dgm:cxn modelId="{28C893F8-686C-4DAA-9FB5-C19A11E54C30}" srcId="{7A2C0EB5-5296-4A31-929F-10BC222EBD5C}" destId="{1EA8DAC2-827B-4794-94E9-343CD865E4D9}" srcOrd="2" destOrd="0" parTransId="{71F56E25-2352-40B0-9C3C-9D995FC503B6}" sibTransId="{4E6569BE-2BB7-43CF-9AE7-62E72BB20B62}"/>
    <dgm:cxn modelId="{F227806A-859C-4E78-B015-376AE74F8270}" type="presOf" srcId="{9A935E6B-867A-4064-A160-9AD730605856}" destId="{AEEFE3F5-9E76-4E2B-8E12-7D13C45AA0F2}" srcOrd="0" destOrd="0" presId="urn:microsoft.com/office/officeart/2005/8/layout/balance1"/>
    <dgm:cxn modelId="{E8903362-2AB7-4B0A-949E-98CCE263ACF5}" srcId="{14F349BC-E51A-4D70-B06D-DEC927E8FDFE}" destId="{1CA7EDFB-1354-4035-A116-CEE89C630678}" srcOrd="2" destOrd="0" parTransId="{79341B25-7CD3-44E4-9A57-ECA55CA7EA93}" sibTransId="{3CE304D4-6D3D-4D7B-A260-8FD880A32498}"/>
    <dgm:cxn modelId="{3173EEF4-43D5-4BAE-9F08-EAF759D034DA}" type="presOf" srcId="{351FF842-38DD-4CA9-ABC3-BB9BBCFB58FF}" destId="{F81DEB3A-DD70-484C-9645-8FACD6871B6A}" srcOrd="0" destOrd="0" presId="urn:microsoft.com/office/officeart/2005/8/layout/balance1"/>
    <dgm:cxn modelId="{5996106E-3C2D-4CE7-9F3B-E5C0DE016397}" srcId="{9A935E6B-867A-4064-A160-9AD730605856}" destId="{14F349BC-E51A-4D70-B06D-DEC927E8FDFE}" srcOrd="0" destOrd="0" parTransId="{7B5C4406-5D4D-44BF-83D6-A597FEEE1324}" sibTransId="{41819172-483C-496C-BFB2-9F34751E885D}"/>
    <dgm:cxn modelId="{6505283F-2EE1-48A3-82BC-A6171128ACC3}" type="presOf" srcId="{237FE5A5-B981-466E-B898-C405AB1D89B5}" destId="{71A152A5-7D1F-4383-9796-5B86A51E10FB}" srcOrd="0" destOrd="0" presId="urn:microsoft.com/office/officeart/2005/8/layout/balance1"/>
    <dgm:cxn modelId="{3B0099E7-B5B4-41A9-BFA0-EAB3154D1910}" type="presOf" srcId="{7A2C0EB5-5296-4A31-929F-10BC222EBD5C}" destId="{02FE3961-FB58-4560-AB49-A19593C99F5B}" srcOrd="0" destOrd="0" presId="urn:microsoft.com/office/officeart/2005/8/layout/balance1"/>
    <dgm:cxn modelId="{A8F2F69C-2FF9-4B59-BEFF-E44825B25A03}" srcId="{9A935E6B-867A-4064-A160-9AD730605856}" destId="{7A2C0EB5-5296-4A31-929F-10BC222EBD5C}" srcOrd="1" destOrd="0" parTransId="{45D220E5-5A0A-4881-B8DD-118E906C22B1}" sibTransId="{72FEF752-E30A-4D99-AB9C-F7ECB25436C5}"/>
    <dgm:cxn modelId="{38EAF56B-ECD9-42B5-9E2F-A4AC139512CE}" type="presOf" srcId="{1EA8DAC2-827B-4794-94E9-343CD865E4D9}" destId="{275BBE60-145B-4DA7-B57D-AEF59F6F9903}" srcOrd="0" destOrd="0" presId="urn:microsoft.com/office/officeart/2005/8/layout/balance1"/>
    <dgm:cxn modelId="{F50C8C68-A56C-4C62-B0EE-C340DC94EDB9}" type="presOf" srcId="{1CA7EDFB-1354-4035-A116-CEE89C630678}" destId="{68F9EFBE-F0F6-42F4-B332-87E2353BF136}" srcOrd="0" destOrd="0" presId="urn:microsoft.com/office/officeart/2005/8/layout/balance1"/>
    <dgm:cxn modelId="{0CA42A12-223E-4781-8119-C6E283757E67}" type="presOf" srcId="{074F28F3-3CCF-4406-9D71-8ADDB6352A1F}" destId="{CB91075D-5AF7-4BA3-B961-E81351818C07}" srcOrd="0" destOrd="0" presId="urn:microsoft.com/office/officeart/2005/8/layout/balance1"/>
    <dgm:cxn modelId="{2CFD9FF8-E1D5-41B5-BB9E-63CDD684E30E}" srcId="{14F349BC-E51A-4D70-B06D-DEC927E8FDFE}" destId="{9B5FF5B5-A7E9-4A0C-98A3-BBBF027884E3}" srcOrd="1" destOrd="0" parTransId="{6B0C5EC6-A1CD-4522-831D-D7F36549B5CE}" sibTransId="{58ED0A73-1E91-4C2E-9731-85AF1125B786}"/>
    <dgm:cxn modelId="{9DE4C681-DA60-4DAA-ABA0-64160752F75B}" srcId="{14F349BC-E51A-4D70-B06D-DEC927E8FDFE}" destId="{237FE5A5-B981-466E-B898-C405AB1D89B5}" srcOrd="3" destOrd="0" parTransId="{2B3B09F1-B402-45E7-B76B-2C59E1A6600C}" sibTransId="{BD80795E-19F0-41E3-A0BE-36B1BC4E54D9}"/>
    <dgm:cxn modelId="{AEEBFAA9-8F18-438A-8093-11FCDC1433D7}" srcId="{7A2C0EB5-5296-4A31-929F-10BC222EBD5C}" destId="{351FF842-38DD-4CA9-ABC3-BB9BBCFB58FF}" srcOrd="0" destOrd="0" parTransId="{0717EE42-FEB9-4FD3-BC44-126961A11D92}" sibTransId="{B33A2063-D4E2-4B74-881A-A2543407E109}"/>
    <dgm:cxn modelId="{D8DCDAF4-1C9F-43CB-A743-2FF723B6A23C}" type="presOf" srcId="{14F349BC-E51A-4D70-B06D-DEC927E8FDFE}" destId="{49A21CA6-EF36-4AEF-A385-480D7FBFED03}" srcOrd="0" destOrd="0" presId="urn:microsoft.com/office/officeart/2005/8/layout/balance1"/>
    <dgm:cxn modelId="{EBA09A7D-46DB-4A49-96BD-85EA7459AE5E}" type="presOf" srcId="{4C8ABC75-498B-4FE2-8650-4F33E37445D6}" destId="{5937F1F8-789D-4708-A563-8ADD9D22AF54}" srcOrd="0" destOrd="0" presId="urn:microsoft.com/office/officeart/2005/8/layout/balance1"/>
    <dgm:cxn modelId="{66ACC65C-ACF8-461C-96E6-45A1348DF80A}" srcId="{14F349BC-E51A-4D70-B06D-DEC927E8FDFE}" destId="{4C8ABC75-498B-4FE2-8650-4F33E37445D6}" srcOrd="0" destOrd="0" parTransId="{0F9F4982-FE4D-48B9-94F8-2E8A913D7439}" sibTransId="{B1841902-F735-4E77-9F44-37EE8A03E371}"/>
    <dgm:cxn modelId="{5CBF1DFD-0663-4B18-9DBA-0420EA105DDF}" type="presParOf" srcId="{AEEFE3F5-9E76-4E2B-8E12-7D13C45AA0F2}" destId="{CF988467-EE81-4658-8DBE-FE25AF3824B2}" srcOrd="0" destOrd="0" presId="urn:microsoft.com/office/officeart/2005/8/layout/balance1"/>
    <dgm:cxn modelId="{C8596F7A-F3C6-45E1-80F5-240CC3B24C0F}" type="presParOf" srcId="{AEEFE3F5-9E76-4E2B-8E12-7D13C45AA0F2}" destId="{0D1B5CE1-D351-477F-AC1C-8F11958720F3}" srcOrd="1" destOrd="0" presId="urn:microsoft.com/office/officeart/2005/8/layout/balance1"/>
    <dgm:cxn modelId="{F80DF9B7-E57E-4DD7-A44E-BDB3EC0884DA}" type="presParOf" srcId="{0D1B5CE1-D351-477F-AC1C-8F11958720F3}" destId="{49A21CA6-EF36-4AEF-A385-480D7FBFED03}" srcOrd="0" destOrd="0" presId="urn:microsoft.com/office/officeart/2005/8/layout/balance1"/>
    <dgm:cxn modelId="{B26CE494-3EF8-4139-8FA7-56E7D14BEC4D}" type="presParOf" srcId="{0D1B5CE1-D351-477F-AC1C-8F11958720F3}" destId="{02FE3961-FB58-4560-AB49-A19593C99F5B}" srcOrd="1" destOrd="0" presId="urn:microsoft.com/office/officeart/2005/8/layout/balance1"/>
    <dgm:cxn modelId="{3B2C9948-2E24-4642-8E0E-D10EEE670177}" type="presParOf" srcId="{AEEFE3F5-9E76-4E2B-8E12-7D13C45AA0F2}" destId="{217EC185-D4AC-4227-A424-11FFDBDFEB52}" srcOrd="2" destOrd="0" presId="urn:microsoft.com/office/officeart/2005/8/layout/balance1"/>
    <dgm:cxn modelId="{D0F8C063-55B2-4E97-A85B-D2DD3465302D}" type="presParOf" srcId="{217EC185-D4AC-4227-A424-11FFDBDFEB52}" destId="{4255194E-5F03-4227-8D1C-DB27FB4AE35D}" srcOrd="0" destOrd="0" presId="urn:microsoft.com/office/officeart/2005/8/layout/balance1"/>
    <dgm:cxn modelId="{BFBAD304-D092-4529-9263-EA543711791F}" type="presParOf" srcId="{217EC185-D4AC-4227-A424-11FFDBDFEB52}" destId="{86563063-24D3-42B6-9A4C-56106678A582}" srcOrd="1" destOrd="0" presId="urn:microsoft.com/office/officeart/2005/8/layout/balance1"/>
    <dgm:cxn modelId="{CC5A5078-B1FD-4580-84F8-947BBD8E801E}" type="presParOf" srcId="{217EC185-D4AC-4227-A424-11FFDBDFEB52}" destId="{6F1C6322-9A9D-4E80-BE35-A29DA53BB9FC}" srcOrd="2" destOrd="0" presId="urn:microsoft.com/office/officeart/2005/8/layout/balance1"/>
    <dgm:cxn modelId="{76D1A940-13C9-43AB-807D-41A906F6206D}" type="presParOf" srcId="{217EC185-D4AC-4227-A424-11FFDBDFEB52}" destId="{5937F1F8-789D-4708-A563-8ADD9D22AF54}" srcOrd="3" destOrd="0" presId="urn:microsoft.com/office/officeart/2005/8/layout/balance1"/>
    <dgm:cxn modelId="{79E8252E-A5A0-4671-B846-D45554E4CDD3}" type="presParOf" srcId="{217EC185-D4AC-4227-A424-11FFDBDFEB52}" destId="{C4434D18-B8F3-4CA7-9FA4-BA4E3CE17CED}" srcOrd="4" destOrd="0" presId="urn:microsoft.com/office/officeart/2005/8/layout/balance1"/>
    <dgm:cxn modelId="{CE869438-A448-4591-B9DC-9C28EEC3B9ED}" type="presParOf" srcId="{217EC185-D4AC-4227-A424-11FFDBDFEB52}" destId="{68F9EFBE-F0F6-42F4-B332-87E2353BF136}" srcOrd="5" destOrd="0" presId="urn:microsoft.com/office/officeart/2005/8/layout/balance1"/>
    <dgm:cxn modelId="{0D5AE0EE-5E0B-47AD-9C50-F971D427B4B6}" type="presParOf" srcId="{217EC185-D4AC-4227-A424-11FFDBDFEB52}" destId="{71A152A5-7D1F-4383-9796-5B86A51E10FB}" srcOrd="6" destOrd="0" presId="urn:microsoft.com/office/officeart/2005/8/layout/balance1"/>
    <dgm:cxn modelId="{85E2A94B-6E33-4E1E-90A6-434A29030256}" type="presParOf" srcId="{217EC185-D4AC-4227-A424-11FFDBDFEB52}" destId="{F81DEB3A-DD70-484C-9645-8FACD6871B6A}" srcOrd="7" destOrd="0" presId="urn:microsoft.com/office/officeart/2005/8/layout/balance1"/>
    <dgm:cxn modelId="{33C15C13-1F0B-4929-866F-BAD24A2973D6}" type="presParOf" srcId="{217EC185-D4AC-4227-A424-11FFDBDFEB52}" destId="{CB91075D-5AF7-4BA3-B961-E81351818C07}" srcOrd="8" destOrd="0" presId="urn:microsoft.com/office/officeart/2005/8/layout/balance1"/>
    <dgm:cxn modelId="{F31F8883-964B-4286-A101-37D73B22301D}" type="presParOf" srcId="{217EC185-D4AC-4227-A424-11FFDBDFEB52}" destId="{275BBE60-145B-4DA7-B57D-AEF59F6F9903}" srcOrd="9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31439E-6A9C-49AF-A57D-4128A9FEF1D9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FC58043-9879-4BE5-BD1B-5229EE079CAF}">
      <dgm:prSet custT="1"/>
      <dgm:spPr/>
      <dgm:t>
        <a:bodyPr/>
        <a:lstStyle/>
        <a:p>
          <a:r>
            <a:rPr lang="cs-CZ" sz="2000" dirty="0" smtClean="0"/>
            <a:t>Individualistický (pragmatický) přístup</a:t>
          </a:r>
          <a:endParaRPr lang="cs-CZ" sz="2000" dirty="0">
            <a:solidFill>
              <a:schemeClr val="bg1"/>
            </a:solidFill>
          </a:endParaRPr>
        </a:p>
      </dgm:t>
    </dgm:pt>
    <dgm:pt modelId="{0A226863-C699-4ECA-8155-96CA0C43D4B5}" type="parTrans" cxnId="{94CAC561-C85C-4649-8A1E-C8D69D39C5E5}">
      <dgm:prSet/>
      <dgm:spPr/>
      <dgm:t>
        <a:bodyPr/>
        <a:lstStyle/>
        <a:p>
          <a:endParaRPr lang="cs-CZ" sz="2000"/>
        </a:p>
      </dgm:t>
    </dgm:pt>
    <dgm:pt modelId="{51B8A468-7F0C-4B5E-B59F-CCA2BD5647F1}" type="sibTrans" cxnId="{94CAC561-C85C-4649-8A1E-C8D69D39C5E5}">
      <dgm:prSet/>
      <dgm:spPr/>
      <dgm:t>
        <a:bodyPr/>
        <a:lstStyle/>
        <a:p>
          <a:endParaRPr lang="cs-CZ" sz="2000"/>
        </a:p>
      </dgm:t>
    </dgm:pt>
    <dgm:pt modelId="{06693F01-3637-44F1-88FD-BECB25E6D336}">
      <dgm:prSet custT="1"/>
      <dgm:spPr/>
      <dgm:t>
        <a:bodyPr/>
        <a:lstStyle/>
        <a:p>
          <a:r>
            <a:rPr lang="cs-CZ" sz="2000" dirty="0" smtClean="0"/>
            <a:t>Skupinový přístup</a:t>
          </a:r>
          <a:endParaRPr lang="cs-CZ" sz="2000" dirty="0"/>
        </a:p>
      </dgm:t>
    </dgm:pt>
    <dgm:pt modelId="{D86B34F5-2473-4664-B14A-429B062CF09A}" type="parTrans" cxnId="{63179EB1-804A-409E-AF91-6C1C76AED688}">
      <dgm:prSet/>
      <dgm:spPr/>
      <dgm:t>
        <a:bodyPr/>
        <a:lstStyle/>
        <a:p>
          <a:endParaRPr lang="cs-CZ" sz="2000"/>
        </a:p>
      </dgm:t>
    </dgm:pt>
    <dgm:pt modelId="{8FCC3435-77D2-444D-A854-E50C660588CB}" type="sibTrans" cxnId="{63179EB1-804A-409E-AF91-6C1C76AED688}">
      <dgm:prSet/>
      <dgm:spPr/>
      <dgm:t>
        <a:bodyPr/>
        <a:lstStyle/>
        <a:p>
          <a:endParaRPr lang="cs-CZ" sz="2000"/>
        </a:p>
      </dgm:t>
    </dgm:pt>
    <dgm:pt modelId="{4112C8E5-60F0-4FFD-88D7-AC6576DB0D89}" type="pres">
      <dgm:prSet presAssocID="{E231439E-6A9C-49AF-A57D-4128A9FEF1D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8C67EBB-0787-400F-9EF0-668845E3D99C}" type="pres">
      <dgm:prSet presAssocID="{E231439E-6A9C-49AF-A57D-4128A9FEF1D9}" presName="ribbon" presStyleLbl="node1" presStyleIdx="0" presStyleCnt="1" custLinFactNeighborX="207"/>
      <dgm:spPr/>
    </dgm:pt>
    <dgm:pt modelId="{8F4B971A-F2F2-4361-8929-523FC8631E2C}" type="pres">
      <dgm:prSet presAssocID="{E231439E-6A9C-49AF-A57D-4128A9FEF1D9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A5B0162-516B-40F5-9A3D-E9CB521F36A2}" type="pres">
      <dgm:prSet presAssocID="{E231439E-6A9C-49AF-A57D-4128A9FEF1D9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5928F70-B376-41AD-9708-38DAE461CBE6}" type="presOf" srcId="{E231439E-6A9C-49AF-A57D-4128A9FEF1D9}" destId="{4112C8E5-60F0-4FFD-88D7-AC6576DB0D89}" srcOrd="0" destOrd="0" presId="urn:microsoft.com/office/officeart/2005/8/layout/arrow6"/>
    <dgm:cxn modelId="{63179EB1-804A-409E-AF91-6C1C76AED688}" srcId="{E231439E-6A9C-49AF-A57D-4128A9FEF1D9}" destId="{06693F01-3637-44F1-88FD-BECB25E6D336}" srcOrd="1" destOrd="0" parTransId="{D86B34F5-2473-4664-B14A-429B062CF09A}" sibTransId="{8FCC3435-77D2-444D-A854-E50C660588CB}"/>
    <dgm:cxn modelId="{471FCE90-8DDA-4436-9220-CB7D24AC7C29}" type="presOf" srcId="{8FC58043-9879-4BE5-BD1B-5229EE079CAF}" destId="{8F4B971A-F2F2-4361-8929-523FC8631E2C}" srcOrd="0" destOrd="0" presId="urn:microsoft.com/office/officeart/2005/8/layout/arrow6"/>
    <dgm:cxn modelId="{94CAC561-C85C-4649-8A1E-C8D69D39C5E5}" srcId="{E231439E-6A9C-49AF-A57D-4128A9FEF1D9}" destId="{8FC58043-9879-4BE5-BD1B-5229EE079CAF}" srcOrd="0" destOrd="0" parTransId="{0A226863-C699-4ECA-8155-96CA0C43D4B5}" sibTransId="{51B8A468-7F0C-4B5E-B59F-CCA2BD5647F1}"/>
    <dgm:cxn modelId="{765E2F5B-6B95-4099-A928-7B9D27B1CEE5}" type="presOf" srcId="{06693F01-3637-44F1-88FD-BECB25E6D336}" destId="{AA5B0162-516B-40F5-9A3D-E9CB521F36A2}" srcOrd="0" destOrd="0" presId="urn:microsoft.com/office/officeart/2005/8/layout/arrow6"/>
    <dgm:cxn modelId="{3AB99D3F-D0DF-4A01-BD2E-55016BB184A8}" type="presParOf" srcId="{4112C8E5-60F0-4FFD-88D7-AC6576DB0D89}" destId="{78C67EBB-0787-400F-9EF0-668845E3D99C}" srcOrd="0" destOrd="0" presId="urn:microsoft.com/office/officeart/2005/8/layout/arrow6"/>
    <dgm:cxn modelId="{F4C3C6F5-DD28-46D6-A01D-D46DC7B4FB8C}" type="presParOf" srcId="{4112C8E5-60F0-4FFD-88D7-AC6576DB0D89}" destId="{8F4B971A-F2F2-4361-8929-523FC8631E2C}" srcOrd="1" destOrd="0" presId="urn:microsoft.com/office/officeart/2005/8/layout/arrow6"/>
    <dgm:cxn modelId="{5A4C84C2-1800-4AF8-8AD3-EA4EDE4D38A3}" type="presParOf" srcId="{4112C8E5-60F0-4FFD-88D7-AC6576DB0D89}" destId="{AA5B0162-516B-40F5-9A3D-E9CB521F36A2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3CE0E34-2D1B-4F13-A8AB-20DB5F48C9B4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5DF98F0-4EC1-418A-A60B-A4CA87151F59}">
      <dgm:prSet phldrT="[Text]" custT="1"/>
      <dgm:spPr/>
      <dgm:t>
        <a:bodyPr/>
        <a:lstStyle/>
        <a:p>
          <a:r>
            <a:rPr lang="cs-CZ" sz="1600" dirty="0" smtClean="0"/>
            <a:t>Participace</a:t>
          </a:r>
          <a:r>
            <a:rPr lang="en-GB" sz="3600" dirty="0" smtClean="0"/>
            <a:t>?</a:t>
          </a:r>
          <a:endParaRPr lang="cs-CZ" sz="1600" dirty="0"/>
        </a:p>
      </dgm:t>
    </dgm:pt>
    <dgm:pt modelId="{0620C6BE-63AB-419E-89F9-C7B1F2981A21}" type="parTrans" cxnId="{059E4A59-528A-439F-939C-53AE2DB22B6D}">
      <dgm:prSet/>
      <dgm:spPr/>
      <dgm:t>
        <a:bodyPr/>
        <a:lstStyle/>
        <a:p>
          <a:endParaRPr lang="cs-CZ" sz="1600"/>
        </a:p>
      </dgm:t>
    </dgm:pt>
    <dgm:pt modelId="{D82C6E79-0313-4DA8-A9A9-4AC9D2B940B7}" type="sibTrans" cxnId="{059E4A59-528A-439F-939C-53AE2DB22B6D}">
      <dgm:prSet/>
      <dgm:spPr/>
      <dgm:t>
        <a:bodyPr/>
        <a:lstStyle/>
        <a:p>
          <a:endParaRPr lang="cs-CZ" sz="1600"/>
        </a:p>
      </dgm:t>
    </dgm:pt>
    <dgm:pt modelId="{2BD50E43-FF72-49F2-AAB4-B3288EB6743D}">
      <dgm:prSet phldrT="[Text]" custT="1"/>
      <dgm:spPr/>
      <dgm:t>
        <a:bodyPr/>
        <a:lstStyle/>
        <a:p>
          <a:r>
            <a:rPr lang="cs-CZ" sz="1600" dirty="0" smtClean="0"/>
            <a:t>Motivace</a:t>
          </a:r>
          <a:endParaRPr lang="cs-CZ" sz="1600" dirty="0"/>
        </a:p>
      </dgm:t>
    </dgm:pt>
    <dgm:pt modelId="{7D412D23-3BAE-4109-9907-BDC81BCE6F6F}" type="parTrans" cxnId="{4FB72BB1-7060-476E-A380-32F4A03770A6}">
      <dgm:prSet/>
      <dgm:spPr/>
      <dgm:t>
        <a:bodyPr/>
        <a:lstStyle/>
        <a:p>
          <a:endParaRPr lang="cs-CZ" sz="1600"/>
        </a:p>
      </dgm:t>
    </dgm:pt>
    <dgm:pt modelId="{3BD05F42-AD56-4EFA-ABFF-DDBF12D79D50}" type="sibTrans" cxnId="{4FB72BB1-7060-476E-A380-32F4A03770A6}">
      <dgm:prSet/>
      <dgm:spPr/>
      <dgm:t>
        <a:bodyPr/>
        <a:lstStyle/>
        <a:p>
          <a:endParaRPr lang="cs-CZ" sz="1600"/>
        </a:p>
      </dgm:t>
    </dgm:pt>
    <dgm:pt modelId="{189036A6-7F7C-49C3-A1D8-FDD05C4F35DA}">
      <dgm:prSet phldrT="[Text]" custT="1"/>
      <dgm:spPr/>
      <dgm:t>
        <a:bodyPr/>
        <a:lstStyle/>
        <a:p>
          <a:r>
            <a:rPr lang="cs-CZ" sz="1600" dirty="0" smtClean="0"/>
            <a:t>Vhodné zdroje (různé typy kapitálu)</a:t>
          </a:r>
          <a:endParaRPr lang="cs-CZ" sz="1600" dirty="0"/>
        </a:p>
      </dgm:t>
    </dgm:pt>
    <dgm:pt modelId="{951402D7-BBF6-49FD-9BCF-4DDB61F4FDDA}" type="parTrans" cxnId="{35ECCF87-CF3B-473E-9D1E-07BF73279DAA}">
      <dgm:prSet/>
      <dgm:spPr/>
      <dgm:t>
        <a:bodyPr/>
        <a:lstStyle/>
        <a:p>
          <a:endParaRPr lang="cs-CZ" sz="1600"/>
        </a:p>
      </dgm:t>
    </dgm:pt>
    <dgm:pt modelId="{69F9EF20-B978-4B9C-81BA-D7C550813682}" type="sibTrans" cxnId="{35ECCF87-CF3B-473E-9D1E-07BF73279DAA}">
      <dgm:prSet/>
      <dgm:spPr/>
      <dgm:t>
        <a:bodyPr/>
        <a:lstStyle/>
        <a:p>
          <a:endParaRPr lang="cs-CZ" sz="1600"/>
        </a:p>
      </dgm:t>
    </dgm:pt>
    <dgm:pt modelId="{7F70B368-3B48-4699-BAEA-F7A7E887D23E}">
      <dgm:prSet phldrT="[Text]" custT="1"/>
      <dgm:spPr/>
      <dgm:t>
        <a:bodyPr/>
        <a:lstStyle/>
        <a:p>
          <a:r>
            <a:rPr lang="cs-CZ" sz="1600" dirty="0" smtClean="0"/>
            <a:t>Mobilizace</a:t>
          </a:r>
          <a:endParaRPr lang="cs-CZ" sz="1600" dirty="0"/>
        </a:p>
      </dgm:t>
    </dgm:pt>
    <dgm:pt modelId="{AFD7DEFF-B0CA-496F-87ED-0EAE1AEE6324}" type="parTrans" cxnId="{2F958FF0-1F9C-4269-9689-30AC9459DDBD}">
      <dgm:prSet/>
      <dgm:spPr/>
      <dgm:t>
        <a:bodyPr/>
        <a:lstStyle/>
        <a:p>
          <a:endParaRPr lang="cs-CZ" sz="1600"/>
        </a:p>
      </dgm:t>
    </dgm:pt>
    <dgm:pt modelId="{49D6E4F9-FD33-431B-8B0E-CD53B0297029}" type="sibTrans" cxnId="{2F958FF0-1F9C-4269-9689-30AC9459DDBD}">
      <dgm:prSet/>
      <dgm:spPr/>
      <dgm:t>
        <a:bodyPr/>
        <a:lstStyle/>
        <a:p>
          <a:endParaRPr lang="cs-CZ" sz="1600"/>
        </a:p>
      </dgm:t>
    </dgm:pt>
    <dgm:pt modelId="{BA24321E-C9F7-4C87-96CB-568348FCF81F}" type="pres">
      <dgm:prSet presAssocID="{D3CE0E34-2D1B-4F13-A8AB-20DB5F48C9B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50383EE-4E94-4431-824D-5BF6BBBD8DED}" type="pres">
      <dgm:prSet presAssocID="{05DF98F0-4EC1-418A-A60B-A4CA87151F59}" presName="centerShape" presStyleLbl="node0" presStyleIdx="0" presStyleCnt="1"/>
      <dgm:spPr/>
      <dgm:t>
        <a:bodyPr/>
        <a:lstStyle/>
        <a:p>
          <a:endParaRPr lang="en-GB"/>
        </a:p>
      </dgm:t>
    </dgm:pt>
    <dgm:pt modelId="{63DB358B-6367-454B-BA7A-44CEBF1E95BB}" type="pres">
      <dgm:prSet presAssocID="{7D412D23-3BAE-4109-9907-BDC81BCE6F6F}" presName="parTrans" presStyleLbl="bgSibTrans2D1" presStyleIdx="0" presStyleCnt="3"/>
      <dgm:spPr/>
      <dgm:t>
        <a:bodyPr/>
        <a:lstStyle/>
        <a:p>
          <a:endParaRPr lang="en-GB"/>
        </a:p>
      </dgm:t>
    </dgm:pt>
    <dgm:pt modelId="{8434E09B-3086-4C15-BC99-4E79BAA8BC1E}" type="pres">
      <dgm:prSet presAssocID="{2BD50E43-FF72-49F2-AAB4-B3288EB6743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5FCBFEE-2822-4188-A12C-D99F4B846BF4}" type="pres">
      <dgm:prSet presAssocID="{951402D7-BBF6-49FD-9BCF-4DDB61F4FDDA}" presName="parTrans" presStyleLbl="bgSibTrans2D1" presStyleIdx="1" presStyleCnt="3"/>
      <dgm:spPr/>
      <dgm:t>
        <a:bodyPr/>
        <a:lstStyle/>
        <a:p>
          <a:endParaRPr lang="en-GB"/>
        </a:p>
      </dgm:t>
    </dgm:pt>
    <dgm:pt modelId="{22467151-C869-4208-A130-90CEB005A36A}" type="pres">
      <dgm:prSet presAssocID="{189036A6-7F7C-49C3-A1D8-FDD05C4F35D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8BF847C-6373-43C0-B263-24C6D0E21C4E}" type="pres">
      <dgm:prSet presAssocID="{AFD7DEFF-B0CA-496F-87ED-0EAE1AEE6324}" presName="parTrans" presStyleLbl="bgSibTrans2D1" presStyleIdx="2" presStyleCnt="3"/>
      <dgm:spPr/>
      <dgm:t>
        <a:bodyPr/>
        <a:lstStyle/>
        <a:p>
          <a:endParaRPr lang="en-GB"/>
        </a:p>
      </dgm:t>
    </dgm:pt>
    <dgm:pt modelId="{E140612E-3FD0-499A-9E8B-FA64B7F646D5}" type="pres">
      <dgm:prSet presAssocID="{7F70B368-3B48-4699-BAEA-F7A7E887D23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AE2BF34-D472-482B-89AC-A079C5A49671}" type="presOf" srcId="{D3CE0E34-2D1B-4F13-A8AB-20DB5F48C9B4}" destId="{BA24321E-C9F7-4C87-96CB-568348FCF81F}" srcOrd="0" destOrd="0" presId="urn:microsoft.com/office/officeart/2005/8/layout/radial4"/>
    <dgm:cxn modelId="{BBB79028-5BE1-455F-A1C6-ACB0BB44A245}" type="presOf" srcId="{7F70B368-3B48-4699-BAEA-F7A7E887D23E}" destId="{E140612E-3FD0-499A-9E8B-FA64B7F646D5}" srcOrd="0" destOrd="0" presId="urn:microsoft.com/office/officeart/2005/8/layout/radial4"/>
    <dgm:cxn modelId="{ADDD63A0-240A-4E56-BEAD-EF542D48B583}" type="presOf" srcId="{189036A6-7F7C-49C3-A1D8-FDD05C4F35DA}" destId="{22467151-C869-4208-A130-90CEB005A36A}" srcOrd="0" destOrd="0" presId="urn:microsoft.com/office/officeart/2005/8/layout/radial4"/>
    <dgm:cxn modelId="{DDAD3A6D-378D-4789-A960-B74ABBA7F9F1}" type="presOf" srcId="{05DF98F0-4EC1-418A-A60B-A4CA87151F59}" destId="{F50383EE-4E94-4431-824D-5BF6BBBD8DED}" srcOrd="0" destOrd="0" presId="urn:microsoft.com/office/officeart/2005/8/layout/radial4"/>
    <dgm:cxn modelId="{C322A040-F8DD-4185-B87C-2C5ABB1E5572}" type="presOf" srcId="{7D412D23-3BAE-4109-9907-BDC81BCE6F6F}" destId="{63DB358B-6367-454B-BA7A-44CEBF1E95BB}" srcOrd="0" destOrd="0" presId="urn:microsoft.com/office/officeart/2005/8/layout/radial4"/>
    <dgm:cxn modelId="{2F958FF0-1F9C-4269-9689-30AC9459DDBD}" srcId="{05DF98F0-4EC1-418A-A60B-A4CA87151F59}" destId="{7F70B368-3B48-4699-BAEA-F7A7E887D23E}" srcOrd="2" destOrd="0" parTransId="{AFD7DEFF-B0CA-496F-87ED-0EAE1AEE6324}" sibTransId="{49D6E4F9-FD33-431B-8B0E-CD53B0297029}"/>
    <dgm:cxn modelId="{3F77D785-F6F2-4854-97DD-B95CF69FF680}" type="presOf" srcId="{2BD50E43-FF72-49F2-AAB4-B3288EB6743D}" destId="{8434E09B-3086-4C15-BC99-4E79BAA8BC1E}" srcOrd="0" destOrd="0" presId="urn:microsoft.com/office/officeart/2005/8/layout/radial4"/>
    <dgm:cxn modelId="{FD2A764A-445F-476F-BA59-CCD5055F88E7}" type="presOf" srcId="{AFD7DEFF-B0CA-496F-87ED-0EAE1AEE6324}" destId="{28BF847C-6373-43C0-B263-24C6D0E21C4E}" srcOrd="0" destOrd="0" presId="urn:microsoft.com/office/officeart/2005/8/layout/radial4"/>
    <dgm:cxn modelId="{5CB87D46-F424-453A-AF89-E085D05A8CDA}" type="presOf" srcId="{951402D7-BBF6-49FD-9BCF-4DDB61F4FDDA}" destId="{B5FCBFEE-2822-4188-A12C-D99F4B846BF4}" srcOrd="0" destOrd="0" presId="urn:microsoft.com/office/officeart/2005/8/layout/radial4"/>
    <dgm:cxn modelId="{4FB72BB1-7060-476E-A380-32F4A03770A6}" srcId="{05DF98F0-4EC1-418A-A60B-A4CA87151F59}" destId="{2BD50E43-FF72-49F2-AAB4-B3288EB6743D}" srcOrd="0" destOrd="0" parTransId="{7D412D23-3BAE-4109-9907-BDC81BCE6F6F}" sibTransId="{3BD05F42-AD56-4EFA-ABFF-DDBF12D79D50}"/>
    <dgm:cxn modelId="{35ECCF87-CF3B-473E-9D1E-07BF73279DAA}" srcId="{05DF98F0-4EC1-418A-A60B-A4CA87151F59}" destId="{189036A6-7F7C-49C3-A1D8-FDD05C4F35DA}" srcOrd="1" destOrd="0" parTransId="{951402D7-BBF6-49FD-9BCF-4DDB61F4FDDA}" sibTransId="{69F9EF20-B978-4B9C-81BA-D7C550813682}"/>
    <dgm:cxn modelId="{059E4A59-528A-439F-939C-53AE2DB22B6D}" srcId="{D3CE0E34-2D1B-4F13-A8AB-20DB5F48C9B4}" destId="{05DF98F0-4EC1-418A-A60B-A4CA87151F59}" srcOrd="0" destOrd="0" parTransId="{0620C6BE-63AB-419E-89F9-C7B1F2981A21}" sibTransId="{D82C6E79-0313-4DA8-A9A9-4AC9D2B940B7}"/>
    <dgm:cxn modelId="{1D5A1C68-8C32-4E93-8445-603A414E140A}" type="presParOf" srcId="{BA24321E-C9F7-4C87-96CB-568348FCF81F}" destId="{F50383EE-4E94-4431-824D-5BF6BBBD8DED}" srcOrd="0" destOrd="0" presId="urn:microsoft.com/office/officeart/2005/8/layout/radial4"/>
    <dgm:cxn modelId="{9739781E-A258-4B93-986D-E7BE6AB6463B}" type="presParOf" srcId="{BA24321E-C9F7-4C87-96CB-568348FCF81F}" destId="{63DB358B-6367-454B-BA7A-44CEBF1E95BB}" srcOrd="1" destOrd="0" presId="urn:microsoft.com/office/officeart/2005/8/layout/radial4"/>
    <dgm:cxn modelId="{90307A16-7972-4695-AAF2-A76FACE3A523}" type="presParOf" srcId="{BA24321E-C9F7-4C87-96CB-568348FCF81F}" destId="{8434E09B-3086-4C15-BC99-4E79BAA8BC1E}" srcOrd="2" destOrd="0" presId="urn:microsoft.com/office/officeart/2005/8/layout/radial4"/>
    <dgm:cxn modelId="{A4CD4CF8-9E62-474E-887F-BB285946BC7D}" type="presParOf" srcId="{BA24321E-C9F7-4C87-96CB-568348FCF81F}" destId="{B5FCBFEE-2822-4188-A12C-D99F4B846BF4}" srcOrd="3" destOrd="0" presId="urn:microsoft.com/office/officeart/2005/8/layout/radial4"/>
    <dgm:cxn modelId="{E0E4AE3B-024E-4F16-A398-409B419D7EE9}" type="presParOf" srcId="{BA24321E-C9F7-4C87-96CB-568348FCF81F}" destId="{22467151-C869-4208-A130-90CEB005A36A}" srcOrd="4" destOrd="0" presId="urn:microsoft.com/office/officeart/2005/8/layout/radial4"/>
    <dgm:cxn modelId="{149B146D-1C7D-43A8-B411-A9D1F41CBEC1}" type="presParOf" srcId="{BA24321E-C9F7-4C87-96CB-568348FCF81F}" destId="{28BF847C-6373-43C0-B263-24C6D0E21C4E}" srcOrd="5" destOrd="0" presId="urn:microsoft.com/office/officeart/2005/8/layout/radial4"/>
    <dgm:cxn modelId="{90C86367-044E-4442-9833-96B4BE1195A4}" type="presParOf" srcId="{BA24321E-C9F7-4C87-96CB-568348FCF81F}" destId="{E140612E-3FD0-499A-9E8B-FA64B7F646D5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F2B83-D97F-4775-AE55-E2E1AE0F349B}">
      <dsp:nvSpPr>
        <dsp:cNvPr id="0" name=""/>
        <dsp:cNvSpPr/>
      </dsp:nvSpPr>
      <dsp:spPr>
        <a:xfrm>
          <a:off x="2008" y="791706"/>
          <a:ext cx="934171" cy="10089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6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>
              <a:solidFill>
                <a:schemeClr val="tx1"/>
              </a:solidFill>
            </a:rPr>
            <a:t>Dodavatel vstupů</a:t>
          </a:r>
          <a:endParaRPr lang="cs-CZ" sz="1200" kern="1200" dirty="0">
            <a:solidFill>
              <a:schemeClr val="tx1"/>
            </a:solidFill>
          </a:endParaRPr>
        </a:p>
      </dsp:txBody>
      <dsp:txXfrm>
        <a:off x="29369" y="819067"/>
        <a:ext cx="879449" cy="954252"/>
      </dsp:txXfrm>
    </dsp:sp>
    <dsp:sp modelId="{400D24A2-1662-42BE-9808-6D1436700987}">
      <dsp:nvSpPr>
        <dsp:cNvPr id="0" name=""/>
        <dsp:cNvSpPr/>
      </dsp:nvSpPr>
      <dsp:spPr>
        <a:xfrm rot="18289469">
          <a:off x="795845" y="1011403"/>
          <a:ext cx="654336" cy="32431"/>
        </a:xfrm>
        <a:custGeom>
          <a:avLst/>
          <a:gdLst/>
          <a:ahLst/>
          <a:cxnLst/>
          <a:rect l="0" t="0" r="0" b="0"/>
          <a:pathLst>
            <a:path>
              <a:moveTo>
                <a:pt x="0" y="16215"/>
              </a:moveTo>
              <a:lnTo>
                <a:pt x="654336" y="16215"/>
              </a:lnTo>
            </a:path>
          </a:pathLst>
        </a:custGeom>
        <a:noFill/>
        <a:ln w="22225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>
            <a:solidFill>
              <a:schemeClr val="tx1"/>
            </a:solidFill>
          </a:endParaRPr>
        </a:p>
      </dsp:txBody>
      <dsp:txXfrm>
        <a:off x="1106655" y="1011261"/>
        <a:ext cx="32716" cy="32716"/>
      </dsp:txXfrm>
    </dsp:sp>
    <dsp:sp modelId="{27C73ECE-517A-4479-80B8-DD91C2F60DD6}">
      <dsp:nvSpPr>
        <dsp:cNvPr id="0" name=""/>
        <dsp:cNvSpPr/>
      </dsp:nvSpPr>
      <dsp:spPr>
        <a:xfrm>
          <a:off x="1309847" y="525502"/>
          <a:ext cx="934171" cy="4670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6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>
              <a:solidFill>
                <a:schemeClr val="tx1"/>
              </a:solidFill>
            </a:rPr>
            <a:t>Farmář</a:t>
          </a:r>
          <a:endParaRPr lang="cs-CZ" sz="1200" kern="1200" dirty="0">
            <a:solidFill>
              <a:schemeClr val="tx1"/>
            </a:solidFill>
          </a:endParaRPr>
        </a:p>
      </dsp:txBody>
      <dsp:txXfrm>
        <a:off x="1323527" y="539182"/>
        <a:ext cx="906811" cy="439725"/>
      </dsp:txXfrm>
    </dsp:sp>
    <dsp:sp modelId="{7715E190-6380-45C3-90D7-505B9A470DD4}">
      <dsp:nvSpPr>
        <dsp:cNvPr id="0" name=""/>
        <dsp:cNvSpPr/>
      </dsp:nvSpPr>
      <dsp:spPr>
        <a:xfrm>
          <a:off x="936179" y="1279978"/>
          <a:ext cx="373668" cy="32431"/>
        </a:xfrm>
        <a:custGeom>
          <a:avLst/>
          <a:gdLst/>
          <a:ahLst/>
          <a:cxnLst/>
          <a:rect l="0" t="0" r="0" b="0"/>
          <a:pathLst>
            <a:path>
              <a:moveTo>
                <a:pt x="0" y="16215"/>
              </a:moveTo>
              <a:lnTo>
                <a:pt x="373668" y="16215"/>
              </a:lnTo>
            </a:path>
          </a:pathLst>
        </a:custGeom>
        <a:noFill/>
        <a:ln w="22225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>
            <a:solidFill>
              <a:schemeClr val="tx1"/>
            </a:solidFill>
          </a:endParaRPr>
        </a:p>
      </dsp:txBody>
      <dsp:txXfrm>
        <a:off x="1113672" y="1286852"/>
        <a:ext cx="18683" cy="18683"/>
      </dsp:txXfrm>
    </dsp:sp>
    <dsp:sp modelId="{6187C35C-A68C-4AD2-8BB7-21595B52BE07}">
      <dsp:nvSpPr>
        <dsp:cNvPr id="0" name=""/>
        <dsp:cNvSpPr/>
      </dsp:nvSpPr>
      <dsp:spPr>
        <a:xfrm>
          <a:off x="1309847" y="1062651"/>
          <a:ext cx="934171" cy="4670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6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>
              <a:solidFill>
                <a:schemeClr val="tx1"/>
              </a:solidFill>
            </a:rPr>
            <a:t>Farmář</a:t>
          </a:r>
          <a:endParaRPr lang="cs-CZ" sz="1200" kern="1200" dirty="0">
            <a:solidFill>
              <a:schemeClr val="tx1"/>
            </a:solidFill>
          </a:endParaRPr>
        </a:p>
      </dsp:txBody>
      <dsp:txXfrm>
        <a:off x="1323527" y="1076331"/>
        <a:ext cx="906811" cy="439725"/>
      </dsp:txXfrm>
    </dsp:sp>
    <dsp:sp modelId="{81A84E60-F66D-462F-897D-FDD66DF3BFBA}">
      <dsp:nvSpPr>
        <dsp:cNvPr id="0" name=""/>
        <dsp:cNvSpPr/>
      </dsp:nvSpPr>
      <dsp:spPr>
        <a:xfrm>
          <a:off x="2244019" y="1279978"/>
          <a:ext cx="674994" cy="32431"/>
        </a:xfrm>
        <a:custGeom>
          <a:avLst/>
          <a:gdLst/>
          <a:ahLst/>
          <a:cxnLst/>
          <a:rect l="0" t="0" r="0" b="0"/>
          <a:pathLst>
            <a:path>
              <a:moveTo>
                <a:pt x="0" y="16215"/>
              </a:moveTo>
              <a:lnTo>
                <a:pt x="674994" y="16215"/>
              </a:lnTo>
            </a:path>
          </a:pathLst>
        </a:custGeom>
        <a:noFill/>
        <a:ln w="2222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>
            <a:solidFill>
              <a:schemeClr val="tx1"/>
            </a:solidFill>
          </a:endParaRPr>
        </a:p>
      </dsp:txBody>
      <dsp:txXfrm>
        <a:off x="2564641" y="1279319"/>
        <a:ext cx="33749" cy="33749"/>
      </dsp:txXfrm>
    </dsp:sp>
    <dsp:sp modelId="{7978EDF7-FC91-4442-9A28-0EF0132FD96E}">
      <dsp:nvSpPr>
        <dsp:cNvPr id="0" name=""/>
        <dsp:cNvSpPr/>
      </dsp:nvSpPr>
      <dsp:spPr>
        <a:xfrm>
          <a:off x="2919013" y="791706"/>
          <a:ext cx="934171" cy="10089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6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>
              <a:solidFill>
                <a:schemeClr val="tx1"/>
              </a:solidFill>
            </a:rPr>
            <a:t>Exportér</a:t>
          </a:r>
          <a:endParaRPr lang="cs-CZ" sz="1200" kern="1200" dirty="0">
            <a:solidFill>
              <a:schemeClr val="tx1"/>
            </a:solidFill>
          </a:endParaRPr>
        </a:p>
      </dsp:txBody>
      <dsp:txXfrm>
        <a:off x="2946374" y="819067"/>
        <a:ext cx="879449" cy="954252"/>
      </dsp:txXfrm>
    </dsp:sp>
    <dsp:sp modelId="{9733BAF1-C6F7-44D1-A046-1BE85641757D}">
      <dsp:nvSpPr>
        <dsp:cNvPr id="0" name=""/>
        <dsp:cNvSpPr/>
      </dsp:nvSpPr>
      <dsp:spPr>
        <a:xfrm>
          <a:off x="3853184" y="1279978"/>
          <a:ext cx="361972" cy="32431"/>
        </a:xfrm>
        <a:custGeom>
          <a:avLst/>
          <a:gdLst/>
          <a:ahLst/>
          <a:cxnLst/>
          <a:rect l="0" t="0" r="0" b="0"/>
          <a:pathLst>
            <a:path>
              <a:moveTo>
                <a:pt x="0" y="16215"/>
              </a:moveTo>
              <a:lnTo>
                <a:pt x="361972" y="16215"/>
              </a:lnTo>
            </a:path>
          </a:pathLst>
        </a:custGeom>
        <a:noFill/>
        <a:ln w="2222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>
            <a:solidFill>
              <a:schemeClr val="tx1"/>
            </a:solidFill>
          </a:endParaRPr>
        </a:p>
      </dsp:txBody>
      <dsp:txXfrm>
        <a:off x="4025121" y="1287144"/>
        <a:ext cx="18098" cy="18098"/>
      </dsp:txXfrm>
    </dsp:sp>
    <dsp:sp modelId="{4C7178A2-7F80-40E3-BCD3-E2ED15CAAA15}">
      <dsp:nvSpPr>
        <dsp:cNvPr id="0" name=""/>
        <dsp:cNvSpPr/>
      </dsp:nvSpPr>
      <dsp:spPr>
        <a:xfrm>
          <a:off x="4215157" y="791706"/>
          <a:ext cx="934171" cy="10089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6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>
              <a:solidFill>
                <a:schemeClr val="tx1"/>
              </a:solidFill>
            </a:rPr>
            <a:t>Importér</a:t>
          </a:r>
          <a:endParaRPr lang="cs-CZ" sz="1200" kern="1200" dirty="0">
            <a:solidFill>
              <a:schemeClr val="tx1"/>
            </a:solidFill>
          </a:endParaRPr>
        </a:p>
      </dsp:txBody>
      <dsp:txXfrm>
        <a:off x="4242518" y="819067"/>
        <a:ext cx="879449" cy="954252"/>
      </dsp:txXfrm>
    </dsp:sp>
    <dsp:sp modelId="{E16839DC-70B3-4136-A037-64238DD55E7D}">
      <dsp:nvSpPr>
        <dsp:cNvPr id="0" name=""/>
        <dsp:cNvSpPr/>
      </dsp:nvSpPr>
      <dsp:spPr>
        <a:xfrm>
          <a:off x="5149328" y="1279978"/>
          <a:ext cx="268630" cy="32431"/>
        </a:xfrm>
        <a:custGeom>
          <a:avLst/>
          <a:gdLst/>
          <a:ahLst/>
          <a:cxnLst/>
          <a:rect l="0" t="0" r="0" b="0"/>
          <a:pathLst>
            <a:path>
              <a:moveTo>
                <a:pt x="0" y="16215"/>
              </a:moveTo>
              <a:lnTo>
                <a:pt x="268630" y="16215"/>
              </a:lnTo>
            </a:path>
          </a:pathLst>
        </a:custGeom>
        <a:noFill/>
        <a:ln w="2222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>
            <a:solidFill>
              <a:schemeClr val="tx1"/>
            </a:solidFill>
          </a:endParaRPr>
        </a:p>
      </dsp:txBody>
      <dsp:txXfrm>
        <a:off x="5276927" y="1289478"/>
        <a:ext cx="13431" cy="13431"/>
      </dsp:txXfrm>
    </dsp:sp>
    <dsp:sp modelId="{44FEA057-BD38-4FA1-B365-81E705F0689B}">
      <dsp:nvSpPr>
        <dsp:cNvPr id="0" name=""/>
        <dsp:cNvSpPr/>
      </dsp:nvSpPr>
      <dsp:spPr>
        <a:xfrm>
          <a:off x="5417958" y="791706"/>
          <a:ext cx="934171" cy="10089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6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>
              <a:solidFill>
                <a:schemeClr val="tx1"/>
              </a:solidFill>
            </a:rPr>
            <a:t>Zpracovatel</a:t>
          </a:r>
          <a:endParaRPr lang="cs-CZ" sz="1200" kern="1200" dirty="0">
            <a:solidFill>
              <a:schemeClr val="tx1"/>
            </a:solidFill>
          </a:endParaRPr>
        </a:p>
      </dsp:txBody>
      <dsp:txXfrm>
        <a:off x="5445319" y="819067"/>
        <a:ext cx="879449" cy="954252"/>
      </dsp:txXfrm>
    </dsp:sp>
    <dsp:sp modelId="{0985C69C-9200-4948-8771-2DAF55D72EC6}">
      <dsp:nvSpPr>
        <dsp:cNvPr id="0" name=""/>
        <dsp:cNvSpPr/>
      </dsp:nvSpPr>
      <dsp:spPr>
        <a:xfrm>
          <a:off x="6352129" y="1279978"/>
          <a:ext cx="237363" cy="32431"/>
        </a:xfrm>
        <a:custGeom>
          <a:avLst/>
          <a:gdLst/>
          <a:ahLst/>
          <a:cxnLst/>
          <a:rect l="0" t="0" r="0" b="0"/>
          <a:pathLst>
            <a:path>
              <a:moveTo>
                <a:pt x="0" y="16215"/>
              </a:moveTo>
              <a:lnTo>
                <a:pt x="237363" y="16215"/>
              </a:lnTo>
            </a:path>
          </a:pathLst>
        </a:custGeom>
        <a:noFill/>
        <a:ln w="2222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>
            <a:solidFill>
              <a:schemeClr val="tx1"/>
            </a:solidFill>
          </a:endParaRPr>
        </a:p>
      </dsp:txBody>
      <dsp:txXfrm>
        <a:off x="6464877" y="1290259"/>
        <a:ext cx="11868" cy="11868"/>
      </dsp:txXfrm>
    </dsp:sp>
    <dsp:sp modelId="{8D8DE67E-9A2F-4A19-89CC-A55F59AE07D7}">
      <dsp:nvSpPr>
        <dsp:cNvPr id="0" name=""/>
        <dsp:cNvSpPr/>
      </dsp:nvSpPr>
      <dsp:spPr>
        <a:xfrm>
          <a:off x="6589493" y="791706"/>
          <a:ext cx="934171" cy="10089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6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>
              <a:solidFill>
                <a:schemeClr val="tx1"/>
              </a:solidFill>
            </a:rPr>
            <a:t>Velkoobchod</a:t>
          </a:r>
          <a:endParaRPr lang="cs-CZ" sz="1200" kern="1200" dirty="0">
            <a:solidFill>
              <a:schemeClr val="tx1"/>
            </a:solidFill>
          </a:endParaRPr>
        </a:p>
      </dsp:txBody>
      <dsp:txXfrm>
        <a:off x="6616854" y="819067"/>
        <a:ext cx="879449" cy="954252"/>
      </dsp:txXfrm>
    </dsp:sp>
    <dsp:sp modelId="{954E8598-7124-42C0-AE5B-CA90160A1812}">
      <dsp:nvSpPr>
        <dsp:cNvPr id="0" name=""/>
        <dsp:cNvSpPr/>
      </dsp:nvSpPr>
      <dsp:spPr>
        <a:xfrm>
          <a:off x="7523664" y="1279978"/>
          <a:ext cx="327389" cy="32431"/>
        </a:xfrm>
        <a:custGeom>
          <a:avLst/>
          <a:gdLst/>
          <a:ahLst/>
          <a:cxnLst/>
          <a:rect l="0" t="0" r="0" b="0"/>
          <a:pathLst>
            <a:path>
              <a:moveTo>
                <a:pt x="0" y="16215"/>
              </a:moveTo>
              <a:lnTo>
                <a:pt x="327389" y="16215"/>
              </a:lnTo>
            </a:path>
          </a:pathLst>
        </a:custGeom>
        <a:noFill/>
        <a:ln w="2222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>
            <a:solidFill>
              <a:schemeClr val="tx1"/>
            </a:solidFill>
          </a:endParaRPr>
        </a:p>
      </dsp:txBody>
      <dsp:txXfrm>
        <a:off x="7679174" y="1288009"/>
        <a:ext cx="16369" cy="16369"/>
      </dsp:txXfrm>
    </dsp:sp>
    <dsp:sp modelId="{A0304898-635F-4792-9BC6-536C1A5D9703}">
      <dsp:nvSpPr>
        <dsp:cNvPr id="0" name=""/>
        <dsp:cNvSpPr/>
      </dsp:nvSpPr>
      <dsp:spPr>
        <a:xfrm>
          <a:off x="7851053" y="791706"/>
          <a:ext cx="934171" cy="10089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6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>
              <a:solidFill>
                <a:schemeClr val="tx1"/>
              </a:solidFill>
            </a:rPr>
            <a:t>Maloobchod</a:t>
          </a:r>
          <a:endParaRPr lang="cs-CZ" sz="1200" kern="1200" dirty="0">
            <a:solidFill>
              <a:schemeClr val="tx1"/>
            </a:solidFill>
          </a:endParaRPr>
        </a:p>
      </dsp:txBody>
      <dsp:txXfrm>
        <a:off x="7878414" y="819067"/>
        <a:ext cx="879449" cy="954252"/>
      </dsp:txXfrm>
    </dsp:sp>
    <dsp:sp modelId="{18D10324-7D74-469F-B43A-B2DFE1525D97}">
      <dsp:nvSpPr>
        <dsp:cNvPr id="0" name=""/>
        <dsp:cNvSpPr/>
      </dsp:nvSpPr>
      <dsp:spPr>
        <a:xfrm rot="3310531">
          <a:off x="795845" y="1548552"/>
          <a:ext cx="654336" cy="32431"/>
        </a:xfrm>
        <a:custGeom>
          <a:avLst/>
          <a:gdLst/>
          <a:ahLst/>
          <a:cxnLst/>
          <a:rect l="0" t="0" r="0" b="0"/>
          <a:pathLst>
            <a:path>
              <a:moveTo>
                <a:pt x="0" y="16215"/>
              </a:moveTo>
              <a:lnTo>
                <a:pt x="654336" y="16215"/>
              </a:lnTo>
            </a:path>
          </a:pathLst>
        </a:custGeom>
        <a:noFill/>
        <a:ln w="22225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>
            <a:solidFill>
              <a:schemeClr val="tx1"/>
            </a:solidFill>
          </a:endParaRPr>
        </a:p>
      </dsp:txBody>
      <dsp:txXfrm>
        <a:off x="1106655" y="1548409"/>
        <a:ext cx="32716" cy="32716"/>
      </dsp:txXfrm>
    </dsp:sp>
    <dsp:sp modelId="{6E6A9897-EFBC-4E45-A8ED-46392CB29EA1}">
      <dsp:nvSpPr>
        <dsp:cNvPr id="0" name=""/>
        <dsp:cNvSpPr/>
      </dsp:nvSpPr>
      <dsp:spPr>
        <a:xfrm>
          <a:off x="1309847" y="1599799"/>
          <a:ext cx="934171" cy="4670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6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>
              <a:solidFill>
                <a:schemeClr val="tx1"/>
              </a:solidFill>
            </a:rPr>
            <a:t>Farmář</a:t>
          </a:r>
          <a:endParaRPr lang="cs-CZ" sz="1200" kern="1200" dirty="0">
            <a:solidFill>
              <a:schemeClr val="tx1"/>
            </a:solidFill>
          </a:endParaRPr>
        </a:p>
      </dsp:txBody>
      <dsp:txXfrm>
        <a:off x="1323527" y="1613479"/>
        <a:ext cx="906811" cy="4397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E2364-3C7B-4077-A3CF-FCB794A5DC4A}">
      <dsp:nvSpPr>
        <dsp:cNvPr id="0" name=""/>
        <dsp:cNvSpPr/>
      </dsp:nvSpPr>
      <dsp:spPr>
        <a:xfrm>
          <a:off x="1350584" y="1860506"/>
          <a:ext cx="1245744" cy="124574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noProof="0" dirty="0" smtClean="0"/>
            <a:t>Centrální podnik/farma</a:t>
          </a:r>
          <a:endParaRPr lang="en-GB" sz="1600" kern="1200" noProof="0" dirty="0"/>
        </a:p>
      </dsp:txBody>
      <dsp:txXfrm>
        <a:off x="1533019" y="2042941"/>
        <a:ext cx="880874" cy="880874"/>
      </dsp:txXfrm>
    </dsp:sp>
    <dsp:sp modelId="{77CEBAA1-9CE5-47F5-B9F4-945A9551D2B9}">
      <dsp:nvSpPr>
        <dsp:cNvPr id="0" name=""/>
        <dsp:cNvSpPr/>
      </dsp:nvSpPr>
      <dsp:spPr>
        <a:xfrm rot="12900000">
          <a:off x="501671" y="1626983"/>
          <a:ext cx="1004498" cy="3550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5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5FECC99-6ADE-4A3C-8CE7-FF06C972C2BE}">
      <dsp:nvSpPr>
        <dsp:cNvPr id="0" name=""/>
        <dsp:cNvSpPr/>
      </dsp:nvSpPr>
      <dsp:spPr>
        <a:xfrm>
          <a:off x="773" y="1043040"/>
          <a:ext cx="1183457" cy="9467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5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noProof="0" dirty="0" smtClean="0"/>
            <a:t>Smluvní dodavatelé</a:t>
          </a:r>
          <a:endParaRPr lang="en-GB" sz="1900" kern="1200" noProof="0" dirty="0"/>
        </a:p>
      </dsp:txBody>
      <dsp:txXfrm>
        <a:off x="28503" y="1070770"/>
        <a:ext cx="1127997" cy="891305"/>
      </dsp:txXfrm>
    </dsp:sp>
    <dsp:sp modelId="{A9807176-9EBD-418D-84A3-EED228ACF46B}">
      <dsp:nvSpPr>
        <dsp:cNvPr id="0" name=""/>
        <dsp:cNvSpPr/>
      </dsp:nvSpPr>
      <dsp:spPr>
        <a:xfrm rot="16200000">
          <a:off x="1471207" y="1122275"/>
          <a:ext cx="1004498" cy="3550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2230328"/>
                <a:satOff val="-9870"/>
                <a:lumOff val="-9902"/>
                <a:alphaOff val="0"/>
                <a:tint val="98000"/>
                <a:lumMod val="110000"/>
              </a:schemeClr>
            </a:gs>
            <a:gs pos="84000">
              <a:schemeClr val="accent5">
                <a:hueOff val="2230328"/>
                <a:satOff val="-9870"/>
                <a:lumOff val="-9902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3D45C46-B3DA-4810-97E1-D0ACA1402D84}">
      <dsp:nvSpPr>
        <dsp:cNvPr id="0" name=""/>
        <dsp:cNvSpPr/>
      </dsp:nvSpPr>
      <dsp:spPr>
        <a:xfrm>
          <a:off x="1381727" y="324161"/>
          <a:ext cx="1183457" cy="9467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230328"/>
                <a:satOff val="-9870"/>
                <a:lumOff val="-9902"/>
                <a:alphaOff val="0"/>
                <a:tint val="98000"/>
                <a:lumMod val="110000"/>
              </a:schemeClr>
            </a:gs>
            <a:gs pos="84000">
              <a:schemeClr val="accent5">
                <a:hueOff val="2230328"/>
                <a:satOff val="-9870"/>
                <a:lumOff val="-9902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noProof="0" dirty="0" smtClean="0"/>
            <a:t>Půda v nájmu</a:t>
          </a:r>
          <a:endParaRPr lang="en-GB" sz="1900" kern="1200" noProof="0" dirty="0"/>
        </a:p>
      </dsp:txBody>
      <dsp:txXfrm>
        <a:off x="1409457" y="351891"/>
        <a:ext cx="1127997" cy="891305"/>
      </dsp:txXfrm>
    </dsp:sp>
    <dsp:sp modelId="{BF5223B5-D555-4CBD-80D6-CD6703AB3E1F}">
      <dsp:nvSpPr>
        <dsp:cNvPr id="0" name=""/>
        <dsp:cNvSpPr/>
      </dsp:nvSpPr>
      <dsp:spPr>
        <a:xfrm rot="19500000">
          <a:off x="2440742" y="1626983"/>
          <a:ext cx="1004498" cy="3550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4460656"/>
                <a:satOff val="-19740"/>
                <a:lumOff val="-19804"/>
                <a:alphaOff val="0"/>
                <a:tint val="98000"/>
                <a:lumMod val="110000"/>
              </a:schemeClr>
            </a:gs>
            <a:gs pos="84000">
              <a:schemeClr val="accent5">
                <a:hueOff val="4460656"/>
                <a:satOff val="-19740"/>
                <a:lumOff val="-19804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DACF48-2DF8-4C5E-BBBF-25E4FA865626}">
      <dsp:nvSpPr>
        <dsp:cNvPr id="0" name=""/>
        <dsp:cNvSpPr/>
      </dsp:nvSpPr>
      <dsp:spPr>
        <a:xfrm>
          <a:off x="2762682" y="1043040"/>
          <a:ext cx="1183457" cy="9467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4460656"/>
                <a:satOff val="-19740"/>
                <a:lumOff val="-19804"/>
                <a:alphaOff val="0"/>
                <a:tint val="98000"/>
                <a:lumMod val="110000"/>
              </a:schemeClr>
            </a:gs>
            <a:gs pos="84000">
              <a:schemeClr val="accent5">
                <a:hueOff val="4460656"/>
                <a:satOff val="-19740"/>
                <a:lumOff val="-19804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noProof="0" dirty="0" smtClean="0"/>
            <a:t>Nákup půdy</a:t>
          </a:r>
          <a:endParaRPr lang="en-GB" sz="1900" kern="1200" noProof="0" dirty="0"/>
        </a:p>
      </dsp:txBody>
      <dsp:txXfrm>
        <a:off x="2790412" y="1070770"/>
        <a:ext cx="1127997" cy="8913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E2364-3C7B-4077-A3CF-FCB794A5DC4A}">
      <dsp:nvSpPr>
        <dsp:cNvPr id="0" name=""/>
        <dsp:cNvSpPr/>
      </dsp:nvSpPr>
      <dsp:spPr>
        <a:xfrm>
          <a:off x="1195358" y="1857084"/>
          <a:ext cx="1496603" cy="1226935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6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noProof="0" dirty="0" smtClean="0"/>
            <a:t>Družstvo</a:t>
          </a:r>
          <a:endParaRPr lang="en-GB" sz="1800" kern="1200" noProof="0" dirty="0"/>
        </a:p>
      </dsp:txBody>
      <dsp:txXfrm>
        <a:off x="1414530" y="2036764"/>
        <a:ext cx="1058259" cy="867575"/>
      </dsp:txXfrm>
    </dsp:sp>
    <dsp:sp modelId="{77CEBAA1-9CE5-47F5-B9F4-945A9551D2B9}">
      <dsp:nvSpPr>
        <dsp:cNvPr id="0" name=""/>
        <dsp:cNvSpPr/>
      </dsp:nvSpPr>
      <dsp:spPr>
        <a:xfrm rot="12900000">
          <a:off x="1122613" y="1564265"/>
          <a:ext cx="497614" cy="349676"/>
        </a:xfrm>
        <a:prstGeom prst="upDownArrow">
          <a:avLst/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6">
                <a:tint val="60000"/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5FECC99-6ADE-4A3C-8CE7-FF06C972C2BE}">
      <dsp:nvSpPr>
        <dsp:cNvPr id="0" name=""/>
        <dsp:cNvSpPr/>
      </dsp:nvSpPr>
      <dsp:spPr>
        <a:xfrm>
          <a:off x="2774" y="1053370"/>
          <a:ext cx="1165588" cy="9324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6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noProof="0" dirty="0" smtClean="0"/>
            <a:t>Člen</a:t>
          </a:r>
          <a:endParaRPr lang="en-GB" sz="1800" kern="1200" noProof="0" dirty="0"/>
        </a:p>
      </dsp:txBody>
      <dsp:txXfrm>
        <a:off x="30085" y="1080681"/>
        <a:ext cx="1110966" cy="877848"/>
      </dsp:txXfrm>
    </dsp:sp>
    <dsp:sp modelId="{A9807176-9EBD-418D-84A3-EED228ACF46B}">
      <dsp:nvSpPr>
        <dsp:cNvPr id="0" name=""/>
        <dsp:cNvSpPr/>
      </dsp:nvSpPr>
      <dsp:spPr>
        <a:xfrm rot="16200000">
          <a:off x="1680932" y="1383212"/>
          <a:ext cx="525454" cy="349676"/>
        </a:xfrm>
        <a:prstGeom prst="upDownArrow">
          <a:avLst/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6">
                <a:tint val="60000"/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3D45C46-B3DA-4810-97E1-D0ACA1402D84}">
      <dsp:nvSpPr>
        <dsp:cNvPr id="0" name=""/>
        <dsp:cNvSpPr/>
      </dsp:nvSpPr>
      <dsp:spPr>
        <a:xfrm>
          <a:off x="1360865" y="346392"/>
          <a:ext cx="1165588" cy="9324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6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noProof="0" dirty="0" smtClean="0"/>
            <a:t>Člen</a:t>
          </a:r>
          <a:endParaRPr lang="en-GB" sz="1800" kern="1200" noProof="0" dirty="0"/>
        </a:p>
      </dsp:txBody>
      <dsp:txXfrm>
        <a:off x="1388176" y="373703"/>
        <a:ext cx="1110966" cy="877848"/>
      </dsp:txXfrm>
    </dsp:sp>
    <dsp:sp modelId="{BF5223B5-D555-4CBD-80D6-CD6703AB3E1F}">
      <dsp:nvSpPr>
        <dsp:cNvPr id="0" name=""/>
        <dsp:cNvSpPr/>
      </dsp:nvSpPr>
      <dsp:spPr>
        <a:xfrm rot="19500000">
          <a:off x="2285716" y="1618388"/>
          <a:ext cx="528455" cy="349676"/>
        </a:xfrm>
        <a:prstGeom prst="upDownArrow">
          <a:avLst/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6">
                <a:tint val="60000"/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DACF48-2DF8-4C5E-BBBF-25E4FA865626}">
      <dsp:nvSpPr>
        <dsp:cNvPr id="0" name=""/>
        <dsp:cNvSpPr/>
      </dsp:nvSpPr>
      <dsp:spPr>
        <a:xfrm>
          <a:off x="2718957" y="1053370"/>
          <a:ext cx="1165588" cy="9324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6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noProof="0" dirty="0" smtClean="0"/>
            <a:t>Člen</a:t>
          </a:r>
          <a:endParaRPr lang="en-GB" sz="1800" kern="1200" noProof="0" dirty="0"/>
        </a:p>
      </dsp:txBody>
      <dsp:txXfrm>
        <a:off x="2746268" y="1080681"/>
        <a:ext cx="1110966" cy="8778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21CA6-EF36-4AEF-A385-480D7FBFED03}">
      <dsp:nvSpPr>
        <dsp:cNvPr id="0" name=""/>
        <dsp:cNvSpPr/>
      </dsp:nvSpPr>
      <dsp:spPr>
        <a:xfrm>
          <a:off x="455929" y="0"/>
          <a:ext cx="1883092" cy="104616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 dirty="0" smtClean="0"/>
            <a:t>Skupiny producentů</a:t>
          </a:r>
          <a:endParaRPr lang="cs-CZ" sz="2600" kern="1200" dirty="0"/>
        </a:p>
      </dsp:txBody>
      <dsp:txXfrm>
        <a:off x="486570" y="30641"/>
        <a:ext cx="1821810" cy="984880"/>
      </dsp:txXfrm>
    </dsp:sp>
    <dsp:sp modelId="{02FE3961-FB58-4560-AB49-A19593C99F5B}">
      <dsp:nvSpPr>
        <dsp:cNvPr id="0" name=""/>
        <dsp:cNvSpPr/>
      </dsp:nvSpPr>
      <dsp:spPr>
        <a:xfrm>
          <a:off x="3175952" y="0"/>
          <a:ext cx="1883092" cy="104616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 dirty="0" smtClean="0"/>
            <a:t>Smluvní zemědělství</a:t>
          </a:r>
          <a:endParaRPr lang="cs-CZ" sz="2600" kern="1200" dirty="0"/>
        </a:p>
      </dsp:txBody>
      <dsp:txXfrm>
        <a:off x="3206593" y="30641"/>
        <a:ext cx="1821810" cy="984880"/>
      </dsp:txXfrm>
    </dsp:sp>
    <dsp:sp modelId="{86563063-24D3-42B6-9A4C-56106678A582}">
      <dsp:nvSpPr>
        <dsp:cNvPr id="0" name=""/>
        <dsp:cNvSpPr/>
      </dsp:nvSpPr>
      <dsp:spPr>
        <a:xfrm>
          <a:off x="2365176" y="4446191"/>
          <a:ext cx="784621" cy="784621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C6322-9A9D-4E80-BE35-A29DA53BB9FC}">
      <dsp:nvSpPr>
        <dsp:cNvPr id="0" name=""/>
        <dsp:cNvSpPr/>
      </dsp:nvSpPr>
      <dsp:spPr>
        <a:xfrm rot="21360000">
          <a:off x="402902" y="4109971"/>
          <a:ext cx="4709169" cy="32929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37F1F8-789D-4708-A563-8ADD9D22AF54}">
      <dsp:nvSpPr>
        <dsp:cNvPr id="0" name=""/>
        <dsp:cNvSpPr/>
      </dsp:nvSpPr>
      <dsp:spPr>
        <a:xfrm rot="21360000">
          <a:off x="410777" y="3516730"/>
          <a:ext cx="1868780" cy="645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Neformální kontrola kvality</a:t>
          </a:r>
          <a:endParaRPr lang="cs-CZ" sz="1600" kern="1200" dirty="0"/>
        </a:p>
      </dsp:txBody>
      <dsp:txXfrm>
        <a:off x="442281" y="3548234"/>
        <a:ext cx="1805772" cy="582364"/>
      </dsp:txXfrm>
    </dsp:sp>
    <dsp:sp modelId="{C4434D18-B8F3-4CA7-9FA4-BA4E3CE17CED}">
      <dsp:nvSpPr>
        <dsp:cNvPr id="0" name=""/>
        <dsp:cNvSpPr/>
      </dsp:nvSpPr>
      <dsp:spPr>
        <a:xfrm rot="21360000">
          <a:off x="358469" y="2826262"/>
          <a:ext cx="1868780" cy="645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Nezávislost na kupci</a:t>
          </a:r>
          <a:endParaRPr lang="cs-CZ" sz="1600" kern="1200" dirty="0"/>
        </a:p>
      </dsp:txBody>
      <dsp:txXfrm>
        <a:off x="389973" y="2857766"/>
        <a:ext cx="1805772" cy="582364"/>
      </dsp:txXfrm>
    </dsp:sp>
    <dsp:sp modelId="{68F9EFBE-F0F6-42F4-B332-87E2353BF136}">
      <dsp:nvSpPr>
        <dsp:cNvPr id="0" name=""/>
        <dsp:cNvSpPr/>
      </dsp:nvSpPr>
      <dsp:spPr>
        <a:xfrm rot="21360000">
          <a:off x="306161" y="2135795"/>
          <a:ext cx="1868780" cy="645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Důvěra a sociální kapitál</a:t>
          </a:r>
          <a:endParaRPr lang="cs-CZ" sz="1600" kern="1200" dirty="0"/>
        </a:p>
      </dsp:txBody>
      <dsp:txXfrm>
        <a:off x="337665" y="2167299"/>
        <a:ext cx="1805772" cy="582364"/>
      </dsp:txXfrm>
    </dsp:sp>
    <dsp:sp modelId="{71A152A5-7D1F-4383-9796-5B86A51E10FB}">
      <dsp:nvSpPr>
        <dsp:cNvPr id="0" name=""/>
        <dsp:cNvSpPr/>
      </dsp:nvSpPr>
      <dsp:spPr>
        <a:xfrm rot="21360000">
          <a:off x="253853" y="1445328"/>
          <a:ext cx="1868780" cy="645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Místní trhy</a:t>
          </a:r>
          <a:endParaRPr lang="cs-CZ" sz="1600" kern="1200" dirty="0"/>
        </a:p>
      </dsp:txBody>
      <dsp:txXfrm>
        <a:off x="285357" y="1476832"/>
        <a:ext cx="1805772" cy="582364"/>
      </dsp:txXfrm>
    </dsp:sp>
    <dsp:sp modelId="{F81DEB3A-DD70-484C-9645-8FACD6871B6A}">
      <dsp:nvSpPr>
        <dsp:cNvPr id="0" name=""/>
        <dsp:cNvSpPr/>
      </dsp:nvSpPr>
      <dsp:spPr>
        <a:xfrm rot="21360000">
          <a:off x="3130800" y="3328421"/>
          <a:ext cx="1868780" cy="645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Otevřenost pro nové farmáře</a:t>
          </a:r>
          <a:endParaRPr lang="cs-CZ" sz="1600" kern="1200" dirty="0"/>
        </a:p>
      </dsp:txBody>
      <dsp:txXfrm>
        <a:off x="3162304" y="3359925"/>
        <a:ext cx="1805772" cy="582364"/>
      </dsp:txXfrm>
    </dsp:sp>
    <dsp:sp modelId="{CB91075D-5AF7-4BA3-B961-E81351818C07}">
      <dsp:nvSpPr>
        <dsp:cNvPr id="0" name=""/>
        <dsp:cNvSpPr/>
      </dsp:nvSpPr>
      <dsp:spPr>
        <a:xfrm rot="21360000">
          <a:off x="3078492" y="2637953"/>
          <a:ext cx="1868780" cy="645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Investice kupce do systémů kvality</a:t>
          </a:r>
          <a:endParaRPr lang="cs-CZ" sz="1600" kern="1200" dirty="0"/>
        </a:p>
      </dsp:txBody>
      <dsp:txXfrm>
        <a:off x="3109996" y="2669457"/>
        <a:ext cx="1805772" cy="582364"/>
      </dsp:txXfrm>
    </dsp:sp>
    <dsp:sp modelId="{275BBE60-145B-4DA7-B57D-AEF59F6F9903}">
      <dsp:nvSpPr>
        <dsp:cNvPr id="0" name=""/>
        <dsp:cNvSpPr/>
      </dsp:nvSpPr>
      <dsp:spPr>
        <a:xfrm rot="21360000">
          <a:off x="3026184" y="1947486"/>
          <a:ext cx="1868780" cy="645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Jasně nastavený způsob komunikace</a:t>
          </a:r>
          <a:endParaRPr lang="cs-CZ" sz="1600" kern="1200" dirty="0"/>
        </a:p>
      </dsp:txBody>
      <dsp:txXfrm>
        <a:off x="3057688" y="1978990"/>
        <a:ext cx="1805772" cy="5823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67EBB-0787-400F-9EF0-668845E3D99C}">
      <dsp:nvSpPr>
        <dsp:cNvPr id="0" name=""/>
        <dsp:cNvSpPr/>
      </dsp:nvSpPr>
      <dsp:spPr>
        <a:xfrm>
          <a:off x="0" y="920115"/>
          <a:ext cx="5226050" cy="209042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4B971A-F2F2-4361-8929-523FC8631E2C}">
      <dsp:nvSpPr>
        <dsp:cNvPr id="0" name=""/>
        <dsp:cNvSpPr/>
      </dsp:nvSpPr>
      <dsp:spPr>
        <a:xfrm>
          <a:off x="627126" y="1285938"/>
          <a:ext cx="1724596" cy="1024305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Individualistický (pragmatický) přístup</a:t>
          </a:r>
          <a:endParaRPr lang="cs-CZ" sz="2000" kern="1200" dirty="0">
            <a:solidFill>
              <a:schemeClr val="bg1"/>
            </a:solidFill>
          </a:endParaRPr>
        </a:p>
      </dsp:txBody>
      <dsp:txXfrm>
        <a:off x="627126" y="1285938"/>
        <a:ext cx="1724596" cy="1024305"/>
      </dsp:txXfrm>
    </dsp:sp>
    <dsp:sp modelId="{AA5B0162-516B-40F5-9A3D-E9CB521F36A2}">
      <dsp:nvSpPr>
        <dsp:cNvPr id="0" name=""/>
        <dsp:cNvSpPr/>
      </dsp:nvSpPr>
      <dsp:spPr>
        <a:xfrm>
          <a:off x="2613025" y="1620405"/>
          <a:ext cx="2038159" cy="1024305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Skupinový přístup</a:t>
          </a:r>
          <a:endParaRPr lang="cs-CZ" sz="2000" kern="1200" dirty="0"/>
        </a:p>
      </dsp:txBody>
      <dsp:txXfrm>
        <a:off x="2613025" y="1620405"/>
        <a:ext cx="2038159" cy="10243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0383EE-4E94-4431-824D-5BF6BBBD8DED}">
      <dsp:nvSpPr>
        <dsp:cNvPr id="0" name=""/>
        <dsp:cNvSpPr/>
      </dsp:nvSpPr>
      <dsp:spPr>
        <a:xfrm>
          <a:off x="1865682" y="2165340"/>
          <a:ext cx="1720857" cy="17208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Participace</a:t>
          </a:r>
          <a:r>
            <a:rPr lang="en-GB" sz="3600" kern="1200" dirty="0" smtClean="0"/>
            <a:t>?</a:t>
          </a:r>
          <a:endParaRPr lang="cs-CZ" sz="1600" kern="1200" dirty="0"/>
        </a:p>
      </dsp:txBody>
      <dsp:txXfrm>
        <a:off x="2117696" y="2417354"/>
        <a:ext cx="1216829" cy="1216829"/>
      </dsp:txXfrm>
    </dsp:sp>
    <dsp:sp modelId="{63DB358B-6367-454B-BA7A-44CEBF1E95BB}">
      <dsp:nvSpPr>
        <dsp:cNvPr id="0" name=""/>
        <dsp:cNvSpPr/>
      </dsp:nvSpPr>
      <dsp:spPr>
        <a:xfrm rot="12900000">
          <a:off x="694270" y="1843178"/>
          <a:ext cx="1386280" cy="49044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34E09B-3086-4C15-BC99-4E79BAA8BC1E}">
      <dsp:nvSpPr>
        <dsp:cNvPr id="0" name=""/>
        <dsp:cNvSpPr/>
      </dsp:nvSpPr>
      <dsp:spPr>
        <a:xfrm>
          <a:off x="2215" y="1036906"/>
          <a:ext cx="1634814" cy="13078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Motivace</a:t>
          </a:r>
          <a:endParaRPr lang="cs-CZ" sz="1600" kern="1200" dirty="0"/>
        </a:p>
      </dsp:txBody>
      <dsp:txXfrm>
        <a:off x="40521" y="1075212"/>
        <a:ext cx="1558202" cy="1231239"/>
      </dsp:txXfrm>
    </dsp:sp>
    <dsp:sp modelId="{B5FCBFEE-2822-4188-A12C-D99F4B846BF4}">
      <dsp:nvSpPr>
        <dsp:cNvPr id="0" name=""/>
        <dsp:cNvSpPr/>
      </dsp:nvSpPr>
      <dsp:spPr>
        <a:xfrm rot="16200000">
          <a:off x="2032970" y="1146295"/>
          <a:ext cx="1386280" cy="49044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67151-C869-4208-A130-90CEB005A36A}">
      <dsp:nvSpPr>
        <dsp:cNvPr id="0" name=""/>
        <dsp:cNvSpPr/>
      </dsp:nvSpPr>
      <dsp:spPr>
        <a:xfrm>
          <a:off x="1908703" y="44451"/>
          <a:ext cx="1634814" cy="13078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Vhodné zdroje (různé typy kapitálu)</a:t>
          </a:r>
          <a:endParaRPr lang="cs-CZ" sz="1600" kern="1200" dirty="0"/>
        </a:p>
      </dsp:txBody>
      <dsp:txXfrm>
        <a:off x="1947009" y="82757"/>
        <a:ext cx="1558202" cy="1231239"/>
      </dsp:txXfrm>
    </dsp:sp>
    <dsp:sp modelId="{28BF847C-6373-43C0-B263-24C6D0E21C4E}">
      <dsp:nvSpPr>
        <dsp:cNvPr id="0" name=""/>
        <dsp:cNvSpPr/>
      </dsp:nvSpPr>
      <dsp:spPr>
        <a:xfrm rot="19500000">
          <a:off x="3371671" y="1843178"/>
          <a:ext cx="1386280" cy="49044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40612E-3FD0-499A-9E8B-FA64B7F646D5}">
      <dsp:nvSpPr>
        <dsp:cNvPr id="0" name=""/>
        <dsp:cNvSpPr/>
      </dsp:nvSpPr>
      <dsp:spPr>
        <a:xfrm>
          <a:off x="3815191" y="1036906"/>
          <a:ext cx="1634814" cy="13078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Mobilizace</a:t>
          </a:r>
          <a:endParaRPr lang="cs-CZ" sz="1600" kern="1200" dirty="0"/>
        </a:p>
      </dsp:txBody>
      <dsp:txXfrm>
        <a:off x="3853497" y="1075212"/>
        <a:ext cx="1558202" cy="12312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64672-B23F-411D-AD1C-F5A9B28DF835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9B4B1-2566-445B-839F-8EB6F3438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165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1804EE-A21D-485F-90A7-C30D8300B12E}" type="slidenum">
              <a:rPr lang="en-GB"/>
              <a:pPr/>
              <a:t>15</a:t>
            </a:fld>
            <a:endParaRPr lang="en-GB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95325"/>
            <a:ext cx="6089650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03639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8295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D4C0FC-D2D1-4739-B48F-AB8D26A83E7B}" type="slidenum">
              <a:rPr lang="cs-CZ"/>
              <a:pPr/>
              <a:t>22</a:t>
            </a:fld>
            <a:endParaRPr lang="cs-CZ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210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55227" y="2795710"/>
            <a:ext cx="6131011" cy="343296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softEdge rad="317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1192" y="870797"/>
            <a:ext cx="7340838" cy="1475013"/>
          </a:xfrm>
          <a:effectLst/>
        </p:spPr>
        <p:txBody>
          <a:bodyPr anchor="ctr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1194" y="2345811"/>
            <a:ext cx="10993546" cy="430635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</a:t>
            </a:r>
            <a:r>
              <a:rPr lang="cs-CZ" dirty="0" err="1"/>
              <a:t>jkkljkljkl</a:t>
            </a:r>
            <a:r>
              <a:rPr lang="en-US" dirty="0"/>
              <a:t>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FE46C-2262-48B1-AA98-6A05FB4D9E0B}" type="datetime1">
              <a:rPr lang="en-US" smtClean="0"/>
              <a:t>12/11/2020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Cooperative Research Group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Shape 138" descr="fta_eng">
            <a:extLst>
              <a:ext uri="{FF2B5EF4-FFF2-40B4-BE49-F238E27FC236}">
                <a16:creationId xmlns:a16="http://schemas.microsoft.com/office/drawing/2014/main" id="{1D9CC6D7-2586-4C82-AE39-0135D1FEDBC7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9135" y="1223955"/>
            <a:ext cx="3245605" cy="76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Nadpis 6">
            <a:extLst>
              <a:ext uri="{FF2B5EF4-FFF2-40B4-BE49-F238E27FC236}">
                <a16:creationId xmlns:a16="http://schemas.microsoft.com/office/drawing/2014/main" id="{750F7971-5B80-4907-BE8A-4F0E0F20EBAA}"/>
              </a:ext>
            </a:extLst>
          </p:cNvPr>
          <p:cNvSpPr txBox="1">
            <a:spLocks/>
          </p:cNvSpPr>
          <p:nvPr userDrawn="1"/>
        </p:nvSpPr>
        <p:spPr>
          <a:xfrm>
            <a:off x="7773675" y="4037014"/>
            <a:ext cx="3511233" cy="204728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GB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2EC57672-12D9-49ED-B2E6-FF55AEDF63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64958" y="3459642"/>
            <a:ext cx="3511550" cy="2047875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lang="cs-CZ" sz="16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764" y="3030822"/>
            <a:ext cx="3999099" cy="2962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047797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D9826079-A773-479A-A34F-971DD642744E}"/>
              </a:ext>
            </a:extLst>
          </p:cNvPr>
          <p:cNvSpPr/>
          <p:nvPr userDrawn="1"/>
        </p:nvSpPr>
        <p:spPr>
          <a:xfrm>
            <a:off x="9227128" y="68961"/>
            <a:ext cx="839585" cy="729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8FBE27-F53E-4A64-9128-053A5628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GB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18C82942-19E4-406E-B2F7-47B335A3C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3DFF-C149-4A0E-9479-1D150E9A8643}" type="datetime1">
              <a:rPr lang="en-US" smtClean="0"/>
              <a:t>12/11/2020</a:t>
            </a:fld>
            <a:endParaRPr lang="en-US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938A79A7-1B96-446B-A6E8-212C9D07B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Cooperative Research Group</a:t>
            </a:r>
            <a:endParaRPr lang="en-US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C82446E3-0F77-4898-BE8E-CB21A031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Shape 138" descr="fta_eng">
            <a:extLst>
              <a:ext uri="{FF2B5EF4-FFF2-40B4-BE49-F238E27FC236}">
                <a16:creationId xmlns:a16="http://schemas.microsoft.com/office/drawing/2014/main" id="{869A3118-7508-4F9F-B504-BDD0628FAAD7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069"/>
          <a:stretch/>
        </p:blipFill>
        <p:spPr bwMode="auto">
          <a:xfrm>
            <a:off x="9135687" y="232815"/>
            <a:ext cx="2628475" cy="54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E873B2-43AE-4D07-9478-66CF4DC256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1192" y="2169622"/>
            <a:ext cx="11029616" cy="39319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69299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C250-16A0-4699-8610-712797EBF167}" type="datetime1">
              <a:rPr lang="en-US" smtClean="0"/>
              <a:t>12/11/2020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Cooperative Research Group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18312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2" y="4115173"/>
            <a:ext cx="11029616" cy="1024727"/>
          </a:xfrm>
        </p:spPr>
        <p:txBody>
          <a:bodyPr anchor="b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DEF4-5364-4B6D-AE66-8ED18B16E3D1}" type="datetime1">
              <a:rPr lang="en-US" smtClean="0"/>
              <a:t>12/11/2020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Cooperative Research Group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Zástupný obsah 12">
            <a:extLst>
              <a:ext uri="{FF2B5EF4-FFF2-40B4-BE49-F238E27FC236}">
                <a16:creationId xmlns:a16="http://schemas.microsoft.com/office/drawing/2014/main" id="{11E873B2-43AE-4D07-9478-66CF4DC256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68988" y="977316"/>
            <a:ext cx="4241820" cy="28147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 hasCustomPrompt="1"/>
          </p:nvPr>
        </p:nvSpPr>
        <p:spPr>
          <a:xfrm>
            <a:off x="581192" y="5280025"/>
            <a:ext cx="10965350" cy="484188"/>
          </a:xfrm>
        </p:spPr>
        <p:txBody>
          <a:bodyPr/>
          <a:lstStyle/>
          <a:p>
            <a:pPr lvl="0"/>
            <a:r>
              <a:rPr lang="cs-CZ" dirty="0" smtClean="0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13789554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D9826079-A773-479A-A34F-971DD642744E}"/>
              </a:ext>
            </a:extLst>
          </p:cNvPr>
          <p:cNvSpPr/>
          <p:nvPr userDrawn="1"/>
        </p:nvSpPr>
        <p:spPr>
          <a:xfrm>
            <a:off x="9227128" y="68961"/>
            <a:ext cx="839585" cy="729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8FBE27-F53E-4A64-9128-053A5628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18C82942-19E4-406E-B2F7-47B335A3C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A8BA3-B45E-47EE-B7CD-10DCD187223F}" type="datetime1">
              <a:rPr lang="en-US" smtClean="0"/>
              <a:t>12/11/2020</a:t>
            </a:fld>
            <a:endParaRPr lang="en-US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938A79A7-1B96-446B-A6E8-212C9D07B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Cooperative Research Group</a:t>
            </a:r>
            <a:endParaRPr lang="en-US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C82446E3-0F77-4898-BE8E-CB21A031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Shape 138" descr="fta_eng">
            <a:extLst>
              <a:ext uri="{FF2B5EF4-FFF2-40B4-BE49-F238E27FC236}">
                <a16:creationId xmlns:a16="http://schemas.microsoft.com/office/drawing/2014/main" id="{869A3118-7508-4F9F-B504-BDD0628FAAD7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069"/>
          <a:stretch/>
        </p:blipFill>
        <p:spPr bwMode="auto">
          <a:xfrm>
            <a:off x="9135687" y="232815"/>
            <a:ext cx="2628475" cy="54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E873B2-43AE-4D07-9478-66CF4DC256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1192" y="2169622"/>
            <a:ext cx="11029616" cy="313817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6CA9E34F-7B7E-4F86-AAA0-0DA015000C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1025" y="5427663"/>
            <a:ext cx="10956925" cy="6826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 err="1"/>
              <a:t>Dgfdfg</a:t>
            </a:r>
            <a:endParaRPr lang="cs-CZ" dirty="0"/>
          </a:p>
          <a:p>
            <a:pPr lvl="0"/>
            <a:r>
              <a:rPr lang="cs-CZ" dirty="0" err="1"/>
              <a:t>Ghfghf</a:t>
            </a:r>
            <a:endParaRPr lang="cs-CZ" dirty="0"/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124334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picture 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92E8FCCC-4F0E-4648-AED3-F1ACCB9A8399}"/>
              </a:ext>
            </a:extLst>
          </p:cNvPr>
          <p:cNvSpPr/>
          <p:nvPr userDrawn="1"/>
        </p:nvSpPr>
        <p:spPr>
          <a:xfrm>
            <a:off x="457200" y="1086860"/>
            <a:ext cx="5514975" cy="501390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D9826079-A773-479A-A34F-971DD642744E}"/>
              </a:ext>
            </a:extLst>
          </p:cNvPr>
          <p:cNvSpPr/>
          <p:nvPr userDrawn="1"/>
        </p:nvSpPr>
        <p:spPr>
          <a:xfrm>
            <a:off x="9227128" y="68961"/>
            <a:ext cx="839585" cy="729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8FBE27-F53E-4A64-9128-053A5628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69950"/>
            <a:ext cx="5226634" cy="10247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GB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18C82942-19E4-406E-B2F7-47B335A3C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B529C-1E95-4EDC-B0A3-11A5862B5BCD}" type="datetime1">
              <a:rPr lang="en-US" smtClean="0"/>
              <a:t>12/11/2020</a:t>
            </a:fld>
            <a:endParaRPr lang="en-US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938A79A7-1B96-446B-A6E8-212C9D07B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Cooperative Research Group</a:t>
            </a:r>
            <a:endParaRPr lang="en-US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C82446E3-0F77-4898-BE8E-CB21A031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Shape 138" descr="fta_eng">
            <a:extLst>
              <a:ext uri="{FF2B5EF4-FFF2-40B4-BE49-F238E27FC236}">
                <a16:creationId xmlns:a16="http://schemas.microsoft.com/office/drawing/2014/main" id="{869A3118-7508-4F9F-B504-BDD0628FAAD7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069"/>
          <a:stretch/>
        </p:blipFill>
        <p:spPr bwMode="auto">
          <a:xfrm>
            <a:off x="9135687" y="232815"/>
            <a:ext cx="2628475" cy="54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E873B2-43AE-4D07-9478-66CF4DC256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1193" y="2169622"/>
            <a:ext cx="5226634" cy="39319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77E6D87-C6BE-4F79-9AAF-7ED22E930B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869950"/>
            <a:ext cx="5514975" cy="5230813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299227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picture or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D9826079-A773-479A-A34F-971DD642744E}"/>
              </a:ext>
            </a:extLst>
          </p:cNvPr>
          <p:cNvSpPr/>
          <p:nvPr userDrawn="1"/>
        </p:nvSpPr>
        <p:spPr>
          <a:xfrm>
            <a:off x="9227128" y="68961"/>
            <a:ext cx="839585" cy="729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18C82942-19E4-406E-B2F7-47B335A3C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2F96-9BC5-4E40-94AD-0DEE6165FB60}" type="datetime1">
              <a:rPr lang="en-US" smtClean="0"/>
              <a:t>12/11/2020</a:t>
            </a:fld>
            <a:endParaRPr lang="en-US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938A79A7-1B96-446B-A6E8-212C9D07B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Cooperative Research Group</a:t>
            </a:r>
            <a:endParaRPr lang="en-US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C82446E3-0F77-4898-BE8E-CB21A031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Shape 138" descr="fta_eng">
            <a:extLst>
              <a:ext uri="{FF2B5EF4-FFF2-40B4-BE49-F238E27FC236}">
                <a16:creationId xmlns:a16="http://schemas.microsoft.com/office/drawing/2014/main" id="{869A3118-7508-4F9F-B504-BDD0628FAAD7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069"/>
          <a:stretch/>
        </p:blipFill>
        <p:spPr bwMode="auto">
          <a:xfrm>
            <a:off x="9135687" y="232815"/>
            <a:ext cx="2628475" cy="54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E873B2-43AE-4D07-9478-66CF4DC256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1193" y="2169622"/>
            <a:ext cx="5226634" cy="39319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77E6D87-C6BE-4F79-9AAF-7ED22E930B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869950"/>
            <a:ext cx="5514975" cy="5230813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GB" dirty="0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F98FBE27-F53E-4A64-9128-053A5628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69950"/>
            <a:ext cx="5226635" cy="102472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53656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picture or table and 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D9826079-A773-479A-A34F-971DD642744E}"/>
              </a:ext>
            </a:extLst>
          </p:cNvPr>
          <p:cNvSpPr/>
          <p:nvPr userDrawn="1"/>
        </p:nvSpPr>
        <p:spPr>
          <a:xfrm>
            <a:off x="9227128" y="68961"/>
            <a:ext cx="839585" cy="729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8FBE27-F53E-4A64-9128-053A5628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69950"/>
            <a:ext cx="11029616" cy="1024727"/>
          </a:xfrm>
        </p:spPr>
        <p:txBody>
          <a:bodyPr/>
          <a:lstStyle/>
          <a:p>
            <a:r>
              <a:rPr lang="cs-CZ" dirty="0"/>
              <a:t>Kliknutím lze upravit styl.</a:t>
            </a:r>
            <a:endParaRPr lang="en-GB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18C82942-19E4-406E-B2F7-47B335A3C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961C-E9FB-4CB5-BCFB-619EAE201F94}" type="datetime1">
              <a:rPr lang="en-US" smtClean="0"/>
              <a:t>12/11/2020</a:t>
            </a:fld>
            <a:endParaRPr lang="en-US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938A79A7-1B96-446B-A6E8-212C9D07B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Cooperative Research Group</a:t>
            </a:r>
            <a:endParaRPr lang="en-US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C82446E3-0F77-4898-BE8E-CB21A031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Shape 138" descr="fta_eng">
            <a:extLst>
              <a:ext uri="{FF2B5EF4-FFF2-40B4-BE49-F238E27FC236}">
                <a16:creationId xmlns:a16="http://schemas.microsoft.com/office/drawing/2014/main" id="{869A3118-7508-4F9F-B504-BDD0628FAAD7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069"/>
          <a:stretch/>
        </p:blipFill>
        <p:spPr bwMode="auto">
          <a:xfrm>
            <a:off x="9135687" y="232815"/>
            <a:ext cx="2628475" cy="54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E873B2-43AE-4D07-9478-66CF4DC256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1193" y="2169622"/>
            <a:ext cx="5226634" cy="315052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77E6D87-C6BE-4F79-9AAF-7ED22E930B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84175" y="2170113"/>
            <a:ext cx="5226800" cy="314950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E0868EAE-ADD6-4CBF-9020-E4D7D73818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1025" y="5427663"/>
            <a:ext cx="10956925" cy="6826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07067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rgbClr val="DF420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6325299"/>
            <a:ext cx="6060908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Cooperative Research Group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6329625"/>
            <a:ext cx="1052508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550" y="6234788"/>
            <a:ext cx="1518787" cy="45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5987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516D56A6-ADCD-4F78-8F95-86639755208D}"/>
              </a:ext>
            </a:extLst>
          </p:cNvPr>
          <p:cNvSpPr/>
          <p:nvPr userDrawn="1"/>
        </p:nvSpPr>
        <p:spPr>
          <a:xfrm>
            <a:off x="446534" y="6258537"/>
            <a:ext cx="11298932" cy="4839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869950"/>
            <a:ext cx="11029616" cy="1024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3084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E7FC8E6-1A6A-44D8-A311-8A98E0F22926}" type="datetime1">
              <a:rPr lang="en-US" smtClean="0"/>
              <a:t>12/11/2020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3084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Cooperative Research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3084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249756"/>
            <a:ext cx="3703320" cy="4687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249757"/>
            <a:ext cx="3703319" cy="46869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249758"/>
            <a:ext cx="3703320" cy="46514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580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68" r:id="rId2"/>
    <p:sldLayoutId id="2147483774" r:id="rId3"/>
    <p:sldLayoutId id="2147483772" r:id="rId4"/>
    <p:sldLayoutId id="2147483769" r:id="rId5"/>
    <p:sldLayoutId id="2147483770" r:id="rId6"/>
    <p:sldLayoutId id="2147483773" r:id="rId7"/>
    <p:sldLayoutId id="2147483771" r:id="rId8"/>
    <p:sldLayoutId id="2147483776" r:id="rId9"/>
  </p:sldLayoutIdLst>
  <p:transition spd="slow">
    <p:fade/>
  </p:transition>
  <p:hf hd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1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24000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None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30000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None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08000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None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68000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None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tz.czu.cz/cs/r-6856-katedry-a-soucasti/r-13883-vyzkumne-tymy-ftz/r-14230-cooperative-research-group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47.jpe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4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ca.coop/en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diagramLayout" Target="../diagrams/layout5.xml"/><Relationship Id="rId7" Type="http://schemas.openxmlformats.org/officeDocument/2006/relationships/image" Target="../media/image81.em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8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ftz.czu.cz/en/r-9419-departments/r-13921-fta-research-groups/r-14240-cooperative-research-group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C53728-95FC-4907-9E4D-DFE8CCE3DF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Zemědělské Družstevnictví </a:t>
            </a:r>
            <a:r>
              <a:rPr lang="cs-CZ" dirty="0"/>
              <a:t>ve 21 století</a:t>
            </a:r>
            <a:endParaRPr lang="en-GB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C89656E-F987-4DF9-965A-F8B1081260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Potřebují zemědělci družstva nebo je to jen přežitek socialistického hospodářství?</a:t>
            </a:r>
            <a:endParaRPr lang="en-GB" dirty="0"/>
          </a:p>
        </p:txBody>
      </p:sp>
      <p:sp>
        <p:nvSpPr>
          <p:cNvPr id="12" name="Zástupný symbol pro datum 11">
            <a:extLst>
              <a:ext uri="{FF2B5EF4-FFF2-40B4-BE49-F238E27FC236}">
                <a16:creationId xmlns:a16="http://schemas.microsoft.com/office/drawing/2014/main" id="{DE3608E6-73D1-4100-8FB4-E3AE803D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E86AD-05AC-4CA0-BAA3-4D912DE67AE2}" type="datetime1">
              <a:rPr lang="en-US" smtClean="0"/>
              <a:t>12/11/2020</a:t>
            </a:fld>
            <a:endParaRPr lang="en-US" dirty="0"/>
          </a:p>
        </p:txBody>
      </p:sp>
      <p:sp>
        <p:nvSpPr>
          <p:cNvPr id="13" name="Zástupný symbol pro zápatí 12">
            <a:extLst>
              <a:ext uri="{FF2B5EF4-FFF2-40B4-BE49-F238E27FC236}">
                <a16:creationId xmlns:a16="http://schemas.microsoft.com/office/drawing/2014/main" id="{DF92A2D5-0642-4397-A1F9-1DB01647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Cooperative Research Group</a:t>
            </a:r>
            <a:endParaRPr lang="en-US" dirty="0"/>
          </a:p>
        </p:txBody>
      </p:sp>
      <p:sp>
        <p:nvSpPr>
          <p:cNvPr id="14" name="Zástupný symbol pro číslo snímku 13">
            <a:extLst>
              <a:ext uri="{FF2B5EF4-FFF2-40B4-BE49-F238E27FC236}">
                <a16:creationId xmlns:a16="http://schemas.microsoft.com/office/drawing/2014/main" id="{14295D55-BABC-47A1-AE86-B0FADECA8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0C883561-8064-4776-8A67-91748B7995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Jiří Hejkrlík</a:t>
            </a:r>
          </a:p>
          <a:p>
            <a:r>
              <a:rPr lang="cs-CZ" dirty="0"/>
              <a:t>Fakulta tropického zemědělství</a:t>
            </a:r>
          </a:p>
          <a:p>
            <a:r>
              <a:rPr lang="cs-CZ" dirty="0"/>
              <a:t>Česká zemědělská univerzita v Praze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329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Transformační období - 90. léta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581192" y="1577952"/>
            <a:ext cx="11029616" cy="1864496"/>
          </a:xfrm>
        </p:spPr>
        <p:txBody>
          <a:bodyPr>
            <a:normAutofit/>
          </a:bodyPr>
          <a:lstStyle/>
          <a:p>
            <a:r>
              <a:rPr lang="cs-CZ" dirty="0" smtClean="0"/>
              <a:t>Mnoho kolektivních farem zmizelo a zařízení byla zničena</a:t>
            </a:r>
          </a:p>
          <a:p>
            <a:r>
              <a:rPr lang="cs-CZ" dirty="0" smtClean="0"/>
              <a:t>Nové marketingové a odbytové organizace (družstva) se začaly znovu objevovat v roce 1994</a:t>
            </a:r>
          </a:p>
          <a:p>
            <a:r>
              <a:rPr lang="cs-CZ" dirty="0" smtClean="0"/>
              <a:t>Od roku 1999 jsou opět podporovány různými opatřeními zemědělské politiky ČR a EU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4859" y="3284113"/>
            <a:ext cx="5301141" cy="2626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7694" y="3778763"/>
            <a:ext cx="5257419" cy="174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7605951" y="6308414"/>
            <a:ext cx="2844799" cy="365125"/>
          </a:xfrm>
        </p:spPr>
        <p:txBody>
          <a:bodyPr/>
          <a:lstStyle/>
          <a:p>
            <a:fld id="{91DC3DFF-C149-4A0E-9479-1D150E9A8643}" type="datetime1">
              <a:rPr lang="en-US" smtClean="0"/>
              <a:pPr/>
              <a:t>12/11/2020</a:t>
            </a:fld>
            <a:endParaRPr lang="en-US" dirty="0"/>
          </a:p>
        </p:txBody>
      </p:sp>
      <p:sp>
        <p:nvSpPr>
          <p:cNvPr id="7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81192" y="6308414"/>
            <a:ext cx="6917210" cy="365125"/>
          </a:xfrm>
        </p:spPr>
        <p:txBody>
          <a:bodyPr/>
          <a:lstStyle/>
          <a:p>
            <a:r>
              <a:rPr lang="en-US" smtClean="0"/>
              <a:t>Cooperative Research Group</a:t>
            </a:r>
            <a:endParaRPr lang="en-US" dirty="0"/>
          </a:p>
        </p:txBody>
      </p:sp>
      <p:sp>
        <p:nvSpPr>
          <p:cNvPr id="8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0558300" y="63084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58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Různé typy českých družstev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581192" y="1940871"/>
            <a:ext cx="5389302" cy="4160671"/>
          </a:xfrm>
        </p:spPr>
        <p:txBody>
          <a:bodyPr>
            <a:normAutofit/>
          </a:bodyPr>
          <a:lstStyle/>
          <a:p>
            <a:r>
              <a:rPr lang="cs-CZ" sz="1800" dirty="0" smtClean="0"/>
              <a:t>Málo (548), ale velkých, je produkčních družstev</a:t>
            </a:r>
          </a:p>
          <a:p>
            <a:pPr lvl="1"/>
            <a:r>
              <a:rPr lang="cs-CZ" sz="1600" dirty="0" smtClean="0"/>
              <a:t>Zemědělské společnosti založené na shromažďování kapitálu (bez půdy) svých členů - jako akciové společnosti</a:t>
            </a:r>
          </a:p>
          <a:p>
            <a:pPr lvl="1"/>
            <a:r>
              <a:rPr lang="cs-CZ" sz="1600" dirty="0" smtClean="0"/>
              <a:t>Vznikla transformací kolektivních farem</a:t>
            </a:r>
          </a:p>
          <a:p>
            <a:r>
              <a:rPr lang="cs-CZ" sz="1800" dirty="0" smtClean="0"/>
              <a:t>Odbytová družstva</a:t>
            </a:r>
          </a:p>
          <a:p>
            <a:r>
              <a:rPr lang="cs-CZ" dirty="0" smtClean="0"/>
              <a:t>	21% zemědělské práce</a:t>
            </a:r>
          </a:p>
          <a:p>
            <a:r>
              <a:rPr lang="cs-CZ" sz="1800" dirty="0" smtClean="0"/>
              <a:t>Spotřební družstva – maloobchod</a:t>
            </a:r>
          </a:p>
          <a:p>
            <a:pPr lvl="1"/>
            <a:r>
              <a:rPr lang="cs-CZ" sz="1600" dirty="0" smtClean="0"/>
              <a:t>Většina z nich je sjednocena ve skupině COOP</a:t>
            </a:r>
            <a:endParaRPr lang="cs-CZ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377" y="3565345"/>
            <a:ext cx="3163886" cy="23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www.zdmalec.cz/img/hea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377" y="2071720"/>
            <a:ext cx="4111393" cy="1132640"/>
          </a:xfrm>
          <a:prstGeom prst="rect">
            <a:avLst/>
          </a:prstGeom>
          <a:noFill/>
        </p:spPr>
      </p:pic>
      <p:pic>
        <p:nvPicPr>
          <p:cNvPr id="6" name="Picture 2" descr="http://www.ohd.cz/images/pravyi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8824" y="3335637"/>
            <a:ext cx="2745507" cy="137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2" descr="http://viamilkcz.cz/images/hlavicka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4618" y="923657"/>
            <a:ext cx="4520952" cy="101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6688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Podíl družstev na trhu v ČR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581192" y="1894677"/>
            <a:ext cx="11029616" cy="4206865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Různé zázemí, hodnotové řetězce a sociální kapitál</a:t>
            </a:r>
          </a:p>
          <a:p>
            <a:r>
              <a:rPr lang="cs-CZ" dirty="0" smtClean="0"/>
              <a:t>Obiloviny – omezené</a:t>
            </a:r>
          </a:p>
          <a:p>
            <a:pPr lvl="1"/>
            <a:r>
              <a:rPr lang="cs-CZ" dirty="0" smtClean="0"/>
              <a:t>Pouze 2 marketingová družstva</a:t>
            </a:r>
          </a:p>
          <a:p>
            <a:pPr lvl="1"/>
            <a:r>
              <a:rPr lang="cs-CZ" dirty="0" smtClean="0"/>
              <a:t>Velká s.r.o. kontrovaná několika </a:t>
            </a:r>
            <a:r>
              <a:rPr lang="cs-CZ" dirty="0" err="1" smtClean="0"/>
              <a:t>agro</a:t>
            </a:r>
            <a:r>
              <a:rPr lang="cs-CZ" dirty="0" smtClean="0"/>
              <a:t>-holdingy</a:t>
            </a:r>
          </a:p>
          <a:p>
            <a:r>
              <a:rPr lang="cs-CZ" dirty="0" smtClean="0"/>
              <a:t>Víno – omezené</a:t>
            </a:r>
          </a:p>
          <a:p>
            <a:pPr lvl="1"/>
            <a:r>
              <a:rPr lang="cs-CZ" dirty="0" smtClean="0"/>
              <a:t>Pouze tři větší družstva</a:t>
            </a:r>
          </a:p>
          <a:p>
            <a:pPr lvl="1"/>
            <a:r>
              <a:rPr lang="cs-CZ" dirty="0" smtClean="0"/>
              <a:t>Hlavně neziskové asociace pro marketing</a:t>
            </a:r>
          </a:p>
          <a:p>
            <a:r>
              <a:rPr lang="cs-CZ" dirty="0" smtClean="0"/>
              <a:t>Chmel - 90% podíl na trhu</a:t>
            </a:r>
          </a:p>
          <a:p>
            <a:r>
              <a:rPr lang="cs-CZ" dirty="0" smtClean="0"/>
              <a:t>Mléčné výrobky - 66% podíl na trhu</a:t>
            </a:r>
          </a:p>
          <a:p>
            <a:r>
              <a:rPr lang="cs-CZ" dirty="0" smtClean="0"/>
              <a:t>Ovoce a zelenina - 35% podíl na trhu</a:t>
            </a:r>
          </a:p>
          <a:p>
            <a:r>
              <a:rPr lang="cs-CZ" dirty="0" smtClean="0"/>
              <a:t>Prasata - 25% podíl na trhu</a:t>
            </a:r>
          </a:p>
          <a:p>
            <a:r>
              <a:rPr lang="cs-CZ" dirty="0" smtClean="0"/>
              <a:t>Ovce - 20% podíl na trhu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9728" y="1498855"/>
            <a:ext cx="2624558" cy="3709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2640" y="1192306"/>
            <a:ext cx="914865" cy="25423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9337" y="3609144"/>
            <a:ext cx="2971080" cy="222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75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Cooperative Research Group</a:t>
            </a:r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82" y="1981854"/>
            <a:ext cx="4712853" cy="3930650"/>
          </a:xfrm>
        </p:spPr>
      </p:pic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Západní Evropa - 30 000 zemědělských družstev s 9 miliony členů, což představuje 50 procent celkového trhu se zemědělskými vstupy a 60 procent trhu se zemědělskými produkty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USA - družstva kontrolují přibližně 80 procent produkce mléka v zemi</a:t>
            </a:r>
            <a:endParaRPr lang="cs-CZ" sz="20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Jaké je srovnání východní Evropy se zbytkem vyspělého světa?</a:t>
            </a:r>
            <a:endParaRPr lang="cs-CZ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EB27-BBD9-4745-A52A-3D10D65BCDD7}" type="datetime1">
              <a:rPr lang="en-US" smtClean="0"/>
              <a:t>12/11/2020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623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by zemědělci měli spolupracovat?</a:t>
            </a:r>
            <a:endParaRPr lang="en-GB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88F58-36C0-43E4-A498-A93986751F60}" type="datetime1">
              <a:rPr lang="en-US" smtClean="0"/>
              <a:pPr/>
              <a:t>12/11/2020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Cooperative Research Group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620" y="1302063"/>
            <a:ext cx="7223188" cy="2956172"/>
          </a:xfrm>
        </p:spPr>
      </p:pic>
      <p:sp>
        <p:nvSpPr>
          <p:cNvPr id="12" name="Zástupný symbol pro text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Část </a:t>
            </a:r>
            <a:r>
              <a:rPr lang="cs-CZ" dirty="0"/>
              <a:t>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8054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Budování důvěry v hodnotovém řetězci</a:t>
            </a:r>
            <a:endParaRPr lang="cs-CZ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sz="quarter" idx="13"/>
          </p:nvPr>
        </p:nvSpPr>
        <p:spPr>
          <a:xfrm>
            <a:off x="581192" y="1778133"/>
            <a:ext cx="11029616" cy="1942217"/>
          </a:xfrm>
        </p:spPr>
        <p:txBody>
          <a:bodyPr>
            <a:normAutofit/>
          </a:bodyPr>
          <a:lstStyle/>
          <a:p>
            <a:r>
              <a:rPr lang="cs-CZ" dirty="0" smtClean="0"/>
              <a:t>Spolupráce a koordinace mezi firmami / výrobci</a:t>
            </a:r>
          </a:p>
          <a:p>
            <a:r>
              <a:rPr lang="cs-CZ" dirty="0" smtClean="0"/>
              <a:t>Formální vazby nebo neformální</a:t>
            </a:r>
          </a:p>
          <a:p>
            <a:pPr lvl="1"/>
            <a:r>
              <a:rPr lang="cs-CZ" dirty="0" smtClean="0"/>
              <a:t>Vertikální vazby / integrace - ti, kteří navzájem nakupují a prodávají. Například: Investice zemědělců do zpracování, převzetí dodavatelské společnosti, sloučení mezi dovozcem a velkoobchodníkem ...</a:t>
            </a:r>
          </a:p>
          <a:p>
            <a:pPr lvl="1"/>
            <a:r>
              <a:rPr lang="cs-CZ" dirty="0" smtClean="0"/>
              <a:t>Horizontální vazby / integrace - ti, kteří plní stejnou funkci v hodnotovém řetězci. Například: Zemědělské družstvo, sdružení vývozců kešu, sdružení maloobchodníků ...</a:t>
            </a:r>
            <a:endParaRPr lang="en-GB" dirty="0"/>
          </a:p>
        </p:txBody>
      </p:sp>
      <p:graphicFrame>
        <p:nvGraphicFramePr>
          <p:cNvPr id="8" name="Zástupný symbol pro obsah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8148528"/>
              </p:ext>
            </p:extLst>
          </p:nvPr>
        </p:nvGraphicFramePr>
        <p:xfrm>
          <a:off x="1703513" y="3356992"/>
          <a:ext cx="8785225" cy="2592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Obousměrná vodorovná šipka 10"/>
          <p:cNvSpPr/>
          <p:nvPr/>
        </p:nvSpPr>
        <p:spPr>
          <a:xfrm rot="16200000">
            <a:off x="2999656" y="4364459"/>
            <a:ext cx="2304256" cy="576064"/>
          </a:xfrm>
          <a:prstGeom prst="leftRightArrow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Horizontální</a:t>
            </a:r>
            <a:endParaRPr lang="cs-CZ" dirty="0"/>
          </a:p>
        </p:txBody>
      </p:sp>
      <p:sp>
        <p:nvSpPr>
          <p:cNvPr id="12" name="Obousměrná vodorovná šipka 11"/>
          <p:cNvSpPr/>
          <p:nvPr/>
        </p:nvSpPr>
        <p:spPr>
          <a:xfrm>
            <a:off x="6456040" y="5228555"/>
            <a:ext cx="2304256" cy="576064"/>
          </a:xfrm>
          <a:prstGeom prst="leftRightArrow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Vertikální</a:t>
            </a:r>
            <a:endParaRPr lang="cs-CZ" dirty="0"/>
          </a:p>
        </p:txBody>
      </p:sp>
      <p:sp>
        <p:nvSpPr>
          <p:cNvPr id="9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7605951" y="6308414"/>
            <a:ext cx="2844799" cy="365125"/>
          </a:xfrm>
        </p:spPr>
        <p:txBody>
          <a:bodyPr/>
          <a:lstStyle/>
          <a:p>
            <a:fld id="{0F588F58-36C0-43E4-A498-A93986751F60}" type="datetime1">
              <a:rPr lang="en-US" smtClean="0"/>
              <a:pPr/>
              <a:t>12/11/2020</a:t>
            </a:fld>
            <a:endParaRPr lang="en-US" dirty="0"/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81192" y="6308414"/>
            <a:ext cx="6917210" cy="365125"/>
          </a:xfrm>
        </p:spPr>
        <p:txBody>
          <a:bodyPr/>
          <a:lstStyle/>
          <a:p>
            <a:r>
              <a:rPr lang="en-US" smtClean="0"/>
              <a:t>Cooperative Research Group</a:t>
            </a:r>
            <a:endParaRPr lang="en-US" dirty="0"/>
          </a:p>
        </p:txBody>
      </p:sp>
      <p:sp>
        <p:nvSpPr>
          <p:cNvPr id="13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0558300" y="63084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80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by zemědělci měli spolupracovat?</a:t>
            </a:r>
            <a:endParaRPr lang="en-GB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Cooperative Research Group</a:t>
            </a:r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0" name="Zástupný symbol pro obsah 19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98" y="2698377"/>
            <a:ext cx="4987535" cy="3135780"/>
          </a:xfrm>
        </p:spPr>
      </p:pic>
      <p:pic>
        <p:nvPicPr>
          <p:cNvPr id="17" name="Zástupný symbol pro obsah 16"/>
          <p:cNvPicPr>
            <a:picLocks noGrp="1" noChangeAspect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277" y="1894677"/>
            <a:ext cx="2762250" cy="1875086"/>
          </a:xfr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924" y="3949607"/>
            <a:ext cx="3015083" cy="201005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3586" y="1154646"/>
            <a:ext cx="2508575" cy="227026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9FAC2-86A4-445F-997D-ADC8271D92B4}" type="datetime1">
              <a:rPr lang="en-US" smtClean="0"/>
              <a:t>12/11/2020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220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Cooperative Research Group</a:t>
            </a:r>
            <a:endParaRPr lang="en-GB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581193" y="2032306"/>
            <a:ext cx="5756854" cy="3660286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dirty="0" smtClean="0"/>
              <a:t>Moderní trhy s potravinami jsou nedostupné pro menší farmáře 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Dosažení </a:t>
            </a:r>
            <a:r>
              <a:rPr lang="cs-CZ" dirty="0"/>
              <a:t>zisků z </a:t>
            </a:r>
            <a:r>
              <a:rPr lang="cs-CZ" dirty="0" smtClean="0"/>
              <a:t>„úspor </a:t>
            </a:r>
            <a:r>
              <a:rPr lang="cs-CZ" dirty="0"/>
              <a:t>z </a:t>
            </a:r>
            <a:r>
              <a:rPr lang="cs-CZ" dirty="0" smtClean="0"/>
              <a:t>rozsahu“ </a:t>
            </a:r>
            <a:r>
              <a:rPr lang="cs-CZ" dirty="0"/>
              <a:t>a snížení </a:t>
            </a:r>
            <a:r>
              <a:rPr lang="cs-CZ" dirty="0" smtClean="0"/>
              <a:t>„transakčních nákladů“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Zvýšení tržní síly na trzích </a:t>
            </a:r>
            <a:r>
              <a:rPr lang="cs-CZ" dirty="0"/>
              <a:t>se zemědělskými vstupy a </a:t>
            </a:r>
            <a:r>
              <a:rPr lang="cs-CZ" dirty="0" smtClean="0"/>
              <a:t>výstupy</a:t>
            </a:r>
          </a:p>
          <a:p>
            <a:r>
              <a:rPr lang="cs-CZ" dirty="0"/>
              <a:t>	</a:t>
            </a:r>
            <a:r>
              <a:rPr lang="cs-CZ" dirty="0" smtClean="0"/>
              <a:t>jsou </a:t>
            </a:r>
            <a:r>
              <a:rPr lang="cs-CZ" dirty="0"/>
              <a:t>nedokonale strukturovány, přičemž zemědělci mají výrazně menší tržní sílu než jejich smluvní partneři umístění v potravinovém řetězci před a </a:t>
            </a:r>
            <a:r>
              <a:rPr lang="cs-CZ" dirty="0" smtClean="0"/>
              <a:t>za</a:t>
            </a:r>
          </a:p>
          <a:p>
            <a:endParaRPr lang="cs-CZ" dirty="0"/>
          </a:p>
          <a:p>
            <a:pPr marL="342900" indent="-342900">
              <a:buFont typeface="+mj-lt"/>
              <a:buAutoNum type="arabicPeriod" startAt="4"/>
            </a:pPr>
            <a:r>
              <a:rPr lang="cs-CZ" dirty="0" smtClean="0"/>
              <a:t>Poskytnutí </a:t>
            </a:r>
            <a:r>
              <a:rPr lang="cs-CZ" dirty="0"/>
              <a:t>chybějící </a:t>
            </a:r>
            <a:r>
              <a:rPr lang="cs-CZ" dirty="0" smtClean="0"/>
              <a:t>služby</a:t>
            </a:r>
          </a:p>
          <a:p>
            <a:r>
              <a:rPr lang="cs-CZ" dirty="0"/>
              <a:t>	</a:t>
            </a:r>
            <a:r>
              <a:rPr lang="cs-CZ" dirty="0" smtClean="0"/>
              <a:t>Když větší firmy nepovažují </a:t>
            </a:r>
            <a:r>
              <a:rPr lang="cs-CZ" dirty="0"/>
              <a:t>za ziskové působit v konkrétní geografické oblasti nebo v určitém odvětví - zemědělci nemohou prodávat svou produkci, nakupovat vstupy nebo mít přístup k cenným službám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Jaké jsou tržní důvody pro družstva?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6261652" y="5809775"/>
            <a:ext cx="5533395" cy="38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US" sz="900" dirty="0" err="1"/>
              <a:t>Valentinov</a:t>
            </a:r>
            <a:r>
              <a:rPr lang="en-US" sz="900" dirty="0"/>
              <a:t> V, Iliopoulos C. 2013. Economic Theories of Nonprofits and Agricultural Cooperatives Compared: New Perspectives for Nonprofit Scholars. Nonprofit and Voluntary Sector Quarterly </a:t>
            </a:r>
            <a:r>
              <a:rPr lang="en-US" sz="900" b="1" dirty="0"/>
              <a:t>42</a:t>
            </a:r>
            <a:r>
              <a:rPr lang="en-US" sz="900" dirty="0"/>
              <a:t>:109–126.</a:t>
            </a:r>
          </a:p>
        </p:txBody>
      </p:sp>
      <p:sp>
        <p:nvSpPr>
          <p:cNvPr id="27" name="Zástupný symbol pro datum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09F85-2A4A-436A-9DB1-84352DEF5181}" type="datetime1">
              <a:rPr lang="en-US" smtClean="0"/>
              <a:t>12/11/2020</a:t>
            </a:fld>
            <a:endParaRPr lang="en-US" dirty="0"/>
          </a:p>
        </p:txBody>
      </p:sp>
      <p:pic>
        <p:nvPicPr>
          <p:cNvPr id="1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9095" y="2150332"/>
            <a:ext cx="4748784" cy="2670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8383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2" y="1111941"/>
            <a:ext cx="5226634" cy="1024727"/>
          </a:xfrm>
        </p:spPr>
        <p:txBody>
          <a:bodyPr>
            <a:normAutofit/>
          </a:bodyPr>
          <a:lstStyle/>
          <a:p>
            <a:r>
              <a:rPr lang="cs-CZ" dirty="0"/>
              <a:t>Jaké jsou </a:t>
            </a:r>
            <a:r>
              <a:rPr lang="cs-CZ" dirty="0" smtClean="0"/>
              <a:t>další důvody </a:t>
            </a:r>
            <a:r>
              <a:rPr lang="cs-CZ" dirty="0"/>
              <a:t>pro družstva?</a:t>
            </a:r>
            <a:endParaRPr lang="en-GB" dirty="0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6D90-E70E-4469-8C77-C2EAADB7A941}" type="datetime1">
              <a:rPr lang="en-US" smtClean="0"/>
              <a:t>12/11/2020</a:t>
            </a:fld>
            <a:endParaRPr lang="en-US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Cooperative Research Group</a:t>
            </a:r>
            <a:endParaRPr lang="en-GB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dirty="0" smtClean="0"/>
              <a:t>Snížení rizika</a:t>
            </a:r>
          </a:p>
          <a:p>
            <a:pPr lvl="1"/>
            <a:r>
              <a:rPr lang="cs-CZ" dirty="0" smtClean="0"/>
              <a:t>prostřednictvím interního pojištění, průměrování nákladů, zakládání fondů, zpracování, skladování, přesouvání rizika na poměrové riziko mezi všemi členy atd. 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cs-CZ" dirty="0" smtClean="0"/>
              <a:t>Dosažení lepších </a:t>
            </a:r>
            <a:r>
              <a:rPr lang="cs-CZ" dirty="0"/>
              <a:t>marketingových </a:t>
            </a:r>
            <a:r>
              <a:rPr lang="cs-CZ" dirty="0" smtClean="0"/>
              <a:t>marží</a:t>
            </a:r>
          </a:p>
          <a:p>
            <a:pPr lvl="1"/>
            <a:r>
              <a:rPr lang="cs-CZ" dirty="0" smtClean="0"/>
              <a:t>řízení </a:t>
            </a:r>
            <a:r>
              <a:rPr lang="cs-CZ" dirty="0"/>
              <a:t>nabídky produktu nebo zlepšování produktu nebo </a:t>
            </a:r>
            <a:r>
              <a:rPr lang="cs-CZ" dirty="0" smtClean="0"/>
              <a:t>služby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cs-CZ" dirty="0" smtClean="0"/>
              <a:t>Účinnější </a:t>
            </a:r>
            <a:r>
              <a:rPr lang="cs-CZ" dirty="0"/>
              <a:t>organizační </a:t>
            </a:r>
            <a:r>
              <a:rPr lang="cs-CZ" dirty="0" smtClean="0"/>
              <a:t>struktura</a:t>
            </a:r>
          </a:p>
          <a:p>
            <a:pPr lvl="1"/>
            <a:r>
              <a:rPr lang="cs-CZ" dirty="0" smtClean="0"/>
              <a:t>ušetření </a:t>
            </a:r>
            <a:r>
              <a:rPr lang="cs-CZ" dirty="0"/>
              <a:t>transakčních </a:t>
            </a:r>
            <a:r>
              <a:rPr lang="cs-CZ" dirty="0" smtClean="0"/>
              <a:t>nákladů, </a:t>
            </a:r>
            <a:r>
              <a:rPr lang="cs-CZ" dirty="0"/>
              <a:t>vzájemná </a:t>
            </a:r>
            <a:r>
              <a:rPr lang="cs-CZ" dirty="0" smtClean="0"/>
              <a:t>výpomoc </a:t>
            </a:r>
            <a:r>
              <a:rPr lang="cs-CZ" dirty="0"/>
              <a:t>a pomoc, </a:t>
            </a:r>
            <a:r>
              <a:rPr lang="cs-CZ" dirty="0" smtClean="0"/>
              <a:t>lobování, vzdělávání, výměna zkušeností…</a:t>
            </a:r>
            <a:endParaRPr lang="en-GB" dirty="0" smtClean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47031"/>
            <a:ext cx="5514975" cy="3676650"/>
          </a:xfrm>
        </p:spPr>
      </p:pic>
      <p:sp>
        <p:nvSpPr>
          <p:cNvPr id="13" name="Obdélník 12"/>
          <p:cNvSpPr/>
          <p:nvPr/>
        </p:nvSpPr>
        <p:spPr>
          <a:xfrm>
            <a:off x="6261652" y="5809775"/>
            <a:ext cx="5533395" cy="38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US" sz="900" dirty="0" err="1"/>
              <a:t>Valentinov</a:t>
            </a:r>
            <a:r>
              <a:rPr lang="en-US" sz="900" dirty="0"/>
              <a:t> V, Iliopoulos C. 2013. Economic Theories of Nonprofits and Agricultural Cooperatives Compared: New Perspectives for Nonprofit Scholars. Nonprofit and Voluntary Sector Quarterly </a:t>
            </a:r>
            <a:r>
              <a:rPr lang="en-US" sz="900" b="1" dirty="0"/>
              <a:t>42</a:t>
            </a:r>
            <a:r>
              <a:rPr lang="en-US" sz="900" dirty="0"/>
              <a:t>:109–126.</a:t>
            </a:r>
          </a:p>
        </p:txBody>
      </p:sp>
    </p:spTree>
    <p:extLst>
      <p:ext uri="{BB962C8B-B14F-4D97-AF65-F5344CB8AC3E}">
        <p14:creationId xmlns:p14="http://schemas.microsoft.com/office/powerpoint/2010/main" val="2323510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Cooperative Research Group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581193" y="2053078"/>
            <a:ext cx="5226634" cy="3931920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Vlastnictví místní komunitou</a:t>
            </a:r>
          </a:p>
          <a:p>
            <a:r>
              <a:rPr lang="cs-CZ" dirty="0" smtClean="0"/>
              <a:t>Zvýšení sociálního kapitálu ve společnosti</a:t>
            </a:r>
          </a:p>
          <a:p>
            <a:r>
              <a:rPr lang="cs-CZ" dirty="0" smtClean="0"/>
              <a:t>Místní vlastnictví zdrojů</a:t>
            </a:r>
          </a:p>
          <a:p>
            <a:r>
              <a:rPr lang="cs-CZ" dirty="0" smtClean="0"/>
              <a:t>Aktivní občanství a rozhodování místních komunit</a:t>
            </a:r>
          </a:p>
          <a:p>
            <a:r>
              <a:rPr lang="cs-CZ" dirty="0" smtClean="0"/>
              <a:t>Zaměstnanost ve venkovských oblastech, slušná práce</a:t>
            </a:r>
          </a:p>
          <a:p>
            <a:r>
              <a:rPr lang="cs-CZ" dirty="0" smtClean="0"/>
              <a:t>Venkovské podnikání, snížené nerovnosti mezi městy a venkovem</a:t>
            </a:r>
          </a:p>
          <a:p>
            <a:r>
              <a:rPr lang="cs-CZ" dirty="0" smtClean="0"/>
              <a:t>Odpovědná výroba a spotřeba</a:t>
            </a:r>
          </a:p>
          <a:p>
            <a:r>
              <a:rPr lang="cs-CZ" dirty="0" smtClean="0"/>
              <a:t>Udržitelné komunity</a:t>
            </a:r>
          </a:p>
          <a:p>
            <a:r>
              <a:rPr lang="cs-CZ" dirty="0" smtClean="0"/>
              <a:t>Rozmanitost…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658" y="3429913"/>
            <a:ext cx="5514975" cy="2585144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2" y="869950"/>
            <a:ext cx="9060715" cy="1024727"/>
          </a:xfrm>
        </p:spPr>
        <p:txBody>
          <a:bodyPr>
            <a:normAutofit/>
          </a:bodyPr>
          <a:lstStyle/>
          <a:p>
            <a:r>
              <a:rPr lang="cs-CZ" dirty="0" smtClean="0"/>
              <a:t>Další výhody družstev pro rozvoj venkova a decentralizaci - agenda 2030 - </a:t>
            </a:r>
            <a:r>
              <a:rPr lang="cs-CZ" dirty="0" err="1" smtClean="0"/>
              <a:t>sdg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4314">
            <a:off x="9846764" y="1003132"/>
            <a:ext cx="1877581" cy="2703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833E-F98A-4B7F-A1AA-15E7D71DAFCF}" type="datetime1">
              <a:rPr lang="en-US" smtClean="0"/>
              <a:t>12/11/2020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19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Program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2000" dirty="0" smtClean="0"/>
              <a:t>Je toto téma relevantní?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 smtClean="0"/>
              <a:t>Proč </a:t>
            </a:r>
            <a:r>
              <a:rPr lang="cs-CZ" sz="2000" dirty="0"/>
              <a:t>by </a:t>
            </a:r>
            <a:r>
              <a:rPr lang="cs-CZ" sz="2000" dirty="0" smtClean="0"/>
              <a:t>zemědělci </a:t>
            </a:r>
            <a:r>
              <a:rPr lang="cs-CZ" sz="2000" dirty="0"/>
              <a:t>měli spolupracovat</a:t>
            </a:r>
            <a:r>
              <a:rPr lang="cs-CZ" sz="2000" dirty="0" smtClean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/>
              <a:t>Co je to družstvo?</a:t>
            </a:r>
            <a:endParaRPr lang="cs-CZ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cs-CZ" sz="2000" dirty="0"/>
              <a:t>Proč někteří farmáři spolupracují a jiní ne?</a:t>
            </a:r>
            <a:endParaRPr lang="en-US" sz="2000" dirty="0" smtClean="0"/>
          </a:p>
        </p:txBody>
      </p:sp>
      <p:sp>
        <p:nvSpPr>
          <p:cNvPr id="4" name="Zástupný symbol pro datum 2">
            <a:extLst>
              <a:ext uri="{FF2B5EF4-FFF2-40B4-BE49-F238E27FC236}">
                <a16:creationId xmlns:a16="http://schemas.microsoft.com/office/drawing/2014/main" id="{E7A4744F-039D-4E7F-9662-1BCC79145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308414"/>
            <a:ext cx="2844799" cy="365125"/>
          </a:xfrm>
        </p:spPr>
        <p:txBody>
          <a:bodyPr/>
          <a:lstStyle/>
          <a:p>
            <a:fld id="{D06CBE9A-9527-42B5-A423-F87714EE09F4}" type="datetime1">
              <a:rPr lang="en-US" smtClean="0"/>
              <a:t>12/11/2020</a:t>
            </a:fld>
            <a:endParaRPr lang="en-US" dirty="0"/>
          </a:p>
        </p:txBody>
      </p:sp>
      <p:sp>
        <p:nvSpPr>
          <p:cNvPr id="5" name="Zástupný symbol pro zápatí 3">
            <a:extLst>
              <a:ext uri="{FF2B5EF4-FFF2-40B4-BE49-F238E27FC236}">
                <a16:creationId xmlns:a16="http://schemas.microsoft.com/office/drawing/2014/main" id="{3A344721-B2AE-4191-9A92-6040C7E3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308414"/>
            <a:ext cx="6917210" cy="365125"/>
          </a:xfrm>
        </p:spPr>
        <p:txBody>
          <a:bodyPr/>
          <a:lstStyle/>
          <a:p>
            <a:r>
              <a:rPr lang="en-US"/>
              <a:t>Cooperative Research Group</a:t>
            </a:r>
            <a:endParaRPr lang="en-US" dirty="0"/>
          </a:p>
        </p:txBody>
      </p:sp>
      <p:sp>
        <p:nvSpPr>
          <p:cNvPr id="6" name="Zástupný symbol pro číslo snímku 4">
            <a:extLst>
              <a:ext uri="{FF2B5EF4-FFF2-40B4-BE49-F238E27FC236}">
                <a16:creationId xmlns:a16="http://schemas.microsoft.com/office/drawing/2014/main" id="{3FE16803-0F1D-49B5-81FE-98182FFA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3084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7427" y="1165413"/>
            <a:ext cx="4033323" cy="366656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436263" y="5251316"/>
            <a:ext cx="41220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hlinkClick r:id="rId3"/>
              </a:rPr>
              <a:t>https://</a:t>
            </a:r>
            <a:r>
              <a:rPr lang="en-GB" sz="1100" dirty="0" smtClean="0">
                <a:hlinkClick r:id="rId3"/>
              </a:rPr>
              <a:t>www.ftz.czu.cz/cs/r-6856-katedry-a-soucasti/r-13883-vyzkumne-tymy-ftz/r-14230-cooperative-research-group</a:t>
            </a:r>
            <a:r>
              <a:rPr lang="cs-CZ" sz="1100" dirty="0" smtClean="0"/>
              <a:t> 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941458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Realita družstev je ale složitější ...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581192" y="2169622"/>
            <a:ext cx="4879651" cy="3931920"/>
          </a:xfrm>
        </p:spPr>
        <p:txBody>
          <a:bodyPr>
            <a:normAutofit/>
          </a:bodyPr>
          <a:lstStyle/>
          <a:p>
            <a:r>
              <a:rPr lang="cs-CZ" dirty="0" smtClean="0"/>
              <a:t>Existuje tolik výzev a důvodů, proč se i zavedená družstva zhroutí…</a:t>
            </a:r>
          </a:p>
          <a:p>
            <a:endParaRPr lang="cs-CZ" dirty="0" smtClean="0"/>
          </a:p>
          <a:p>
            <a:r>
              <a:rPr lang="cs-CZ" dirty="0" smtClean="0"/>
              <a:t>Mentalita, důvěra, vedení, znalosti, negativní minulé zkušenosti, nedostatek komunikace, preference krátkodobých zisků, zkušenosti a manažerské dovednosti, papírování a vládní byrokracie, daně…</a:t>
            </a:r>
          </a:p>
          <a:p>
            <a:endParaRPr lang="cs-CZ" dirty="0" smtClean="0"/>
          </a:p>
          <a:p>
            <a:r>
              <a:rPr lang="cs-CZ" dirty="0" smtClean="0"/>
              <a:t>„</a:t>
            </a:r>
            <a:r>
              <a:rPr lang="cs-CZ" dirty="0" err="1" smtClean="0"/>
              <a:t>Principal</a:t>
            </a:r>
            <a:r>
              <a:rPr lang="cs-CZ" dirty="0" smtClean="0"/>
              <a:t>-agent </a:t>
            </a:r>
            <a:r>
              <a:rPr lang="cs-CZ" dirty="0" err="1" smtClean="0"/>
              <a:t>problem</a:t>
            </a:r>
            <a:r>
              <a:rPr lang="cs-CZ" dirty="0" smtClean="0"/>
              <a:t>“, Problém vlastnických práv, Krátký časový horizont, „</a:t>
            </a:r>
            <a:r>
              <a:rPr lang="cs-CZ" dirty="0" err="1" smtClean="0"/>
              <a:t>Freeriding</a:t>
            </a:r>
            <a:r>
              <a:rPr lang="cs-CZ" dirty="0" smtClean="0"/>
              <a:t>“, Demokratické rozhodování…</a:t>
            </a:r>
            <a:endParaRPr lang="cs-CZ" dirty="0"/>
          </a:p>
        </p:txBody>
      </p:sp>
      <p:pic>
        <p:nvPicPr>
          <p:cNvPr id="7" name="Picture 2" descr="http://www.fao.org/docrep/007/y5469e/y5469e04.gi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0376" y="4135582"/>
            <a:ext cx="2864013" cy="2093912"/>
          </a:xfrm>
        </p:spPr>
      </p:pic>
      <p:pic>
        <p:nvPicPr>
          <p:cNvPr id="8" name="Picture 2" descr="http://www.fao.org/docrep/007/y5469e/y5469e03.gif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6702" y="3924376"/>
            <a:ext cx="1691628" cy="2176562"/>
          </a:xfrm>
          <a:prstGeom prst="rect">
            <a:avLst/>
          </a:prstGeom>
        </p:spPr>
      </p:pic>
      <p:pic>
        <p:nvPicPr>
          <p:cNvPr id="9" name="Picture 4" descr="http://thebackbencher.co.uk/wp-content/uploads/2013/03/Democracy-Two-wolves-and-a-sheep-voting-on-whats-for-dinner.jpg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6064" y="1252448"/>
            <a:ext cx="2841078" cy="1805675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336" y="1554903"/>
            <a:ext cx="2613891" cy="1939637"/>
          </a:xfrm>
          <a:prstGeom prst="rect">
            <a:avLst/>
          </a:prstGeom>
        </p:spPr>
      </p:pic>
      <p:pic>
        <p:nvPicPr>
          <p:cNvPr id="11" name="Content Placeholder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889" y="2972136"/>
            <a:ext cx="2129218" cy="1440416"/>
          </a:xfrm>
          <a:prstGeom prst="rect">
            <a:avLst/>
          </a:prstGeom>
        </p:spPr>
      </p:pic>
      <p:sp>
        <p:nvSpPr>
          <p:cNvPr id="15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81192" y="6308414"/>
            <a:ext cx="6917210" cy="365125"/>
          </a:xfrm>
        </p:spPr>
        <p:txBody>
          <a:bodyPr/>
          <a:lstStyle/>
          <a:p>
            <a:r>
              <a:rPr lang="en-GB" smtClean="0"/>
              <a:t>Cooperative Research Group</a:t>
            </a:r>
            <a:endParaRPr lang="en-GB" dirty="0"/>
          </a:p>
        </p:txBody>
      </p:sp>
      <p:sp>
        <p:nvSpPr>
          <p:cNvPr id="16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0558300" y="6308414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7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7605951" y="6308414"/>
            <a:ext cx="2844799" cy="365125"/>
          </a:xfrm>
        </p:spPr>
        <p:txBody>
          <a:bodyPr/>
          <a:lstStyle/>
          <a:p>
            <a:fld id="{3D71833E-F98A-4B7F-A1AA-15E7D71DAFCF}" type="datetime1">
              <a:rPr lang="en-US" smtClean="0"/>
              <a:t>12/11/2020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12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Zvyšování produktivity zemědělství</a:t>
            </a:r>
            <a:endParaRPr lang="cs-CZ" dirty="0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Cooperative Research Group</a:t>
            </a:r>
            <a:endParaRPr lang="en-GB" dirty="0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4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6170080"/>
              </p:ext>
            </p:extLst>
          </p:nvPr>
        </p:nvGraphicFramePr>
        <p:xfrm>
          <a:off x="653796" y="1810116"/>
          <a:ext cx="3946913" cy="3430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0683916"/>
              </p:ext>
            </p:extLst>
          </p:nvPr>
        </p:nvGraphicFramePr>
        <p:xfrm>
          <a:off x="7866339" y="1907873"/>
          <a:ext cx="3887320" cy="3430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3466435" y="4377755"/>
            <a:ext cx="24968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+mj-lt"/>
              <a:buAutoNum type="arabicPeriod"/>
            </a:pPr>
            <a:r>
              <a:rPr lang="cs-CZ" sz="1400" dirty="0" smtClean="0"/>
              <a:t>Nákup a pronájem půdy nebo uzavírání smluv s malými zemědělci prostřednictvím kapitálově silnějších zemědělských podniků</a:t>
            </a:r>
            <a:endParaRPr lang="cs-CZ" sz="1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7067721" y="4949692"/>
            <a:ext cx="1659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+mj-lt"/>
              <a:buAutoNum type="arabicPeriod" startAt="2"/>
            </a:pPr>
            <a:r>
              <a:rPr lang="cs-CZ" sz="1400" dirty="0" smtClean="0"/>
              <a:t>Rozšiřování družstev</a:t>
            </a:r>
            <a:endParaRPr lang="cs-CZ" sz="14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5971" y="4863130"/>
            <a:ext cx="1869232" cy="105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://www.agricorner.com/wp-content/uploads/2010/11/wheat-harvester.jpg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9385" y="4835542"/>
            <a:ext cx="1839858" cy="1005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6"/>
          <p:cNvSpPr/>
          <p:nvPr/>
        </p:nvSpPr>
        <p:spPr>
          <a:xfrm>
            <a:off x="1874987" y="3610316"/>
            <a:ext cx="1459841" cy="13674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ál 5"/>
          <p:cNvSpPr/>
          <p:nvPr/>
        </p:nvSpPr>
        <p:spPr>
          <a:xfrm>
            <a:off x="7588909" y="1635390"/>
            <a:ext cx="4298422" cy="34868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5754301" y="2513751"/>
            <a:ext cx="10395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7" name="Obrázek 2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974" y="1556780"/>
            <a:ext cx="2874935" cy="1518379"/>
          </a:xfrm>
          <a:prstGeom prst="rect">
            <a:avLst/>
          </a:prstGeom>
        </p:spPr>
      </p:pic>
      <p:sp>
        <p:nvSpPr>
          <p:cNvPr id="13" name="Zástupný symbol pro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1903-B86C-4F9E-B374-A82C0AB1A898}" type="datetime1">
              <a:rPr lang="en-US" smtClean="0"/>
              <a:t>12/11/2020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944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581193" y="4966446"/>
            <a:ext cx="5226634" cy="1135095"/>
          </a:xfrm>
        </p:spPr>
        <p:txBody>
          <a:bodyPr>
            <a:normAutofit/>
          </a:bodyPr>
          <a:lstStyle/>
          <a:p>
            <a:r>
              <a:rPr lang="cs-CZ" dirty="0" smtClean="0"/>
              <a:t>Je předpoklad výhod skupin producentů správný?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36253287"/>
              </p:ext>
            </p:extLst>
          </p:nvPr>
        </p:nvGraphicFramePr>
        <p:xfrm>
          <a:off x="6096000" y="869950"/>
          <a:ext cx="5514975" cy="5230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581192" y="869950"/>
            <a:ext cx="5666160" cy="1024727"/>
          </a:xfrm>
        </p:spPr>
        <p:txBody>
          <a:bodyPr>
            <a:noAutofit/>
          </a:bodyPr>
          <a:lstStyle/>
          <a:p>
            <a:r>
              <a:rPr lang="cs-CZ" sz="2800" dirty="0" smtClean="0"/>
              <a:t>Smluvní zemědělství versus skupiny producentů</a:t>
            </a:r>
            <a:endParaRPr lang="cs-CZ" sz="2800" dirty="0"/>
          </a:p>
        </p:txBody>
      </p:sp>
      <p:sp>
        <p:nvSpPr>
          <p:cNvPr id="5" name="Obdélník 4"/>
          <p:cNvSpPr/>
          <p:nvPr/>
        </p:nvSpPr>
        <p:spPr>
          <a:xfrm>
            <a:off x="6247352" y="5301209"/>
            <a:ext cx="411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i="1" dirty="0" err="1"/>
              <a:t>Gramzow</a:t>
            </a:r>
            <a:r>
              <a:rPr lang="cs-CZ" sz="900" i="1" dirty="0"/>
              <a:t> A, </a:t>
            </a:r>
            <a:r>
              <a:rPr lang="cs-CZ" sz="900" i="1" dirty="0" err="1"/>
              <a:t>Batt</a:t>
            </a:r>
            <a:r>
              <a:rPr lang="cs-CZ" sz="900" i="1" dirty="0"/>
              <a:t> PJ, </a:t>
            </a:r>
            <a:r>
              <a:rPr lang="cs-CZ" sz="900" i="1" dirty="0" err="1"/>
              <a:t>Afari-Sefa</a:t>
            </a:r>
            <a:r>
              <a:rPr lang="cs-CZ" sz="900" i="1" dirty="0"/>
              <a:t> V, </a:t>
            </a:r>
            <a:r>
              <a:rPr lang="cs-CZ" sz="900" i="1" dirty="0" err="1"/>
              <a:t>Petrick</a:t>
            </a:r>
            <a:r>
              <a:rPr lang="cs-CZ" sz="900" i="1" dirty="0"/>
              <a:t> M, </a:t>
            </a:r>
            <a:r>
              <a:rPr lang="cs-CZ" sz="900" i="1" dirty="0" err="1"/>
              <a:t>Roothaert</a:t>
            </a:r>
            <a:r>
              <a:rPr lang="cs-CZ" sz="900" i="1" dirty="0"/>
              <a:t> R. 2018. </a:t>
            </a:r>
            <a:r>
              <a:rPr lang="cs-CZ" sz="900" i="1" dirty="0" err="1"/>
              <a:t>Linking</a:t>
            </a:r>
            <a:r>
              <a:rPr lang="cs-CZ" sz="900" i="1" dirty="0"/>
              <a:t> </a:t>
            </a:r>
            <a:r>
              <a:rPr lang="cs-CZ" sz="900" i="1" dirty="0" err="1"/>
              <a:t>smallholder</a:t>
            </a:r>
            <a:r>
              <a:rPr lang="cs-CZ" sz="900" i="1" dirty="0"/>
              <a:t> </a:t>
            </a:r>
            <a:r>
              <a:rPr lang="cs-CZ" sz="900" i="1" dirty="0" err="1"/>
              <a:t>vegetable</a:t>
            </a:r>
            <a:r>
              <a:rPr lang="cs-CZ" sz="900" i="1" dirty="0"/>
              <a:t> </a:t>
            </a:r>
            <a:r>
              <a:rPr lang="cs-CZ" sz="900" i="1" dirty="0" err="1"/>
              <a:t>producers</a:t>
            </a:r>
            <a:r>
              <a:rPr lang="cs-CZ" sz="900" i="1" dirty="0"/>
              <a:t> to </a:t>
            </a:r>
            <a:r>
              <a:rPr lang="cs-CZ" sz="900" i="1" dirty="0" err="1"/>
              <a:t>markets</a:t>
            </a:r>
            <a:r>
              <a:rPr lang="cs-CZ" sz="900" i="1" dirty="0"/>
              <a:t> - A </a:t>
            </a:r>
            <a:r>
              <a:rPr lang="cs-CZ" sz="900" i="1" dirty="0" err="1"/>
              <a:t>comparison</a:t>
            </a:r>
            <a:r>
              <a:rPr lang="cs-CZ" sz="900" i="1" dirty="0"/>
              <a:t> </a:t>
            </a:r>
            <a:r>
              <a:rPr lang="cs-CZ" sz="900" i="1" dirty="0" err="1"/>
              <a:t>of</a:t>
            </a:r>
            <a:r>
              <a:rPr lang="cs-CZ" sz="900" i="1" dirty="0"/>
              <a:t> a </a:t>
            </a:r>
            <a:r>
              <a:rPr lang="cs-CZ" sz="900" i="1" dirty="0" err="1"/>
              <a:t>vegetable</a:t>
            </a:r>
            <a:r>
              <a:rPr lang="cs-CZ" sz="900" i="1" dirty="0"/>
              <a:t> </a:t>
            </a:r>
            <a:r>
              <a:rPr lang="cs-CZ" sz="900" i="1" dirty="0" err="1"/>
              <a:t>producer</a:t>
            </a:r>
            <a:r>
              <a:rPr lang="cs-CZ" sz="900" i="1" dirty="0"/>
              <a:t> </a:t>
            </a:r>
            <a:r>
              <a:rPr lang="cs-CZ" sz="900" i="1" dirty="0" err="1"/>
              <a:t>group</a:t>
            </a:r>
            <a:r>
              <a:rPr lang="cs-CZ" sz="900" i="1" dirty="0"/>
              <a:t> and a </a:t>
            </a:r>
            <a:r>
              <a:rPr lang="cs-CZ" sz="900" i="1" dirty="0" err="1"/>
              <a:t>contract-farming</a:t>
            </a:r>
            <a:r>
              <a:rPr lang="cs-CZ" sz="900" i="1" dirty="0"/>
              <a:t> arrangement in </a:t>
            </a:r>
            <a:r>
              <a:rPr lang="cs-CZ" sz="900" i="1" dirty="0" err="1"/>
              <a:t>the</a:t>
            </a:r>
            <a:r>
              <a:rPr lang="cs-CZ" sz="900" i="1" dirty="0"/>
              <a:t> </a:t>
            </a:r>
            <a:r>
              <a:rPr lang="cs-CZ" sz="900" i="1" dirty="0" err="1"/>
              <a:t>Lushoto</a:t>
            </a:r>
            <a:r>
              <a:rPr lang="cs-CZ" sz="900" i="1" dirty="0"/>
              <a:t> </a:t>
            </a:r>
            <a:r>
              <a:rPr lang="cs-CZ" sz="900" i="1" dirty="0" err="1"/>
              <a:t>District</a:t>
            </a:r>
            <a:r>
              <a:rPr lang="cs-CZ" sz="900" i="1" dirty="0"/>
              <a:t> </a:t>
            </a:r>
            <a:r>
              <a:rPr lang="cs-CZ" sz="900" i="1" dirty="0" err="1"/>
              <a:t>of</a:t>
            </a:r>
            <a:r>
              <a:rPr lang="cs-CZ" sz="900" i="1" dirty="0"/>
              <a:t> </a:t>
            </a:r>
            <a:r>
              <a:rPr lang="cs-CZ" sz="900" i="1" dirty="0" err="1"/>
              <a:t>Tanzania</a:t>
            </a:r>
            <a:r>
              <a:rPr lang="cs-CZ" sz="900" i="1" dirty="0"/>
              <a:t>. </a:t>
            </a:r>
            <a:r>
              <a:rPr lang="cs-CZ" sz="900" i="1" dirty="0" err="1"/>
              <a:t>Journal</a:t>
            </a:r>
            <a:r>
              <a:rPr lang="cs-CZ" sz="900" i="1" dirty="0"/>
              <a:t> </a:t>
            </a:r>
            <a:r>
              <a:rPr lang="cs-CZ" sz="900" i="1" dirty="0" err="1"/>
              <a:t>of</a:t>
            </a:r>
            <a:r>
              <a:rPr lang="cs-CZ" sz="900" i="1" dirty="0"/>
              <a:t> </a:t>
            </a:r>
            <a:r>
              <a:rPr lang="cs-CZ" sz="900" i="1" dirty="0" err="1"/>
              <a:t>Rural</a:t>
            </a:r>
            <a:r>
              <a:rPr lang="cs-CZ" sz="900" i="1" dirty="0"/>
              <a:t> </a:t>
            </a:r>
            <a:r>
              <a:rPr lang="cs-CZ" sz="900" i="1" dirty="0" err="1"/>
              <a:t>Studies</a:t>
            </a:r>
            <a:r>
              <a:rPr lang="cs-CZ" sz="900" i="1" dirty="0"/>
              <a:t> </a:t>
            </a:r>
            <a:r>
              <a:rPr lang="cs-CZ" sz="900" b="1" i="1" dirty="0"/>
              <a:t>63</a:t>
            </a:r>
            <a:r>
              <a:rPr lang="cs-CZ" sz="900" i="1" dirty="0"/>
              <a:t>:168–179. </a:t>
            </a:r>
            <a:r>
              <a:rPr lang="cs-CZ" sz="900" i="1" dirty="0" err="1"/>
              <a:t>Elsevier</a:t>
            </a:r>
            <a:r>
              <a:rPr lang="cs-CZ" sz="900" i="1" dirty="0"/>
              <a:t>. 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772" y="2400499"/>
            <a:ext cx="3967649" cy="239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30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Realita </a:t>
            </a:r>
            <a:r>
              <a:rPr lang="cs-CZ" dirty="0" smtClean="0"/>
              <a:t>družstevního hnutí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581192" y="1972235"/>
            <a:ext cx="4824526" cy="4129307"/>
          </a:xfrm>
        </p:spPr>
        <p:txBody>
          <a:bodyPr>
            <a:normAutofit/>
          </a:bodyPr>
          <a:lstStyle/>
          <a:p>
            <a:r>
              <a:rPr lang="cs-CZ" sz="2000" dirty="0" smtClean="0"/>
              <a:t>Kolektivní akce organizací producentů na venkově nemůže sloužit jako všelék nebo samostatný nástroj k řešení potravinové bezpečnosti a chudoby bez podpory států a trhů</a:t>
            </a:r>
          </a:p>
          <a:p>
            <a:pPr lvl="1"/>
            <a:r>
              <a:rPr lang="cs-CZ" sz="1800" dirty="0" smtClean="0"/>
              <a:t>Státy musí umožnit existenci nezávislých skupin zemědělců a podporovat programy na jejich podporu,</a:t>
            </a:r>
          </a:p>
          <a:p>
            <a:pPr lvl="1"/>
            <a:r>
              <a:rPr lang="cs-CZ" sz="1800" dirty="0" smtClean="0"/>
              <a:t>zatímco trhy by měly poskytovat selektivní pobídky k nápravě nekonkurenceschopných postavení drobných zemědělců</a:t>
            </a:r>
            <a:endParaRPr lang="cs-CZ" sz="18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7065" y="2563906"/>
            <a:ext cx="5684623" cy="268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830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je to družstvo?</a:t>
            </a:r>
            <a:endParaRPr lang="cs-CZ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Část</a:t>
            </a:r>
            <a:r>
              <a:rPr lang="en-US" dirty="0" smtClean="0"/>
              <a:t> </a:t>
            </a:r>
            <a:r>
              <a:rPr lang="cs-CZ" dirty="0"/>
              <a:t>3</a:t>
            </a:r>
            <a:endParaRPr lang="en-GB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776" y="977316"/>
            <a:ext cx="7243483" cy="355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97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je to družstvo</a:t>
            </a:r>
            <a:r>
              <a:rPr lang="en-US" dirty="0" smtClean="0"/>
              <a:t>?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Družstvo je členská obchodní společnost (zisk)</a:t>
            </a:r>
          </a:p>
          <a:p>
            <a:pPr lvl="1"/>
            <a:r>
              <a:rPr lang="cs-CZ" sz="1800" dirty="0" smtClean="0"/>
              <a:t>Členové jsou vlastníci, investoři a zákazníci současně</a:t>
            </a:r>
          </a:p>
          <a:p>
            <a:endParaRPr lang="cs-CZ" sz="2000" dirty="0" smtClean="0"/>
          </a:p>
          <a:p>
            <a:r>
              <a:rPr lang="cs-CZ" sz="2000" dirty="0" smtClean="0"/>
              <a:t>S.r.o. nebo akciová společnost je obchodní společnost vlastněná investorem</a:t>
            </a:r>
          </a:p>
          <a:p>
            <a:pPr lvl="1"/>
            <a:r>
              <a:rPr lang="cs-CZ" sz="1800" dirty="0" smtClean="0"/>
              <a:t>Může uzavřít smlouvu s jinými zemědělci na základě smluvního zemědělství</a:t>
            </a:r>
            <a:endParaRPr lang="cs-CZ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0402" y="3717033"/>
            <a:ext cx="4022871" cy="2212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sei-international.org/mediamanager/images/News/SEI-News-AgriculturalCooperatives-350x1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2990" y="1556792"/>
            <a:ext cx="3944999" cy="19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945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Základní principy moderních družstev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83533" y="2170113"/>
            <a:ext cx="6224934" cy="39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2439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principy moderních družstev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581192" y="2169622"/>
            <a:ext cx="11029616" cy="3386529"/>
          </a:xfrm>
        </p:spPr>
        <p:txBody>
          <a:bodyPr/>
          <a:lstStyle/>
          <a:p>
            <a:r>
              <a:rPr lang="cs-CZ" dirty="0" smtClean="0"/>
              <a:t>International </a:t>
            </a:r>
            <a:r>
              <a:rPr lang="cs-CZ" dirty="0" err="1" smtClean="0"/>
              <a:t>Cooperative</a:t>
            </a:r>
            <a:r>
              <a:rPr lang="cs-CZ" dirty="0" smtClean="0"/>
              <a:t> </a:t>
            </a:r>
            <a:r>
              <a:rPr lang="cs-CZ" dirty="0" err="1" smtClean="0"/>
              <a:t>Alliance</a:t>
            </a:r>
            <a:r>
              <a:rPr lang="cs-CZ" dirty="0" smtClean="0"/>
              <a:t> (ICA) v Manchesteru v roce 1995:</a:t>
            </a:r>
          </a:p>
          <a:p>
            <a:pPr marL="666900" lvl="1" indent="-342900">
              <a:buFont typeface="+mj-lt"/>
              <a:buAutoNum type="arabicPeriod"/>
            </a:pPr>
            <a:r>
              <a:rPr lang="cs-CZ" dirty="0" smtClean="0"/>
              <a:t>princip: dobrovolné a otevřené členství</a:t>
            </a:r>
          </a:p>
          <a:p>
            <a:pPr marL="666900" lvl="1" indent="-342900">
              <a:buFont typeface="+mj-lt"/>
              <a:buAutoNum type="arabicPeriod"/>
            </a:pPr>
            <a:r>
              <a:rPr lang="cs-CZ" dirty="0" smtClean="0"/>
              <a:t>princip: demokratická kontrola členů</a:t>
            </a:r>
          </a:p>
          <a:p>
            <a:pPr marL="666900" lvl="1" indent="-342900">
              <a:buFont typeface="+mj-lt"/>
              <a:buAutoNum type="arabicPeriod"/>
            </a:pPr>
            <a:r>
              <a:rPr lang="cs-CZ" dirty="0" smtClean="0"/>
              <a:t>princip: ekonomická účast členů</a:t>
            </a:r>
          </a:p>
          <a:p>
            <a:pPr marL="666900" lvl="1" indent="-342900">
              <a:buFont typeface="+mj-lt"/>
              <a:buAutoNum type="arabicPeriod"/>
            </a:pPr>
            <a:r>
              <a:rPr lang="cs-CZ" dirty="0" smtClean="0"/>
              <a:t>princip: autonomie a nezávislost</a:t>
            </a:r>
          </a:p>
          <a:p>
            <a:pPr marL="666900" lvl="1" indent="-342900">
              <a:buFont typeface="+mj-lt"/>
              <a:buAutoNum type="arabicPeriod"/>
            </a:pPr>
            <a:r>
              <a:rPr lang="cs-CZ" dirty="0" smtClean="0"/>
              <a:t>princip: vzdělávání, odborné poradenství a informace</a:t>
            </a:r>
          </a:p>
          <a:p>
            <a:pPr marL="666900" lvl="1" indent="-342900">
              <a:buFont typeface="+mj-lt"/>
              <a:buAutoNum type="arabicPeriod"/>
            </a:pPr>
            <a:r>
              <a:rPr lang="cs-CZ" dirty="0" smtClean="0"/>
              <a:t>princip: spolupráce mezi družstvy</a:t>
            </a:r>
          </a:p>
          <a:p>
            <a:pPr marL="666900" lvl="1" indent="-342900">
              <a:buFont typeface="+mj-lt"/>
              <a:buAutoNum type="arabicPeriod"/>
            </a:pPr>
            <a:r>
              <a:rPr lang="cs-CZ" dirty="0" smtClean="0"/>
              <a:t>zásada: starost o komunitu</a:t>
            </a:r>
            <a:endParaRPr lang="cs-CZ" dirty="0"/>
          </a:p>
        </p:txBody>
      </p:sp>
      <p:pic>
        <p:nvPicPr>
          <p:cNvPr id="11" name="Zástupný symbol pro obsah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980" y="2169622"/>
            <a:ext cx="4758828" cy="2841139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7833970" y="5186819"/>
            <a:ext cx="2716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ICA - </a:t>
            </a:r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ica.coop/en</a:t>
            </a:r>
            <a:r>
              <a:rPr lang="cs-CZ" dirty="0" smtClean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792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Základní principy moderních družstev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581192" y="2958352"/>
            <a:ext cx="11029616" cy="3143189"/>
          </a:xfrm>
        </p:spPr>
        <p:txBody>
          <a:bodyPr>
            <a:normAutofit/>
          </a:bodyPr>
          <a:lstStyle/>
          <a:p>
            <a:pPr algn="just"/>
            <a:r>
              <a:rPr lang="cs-CZ" i="1" dirty="0" smtClean="0"/>
              <a:t>„Družstevní hnutí je jedním z největších organizovaných segmentů občanské společnosti a hraje klíčovou roli v širokém spektru lidských aspirací a potřeb. Družstva poskytují zásadní zdravotní, bytové a bankovní služby; podporují vzdělávání a rovnost pohlaví; chrání životní prostředí a práva pracovníků. Prostřednictvím těchto a řady dalších aktivit pomáhají lidem ve více než 100 zemích zlepšit jejich život a život jejich komunit. “</a:t>
            </a:r>
            <a:endParaRPr lang="cs-CZ" dirty="0" smtClean="0"/>
          </a:p>
          <a:p>
            <a:pPr lvl="1"/>
            <a:r>
              <a:rPr lang="cs-CZ" dirty="0" smtClean="0"/>
              <a:t>Kofi Annan, bývalý generální tajemník OSN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129" y="1253103"/>
            <a:ext cx="28575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://shiftchange.org/wp-content/uploads/2011/08/year-of-coops.pn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293" y="1894677"/>
            <a:ext cx="3007658" cy="16709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2928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někteří farmáři spolupracují a jiní ne?</a:t>
            </a:r>
            <a:endParaRPr lang="en-GB" dirty="0"/>
          </a:p>
        </p:txBody>
      </p:sp>
      <p:sp>
        <p:nvSpPr>
          <p:cNvPr id="18" name="Zástupný symbol pro datum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783C0-8A26-4AAA-B4AD-0DBCFE2F2AAB}" type="datetime1">
              <a:rPr lang="en-US" smtClean="0"/>
              <a:t>12/11/2020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Cooperative Research Group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smtClean="0"/>
              <a:t>How we can study it while There are so many factors involved and challenges of cooperation…?</a:t>
            </a:r>
            <a:endParaRPr lang="en-GB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Část 4</a:t>
            </a:r>
            <a:endParaRPr lang="en-GB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92" y="929776"/>
            <a:ext cx="4158523" cy="2016883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3688" y="1017372"/>
            <a:ext cx="2803935" cy="3358956"/>
          </a:xfrm>
          <a:prstGeom prst="rect">
            <a:avLst/>
          </a:prstGeom>
        </p:spPr>
      </p:pic>
      <p:pic>
        <p:nvPicPr>
          <p:cNvPr id="10" name="Zástupný symbol pro obsah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362" y="2671052"/>
            <a:ext cx="4511862" cy="179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40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4E1A67-8BC1-435D-AE1D-EC4200ACE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Farmáři pěstující víno v Gruzii</a:t>
            </a:r>
            <a:endParaRPr lang="en-GB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7A4744F-039D-4E7F-9662-1BCC79145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BE9A-9527-42B5-A423-F87714EE09F4}" type="datetime1">
              <a:rPr lang="en-US" smtClean="0"/>
              <a:t>12/11/2020</a:t>
            </a:fld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A344721-B2AE-4191-9A92-6040C7E3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Cooperative Research Group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FE16803-0F1D-49B5-81FE-98182FFA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329" y="2069488"/>
            <a:ext cx="5048729" cy="33320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756" y="2069488"/>
            <a:ext cx="4995604" cy="333202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111624" y="5540184"/>
            <a:ext cx="10238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Jsou přínosy družstev závislé na produktu a sektoru, ve kterém byla založena mezinárodními donory?</a:t>
            </a:r>
          </a:p>
          <a:p>
            <a:pPr algn="ctr"/>
            <a:r>
              <a:rPr lang="cs-CZ" dirty="0" smtClean="0"/>
              <a:t>Jak důležitý je silný vůdce pro založení a motivaci členů spolupracovat se družstvem?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7969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lidé spolupracují?</a:t>
            </a:r>
            <a:endParaRPr lang="en-GB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3"/>
          </p:nvPr>
        </p:nvSpPr>
        <p:spPr>
          <a:xfrm>
            <a:off x="581192" y="2169622"/>
            <a:ext cx="11029616" cy="2142402"/>
          </a:xfrm>
        </p:spPr>
        <p:txBody>
          <a:bodyPr/>
          <a:lstStyle/>
          <a:p>
            <a:r>
              <a:rPr lang="cs-CZ" dirty="0" smtClean="0"/>
              <a:t>Je výhodné předbíhat ve frontě?</a:t>
            </a:r>
            <a:endParaRPr lang="en-GB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7676" y="1773934"/>
            <a:ext cx="5132042" cy="3895585"/>
          </a:xfrm>
        </p:spPr>
      </p:pic>
      <p:pic>
        <p:nvPicPr>
          <p:cNvPr id="5" name="Picture 1" descr="C:\Users\Jiri_new\AppData\Local\Microsoft\Windows\Temporary Internet Files\Content.IE5\43YQ2B9D\MC900441498[1]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8095" y="3815600"/>
            <a:ext cx="992847" cy="9928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9000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Všichni spolupracujeme, potřebujeme to a užíváme si to…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Cooperative Research Group</a:t>
            </a:r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77" y="2042832"/>
            <a:ext cx="4419600" cy="331628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100" y="2114544"/>
            <a:ext cx="4794372" cy="27043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237" y="4537646"/>
            <a:ext cx="2677687" cy="1506826"/>
          </a:xfrm>
          <a:prstGeom prst="rect">
            <a:avLst/>
          </a:prstGeo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256C6-6151-47CF-BCB3-796BA9EA4C93}" type="datetime1">
              <a:rPr lang="en-US" smtClean="0"/>
              <a:t>12/11/2020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478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Všichni spolupracujeme, potřebujeme to a užíváme si to…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Cooperative Research Group</a:t>
            </a:r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8" name="Zástupný symbol pro obsah 6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0" b="1291"/>
          <a:stretch/>
        </p:blipFill>
        <p:spPr>
          <a:xfrm>
            <a:off x="8646946" y="2171456"/>
            <a:ext cx="2963862" cy="3944937"/>
          </a:xfrm>
          <a:prstGeom prst="rect">
            <a:avLst/>
          </a:prstGeom>
        </p:spPr>
      </p:pic>
      <p:pic>
        <p:nvPicPr>
          <p:cNvPr id="9" name="Picture 2" descr="http://img.ct24.cz/cache/616x411/article/41/4064/406345.jpg?135090089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829" y="3207977"/>
            <a:ext cx="4375930" cy="2465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ovéPole 3"/>
          <p:cNvSpPr txBox="1"/>
          <p:nvPr/>
        </p:nvSpPr>
        <p:spPr>
          <a:xfrm>
            <a:off x="923636" y="2161309"/>
            <a:ext cx="5818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Od jednoduché koordinace náhodných skupin k nějakému společnému cíli…</a:t>
            </a:r>
            <a:endParaRPr lang="cs-CZ" dirty="0"/>
          </a:p>
        </p:txBody>
      </p:sp>
      <p:pic>
        <p:nvPicPr>
          <p:cNvPr id="10" name="Zástupný symbol pro obsah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9960" y="4313858"/>
            <a:ext cx="2404280" cy="1839514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7314" y="2039716"/>
            <a:ext cx="2231553" cy="2104209"/>
          </a:xfrm>
          <a:prstGeom prst="rect">
            <a:avLst/>
          </a:prstGeo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73F8-97CB-4303-9863-FAD0856F453C}" type="datetime1">
              <a:rPr lang="en-US" smtClean="0"/>
              <a:t>12/11/2020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117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Spolupráce je základem naší společnosti a všech institucí</a:t>
            </a:r>
            <a:endParaRPr lang="en-GB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1B19C-99CD-440B-8DE8-E7DF8E5B548B}" type="datetime1">
              <a:rPr lang="en-US" smtClean="0"/>
              <a:pPr/>
              <a:t>12/11/2020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Cooperative Research Group</a:t>
            </a:r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13" y="3675528"/>
            <a:ext cx="3698012" cy="2085711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4294967295"/>
          </p:nvPr>
        </p:nvPicPr>
        <p:blipFill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9539" y="1790323"/>
            <a:ext cx="2617787" cy="196373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923636" y="2161309"/>
            <a:ext cx="7207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… ke složitým a stabilním, formálním nebo neformálním institucím, které umožňují rozvoj a dosahování našich cílů</a:t>
            </a:r>
            <a:endParaRPr lang="cs-CZ" dirty="0"/>
          </a:p>
        </p:txBody>
      </p:sp>
      <p:pic>
        <p:nvPicPr>
          <p:cNvPr id="10" name="Picture 2" descr="http://static.giantbomb.com/uploads/original/0/4524/474836-world_religion2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8433" y="4116402"/>
            <a:ext cx="1679924" cy="1697023"/>
          </a:xfrm>
          <a:prstGeom prst="rect">
            <a:avLst/>
          </a:prstGeom>
          <a:noFill/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604" y="4467391"/>
            <a:ext cx="2801873" cy="157465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717" y="2937425"/>
            <a:ext cx="2904565" cy="163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04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Institucionální ekonomie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581192" y="2169622"/>
            <a:ext cx="6142337" cy="393192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Institucionální ekonomie je založena na: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Teorie transakčních nákladů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Teorie lidského chování</a:t>
            </a:r>
          </a:p>
          <a:p>
            <a:pPr lvl="1"/>
            <a:r>
              <a:rPr lang="cs-CZ" sz="1800" dirty="0" smtClean="0"/>
              <a:t>Vysvětluje, proč se instituce vytvářejí a jakou roli hrají pro hospodářský úspěch</a:t>
            </a:r>
          </a:p>
        </p:txBody>
      </p:sp>
      <p:pic>
        <p:nvPicPr>
          <p:cNvPr id="10" name="Picture 2" descr="http://d202m5krfqbpi5.cloudfront.net/books/1328866180l/206853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9673" y="1494025"/>
            <a:ext cx="2847975" cy="43068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1402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2" y="1240109"/>
            <a:ext cx="5316281" cy="1024727"/>
          </a:xfrm>
        </p:spPr>
        <p:txBody>
          <a:bodyPr vert="horz" lIns="82945" tIns="41473" rIns="82945" bIns="41473" rtlCol="0" anchor="ctr">
            <a:normAutofit fontScale="90000"/>
          </a:bodyPr>
          <a:lstStyle/>
          <a:p>
            <a:r>
              <a:rPr lang="cs-CZ" dirty="0" smtClean="0"/>
              <a:t>Kritické posouzení racionality našich rozhodnutí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 vert="horz" lIns="82945" tIns="41473" rIns="82945" bIns="41473" rtlCol="0" anchor="ctr">
            <a:normAutofit/>
          </a:bodyPr>
          <a:lstStyle/>
          <a:p>
            <a:r>
              <a:rPr lang="cs-CZ" sz="2000" dirty="0" smtClean="0"/>
              <a:t>Racionalita jednotlivce nemusí nutně vést ke kolektivní racionalitě</a:t>
            </a:r>
          </a:p>
          <a:p>
            <a:pPr lvl="1"/>
            <a:r>
              <a:rPr lang="cs-CZ" sz="1800" dirty="0" smtClean="0"/>
              <a:t>Čisté výhody jsou ve větších skupinách nižší, ale větší skupiny jsou úspěšnější při dosahování svých cílů</a:t>
            </a:r>
          </a:p>
          <a:p>
            <a:pPr lvl="2"/>
            <a:r>
              <a:rPr lang="cs-CZ" sz="1600" dirty="0" smtClean="0"/>
              <a:t>Větší skupiny potřebují silnější vedení, aby uspěly</a:t>
            </a:r>
          </a:p>
        </p:txBody>
      </p:sp>
      <p:pic>
        <p:nvPicPr>
          <p:cNvPr id="5" name="Zástupný symbol pro obsah 6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5224" y="1752472"/>
            <a:ext cx="2688300" cy="3465767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69106" y="3095776"/>
            <a:ext cx="2896471" cy="273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9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je to instituce?</a:t>
            </a:r>
            <a:endParaRPr lang="cs-CZ" dirty="0"/>
          </a:p>
        </p:txBody>
      </p:sp>
      <p:sp>
        <p:nvSpPr>
          <p:cNvPr id="10243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581192" y="1783976"/>
            <a:ext cx="11029616" cy="3935506"/>
          </a:xfrm>
        </p:spPr>
        <p:txBody>
          <a:bodyPr>
            <a:normAutofit/>
          </a:bodyPr>
          <a:lstStyle/>
          <a:p>
            <a:r>
              <a:rPr lang="cs-CZ" sz="2000" dirty="0" smtClean="0"/>
              <a:t>Jakákoli </a:t>
            </a:r>
            <a:r>
              <a:rPr lang="cs-CZ" sz="2000" b="1" dirty="0" smtClean="0"/>
              <a:t>struktura nebo mechanismus </a:t>
            </a:r>
            <a:r>
              <a:rPr lang="cs-CZ" sz="2000" dirty="0" smtClean="0"/>
              <a:t>společenského řádu řídící chování souboru jednotlivců v dané lidské komunitě</a:t>
            </a:r>
          </a:p>
          <a:p>
            <a:r>
              <a:rPr lang="cs-CZ" sz="2000" dirty="0" smtClean="0"/>
              <a:t>Moment kdy se zásady a normy chování lidí stávají stabilními</a:t>
            </a:r>
          </a:p>
          <a:p>
            <a:endParaRPr lang="cs-CZ" sz="2000" dirty="0" smtClean="0"/>
          </a:p>
          <a:p>
            <a:r>
              <a:rPr lang="cs-CZ" sz="2000" dirty="0" smtClean="0"/>
              <a:t>Lidmi vytvořená omezení, která formují lidskou interakci</a:t>
            </a:r>
          </a:p>
          <a:p>
            <a:r>
              <a:rPr lang="cs-CZ" sz="2000" dirty="0" smtClean="0"/>
              <a:t>Pravidla hry ve společnosti</a:t>
            </a:r>
          </a:p>
          <a:p>
            <a:r>
              <a:rPr lang="cs-CZ" sz="2000" dirty="0" smtClean="0"/>
              <a:t>Instituce snižují nejistotu a usnadňují život poskytováním struktury pro každodenní život</a:t>
            </a:r>
            <a:endParaRPr lang="cs-CZ" sz="2000" dirty="0"/>
          </a:p>
        </p:txBody>
      </p:sp>
      <p:sp>
        <p:nvSpPr>
          <p:cNvPr id="4" name="Obdélník 3"/>
          <p:cNvSpPr/>
          <p:nvPr/>
        </p:nvSpPr>
        <p:spPr>
          <a:xfrm>
            <a:off x="7038808" y="541631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i="1" dirty="0"/>
              <a:t>North DC. 1990. Institutions, Institutional Change and Economic Performance. Cambridge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40335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82945" tIns="41473" rIns="82945" bIns="41473" rtlCol="0" anchor="ctr">
            <a:normAutofit/>
          </a:bodyPr>
          <a:lstStyle/>
          <a:p>
            <a:r>
              <a:rPr lang="cs-CZ" dirty="0" smtClean="0"/>
              <a:t>Sociální kapitál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581192" y="1810871"/>
            <a:ext cx="4860384" cy="4290671"/>
          </a:xfrm>
        </p:spPr>
        <p:txBody>
          <a:bodyPr vert="horz" lIns="82945" tIns="41473" rIns="82945" bIns="41473" rtlCol="0" anchor="ctr">
            <a:noAutofit/>
          </a:bodyPr>
          <a:lstStyle/>
          <a:p>
            <a:r>
              <a:rPr lang="cs-CZ" sz="2000" dirty="0" smtClean="0"/>
              <a:t>Sociální kapitál je schopnost lidí spolupracovat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cs-CZ" sz="1800" dirty="0" smtClean="0"/>
              <a:t>Sociální kapitál šetří peníze za transakce - snižuje oportunistické chování a parazitování (</a:t>
            </a:r>
            <a:r>
              <a:rPr lang="cs-CZ" sz="1800" dirty="0" err="1" smtClean="0"/>
              <a:t>freeriding</a:t>
            </a:r>
            <a:r>
              <a:rPr lang="cs-CZ" sz="1800" dirty="0" smtClean="0"/>
              <a:t>)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cs-CZ" sz="1800" dirty="0" smtClean="0"/>
              <a:t>Sociální kapitál je obvykle ztělesněn v důvěře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r>
              <a:rPr lang="cs-CZ" sz="1800" dirty="0" smtClean="0"/>
              <a:t>Důvěra „promazává“ fungování společnosti</a:t>
            </a:r>
          </a:p>
          <a:p>
            <a:pPr marL="609750" lvl="1" indent="-285750">
              <a:buFont typeface="Arial" panose="020B0604020202020204" pitchFamily="34" charset="0"/>
              <a:buChar char="•"/>
            </a:pPr>
            <a:endParaRPr lang="cs-CZ" sz="1800" dirty="0" smtClean="0"/>
          </a:p>
          <a:p>
            <a:pPr lvl="1"/>
            <a:r>
              <a:rPr lang="cs-CZ" sz="1800" dirty="0" smtClean="0"/>
              <a:t>Je to stále přehlížen výrobní faktor pro ekonomický růst?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848600" y="5567755"/>
            <a:ext cx="4608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Bourdieu P. 1979. Le capital social. </a:t>
            </a:r>
            <a:r>
              <a:rPr lang="en-GB" sz="1100" dirty="0" err="1"/>
              <a:t>Actes</a:t>
            </a:r>
            <a:r>
              <a:rPr lang="en-GB" sz="1100" dirty="0"/>
              <a:t> de la recherché </a:t>
            </a:r>
            <a:r>
              <a:rPr lang="en-GB" sz="1100" dirty="0" err="1"/>
              <a:t>en</a:t>
            </a:r>
            <a:r>
              <a:rPr lang="en-GB" sz="1100" dirty="0"/>
              <a:t> sciences </a:t>
            </a:r>
            <a:r>
              <a:rPr lang="en-GB" sz="1100" dirty="0" err="1"/>
              <a:t>sociales</a:t>
            </a:r>
            <a:r>
              <a:rPr lang="en-GB" sz="1100" dirty="0"/>
              <a:t>, 31, 2-3</a:t>
            </a:r>
          </a:p>
        </p:txBody>
      </p:sp>
      <p:sp>
        <p:nvSpPr>
          <p:cNvPr id="5" name="Obdélník 4"/>
          <p:cNvSpPr/>
          <p:nvPr/>
        </p:nvSpPr>
        <p:spPr>
          <a:xfrm>
            <a:off x="6848600" y="4079217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Coleman JS. 1988. Social capital in the creation of human capital. American Journal of Sociology, 94:95-12</a:t>
            </a:r>
            <a:endParaRPr lang="cs-CZ" sz="11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48600" y="4715764"/>
            <a:ext cx="33123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Putnam RD. 1993. The prosperous community. Social capital and public life. American Prospect. 13:35-42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2619" y="1188981"/>
            <a:ext cx="3379823" cy="2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398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82945" tIns="41473" rIns="82945" bIns="41473" rtlCol="0" anchor="ctr">
            <a:normAutofit/>
          </a:bodyPr>
          <a:lstStyle/>
          <a:p>
            <a:r>
              <a:rPr lang="cs-CZ" dirty="0" smtClean="0"/>
              <a:t>Sociální kapitál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581192" y="2169622"/>
            <a:ext cx="6509890" cy="3931920"/>
          </a:xfrm>
        </p:spPr>
        <p:txBody>
          <a:bodyPr vert="horz" lIns="82945" tIns="41473" rIns="82945" bIns="41473" rtlCol="0" anchor="ctr">
            <a:normAutofit/>
          </a:bodyPr>
          <a:lstStyle/>
          <a:p>
            <a:r>
              <a:rPr lang="cs-CZ" dirty="0" smtClean="0"/>
              <a:t>Sociální kapitál usnadňuje podnikání třemi způsoby: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aktéři získávají přístup ke zdrojům v držení ostatních - jako je lidský kapitál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sociální kapitál umožňuje přístup k latentním zdrojům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v přítomnosti důvěry mohou lidé ušetřit na transakčních nákladech bez rozsáhlých nákladů na monitorování</a:t>
            </a:r>
          </a:p>
          <a:p>
            <a:pPr marL="342900" indent="-342900">
              <a:buFont typeface="+mj-lt"/>
              <a:buAutoNum type="arabicPeriod"/>
            </a:pPr>
            <a:endParaRPr lang="cs-CZ" dirty="0" smtClean="0"/>
          </a:p>
          <a:p>
            <a:pPr lvl="1"/>
            <a:r>
              <a:rPr lang="cs-CZ" dirty="0" smtClean="0"/>
              <a:t>Sociální kapitál umožňuje vytváření sociálních struktur = opakující se a vzorovaná interakce mezi agenty = instituce</a:t>
            </a:r>
            <a:endParaRPr lang="cs-CZ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3882" y="1640541"/>
            <a:ext cx="3946926" cy="295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800036" y="543912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Bjornskov</a:t>
            </a:r>
            <a:r>
              <a:rPr lang="en-GB" sz="1400" dirty="0"/>
              <a:t> C. 2004. The economic use of social capital: the income creation</a:t>
            </a:r>
          </a:p>
        </p:txBody>
      </p:sp>
    </p:spTree>
    <p:extLst>
      <p:ext uri="{BB962C8B-B14F-4D97-AF65-F5344CB8AC3E}">
        <p14:creationId xmlns:p14="http://schemas.microsoft.com/office/powerpoint/2010/main" val="4027742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Druhy sociálního kapitálu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581192" y="1894677"/>
            <a:ext cx="7056737" cy="4206865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„</a:t>
            </a:r>
            <a:r>
              <a:rPr lang="cs-CZ" dirty="0" err="1" smtClean="0"/>
              <a:t>Bonding</a:t>
            </a:r>
            <a:r>
              <a:rPr lang="cs-CZ" dirty="0" smtClean="0"/>
              <a:t>“ a „</a:t>
            </a:r>
            <a:r>
              <a:rPr lang="cs-CZ" dirty="0" err="1" smtClean="0"/>
              <a:t>bridging</a:t>
            </a:r>
            <a:r>
              <a:rPr lang="cs-CZ" dirty="0" smtClean="0"/>
              <a:t>“ sociální kapitál (silné vazby vs. slabé vazby)</a:t>
            </a:r>
          </a:p>
          <a:p>
            <a:endParaRPr lang="cs-CZ" dirty="0" smtClean="0"/>
          </a:p>
          <a:p>
            <a:r>
              <a:rPr lang="cs-CZ" dirty="0" err="1" smtClean="0"/>
              <a:t>Bonding</a:t>
            </a:r>
            <a:r>
              <a:rPr lang="cs-CZ" dirty="0" smtClean="0"/>
              <a:t> - pohled dovnitř, potenciálně nebezpečný, posiluje exkluzivní vztahy</a:t>
            </a:r>
          </a:p>
          <a:p>
            <a:r>
              <a:rPr lang="cs-CZ" dirty="0" err="1" smtClean="0"/>
              <a:t>Bridging</a:t>
            </a:r>
            <a:r>
              <a:rPr lang="cs-CZ" dirty="0" smtClean="0"/>
              <a:t> - navenek, prospěšný, zahrnuje vztahy napříč různými sociálními skupinami</a:t>
            </a:r>
          </a:p>
          <a:p>
            <a:endParaRPr lang="cs-CZ" dirty="0" smtClean="0"/>
          </a:p>
          <a:p>
            <a:r>
              <a:rPr lang="cs-CZ" dirty="0"/>
              <a:t>Náboženství a rodiny vytvářejí spojovací </a:t>
            </a:r>
            <a:r>
              <a:rPr lang="cs-CZ" dirty="0" smtClean="0"/>
              <a:t>„</a:t>
            </a:r>
            <a:r>
              <a:rPr lang="cs-CZ" dirty="0" err="1" smtClean="0"/>
              <a:t>bonding</a:t>
            </a:r>
            <a:r>
              <a:rPr lang="cs-CZ" dirty="0" smtClean="0"/>
              <a:t>“ kapitál </a:t>
            </a:r>
            <a:r>
              <a:rPr lang="cs-CZ" dirty="0"/>
              <a:t>se silnými vazbami</a:t>
            </a:r>
          </a:p>
          <a:p>
            <a:pPr lvl="1"/>
            <a:r>
              <a:rPr lang="cs-CZ" dirty="0" smtClean="0"/>
              <a:t>Problém integrace </a:t>
            </a:r>
            <a:r>
              <a:rPr lang="cs-CZ" dirty="0" err="1" smtClean="0"/>
              <a:t>romů</a:t>
            </a:r>
            <a:r>
              <a:rPr lang="cs-CZ" dirty="0" smtClean="0"/>
              <a:t> do české společnosti - vysoký spojovací kapitál, ale nízký překlenovací kapitál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„</a:t>
            </a:r>
            <a:r>
              <a:rPr lang="cs-CZ" dirty="0" err="1" smtClean="0"/>
              <a:t>Bridging</a:t>
            </a:r>
            <a:r>
              <a:rPr lang="cs-CZ" dirty="0" smtClean="0"/>
              <a:t>“ sociální kapitál je mazivem společnosti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„</a:t>
            </a:r>
            <a:r>
              <a:rPr lang="cs-CZ" dirty="0" err="1" smtClean="0"/>
              <a:t>Bonding</a:t>
            </a:r>
            <a:r>
              <a:rPr lang="cs-CZ" dirty="0" smtClean="0"/>
              <a:t>“ je lepidlo</a:t>
            </a:r>
          </a:p>
          <a:p>
            <a:endParaRPr lang="cs-CZ" dirty="0" smtClean="0"/>
          </a:p>
          <a:p>
            <a:r>
              <a:rPr lang="cs-CZ" dirty="0" smtClean="0"/>
              <a:t>Optimální je rovnováha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192" y="1844824"/>
            <a:ext cx="2547382" cy="350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096000" y="5625341"/>
            <a:ext cx="38164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Putnam RD. 2000. Bowling Alone. America‘s Declining Social Capital. Journal of Democracy, 6(1), 65-78</a:t>
            </a:r>
          </a:p>
        </p:txBody>
      </p:sp>
    </p:spTree>
    <p:extLst>
      <p:ext uri="{BB962C8B-B14F-4D97-AF65-F5344CB8AC3E}">
        <p14:creationId xmlns:p14="http://schemas.microsoft.com/office/powerpoint/2010/main" val="65026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Farmáři pěstující brambory v Mongolsku</a:t>
            </a:r>
            <a:endParaRPr lang="en-GB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8DDD-628C-4796-997B-1086944BE4AE}" type="datetime1">
              <a:rPr lang="en-US" smtClean="0"/>
              <a:t>12/11/2020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Cooperative Research Group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92" y="1894677"/>
            <a:ext cx="4690055" cy="29875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3549" y="1894677"/>
            <a:ext cx="5951753" cy="298750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2277034" y="5683624"/>
            <a:ext cx="7906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Mají farmáři v družstvech lepší živobytí než podobní farmáři mimo družstva?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5541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družstevní hnutí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581192" y="2088776"/>
            <a:ext cx="4663161" cy="401276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Družstevní hnutí je hnutí aktivních podnikatelů, kteří se snaží doplnit snižující se sociální kapitál ve společnosti</a:t>
            </a: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5494" y="2483224"/>
            <a:ext cx="5736074" cy="278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40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 družstevním výzkumu je zapotřebí dobrý teoretický rámec</a:t>
            </a:r>
            <a:endParaRPr lang="cs-CZ" dirty="0"/>
          </a:p>
        </p:txBody>
      </p:sp>
      <p:sp>
        <p:nvSpPr>
          <p:cNvPr id="34" name="Zástupný symbol pro zápatí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Cooperative Research Group</a:t>
            </a:r>
            <a:endParaRPr lang="en-GB" dirty="0"/>
          </a:p>
        </p:txBody>
      </p:sp>
      <p:sp>
        <p:nvSpPr>
          <p:cNvPr id="35" name="Zástupný symbol pro číslo snímku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Veselý obličej 4"/>
          <p:cNvSpPr/>
          <p:nvPr/>
        </p:nvSpPr>
        <p:spPr>
          <a:xfrm>
            <a:off x="1437751" y="3411289"/>
            <a:ext cx="288032" cy="288032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eselý obličej 5"/>
          <p:cNvSpPr/>
          <p:nvPr/>
        </p:nvSpPr>
        <p:spPr>
          <a:xfrm>
            <a:off x="3770131" y="4116567"/>
            <a:ext cx="288032" cy="288032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eselý obličej 6"/>
          <p:cNvSpPr/>
          <p:nvPr/>
        </p:nvSpPr>
        <p:spPr>
          <a:xfrm>
            <a:off x="1725311" y="4874373"/>
            <a:ext cx="288032" cy="288032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eselý obličej 7"/>
          <p:cNvSpPr/>
          <p:nvPr/>
        </p:nvSpPr>
        <p:spPr>
          <a:xfrm>
            <a:off x="2426167" y="4515578"/>
            <a:ext cx="288032" cy="288032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eselý obličej 8"/>
          <p:cNvSpPr/>
          <p:nvPr/>
        </p:nvSpPr>
        <p:spPr>
          <a:xfrm>
            <a:off x="2930223" y="5065245"/>
            <a:ext cx="288032" cy="288032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eselý obličej 9"/>
          <p:cNvSpPr/>
          <p:nvPr/>
        </p:nvSpPr>
        <p:spPr>
          <a:xfrm>
            <a:off x="2307303" y="2357305"/>
            <a:ext cx="288032" cy="288032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eselý obličej 10"/>
          <p:cNvSpPr/>
          <p:nvPr/>
        </p:nvSpPr>
        <p:spPr>
          <a:xfrm>
            <a:off x="4154359" y="2472957"/>
            <a:ext cx="288032" cy="288032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eselý obličej 11"/>
          <p:cNvSpPr/>
          <p:nvPr/>
        </p:nvSpPr>
        <p:spPr>
          <a:xfrm>
            <a:off x="3342516" y="4515578"/>
            <a:ext cx="288032" cy="288032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eselý obličej 12"/>
          <p:cNvSpPr/>
          <p:nvPr/>
        </p:nvSpPr>
        <p:spPr>
          <a:xfrm>
            <a:off x="2171671" y="3267273"/>
            <a:ext cx="288032" cy="288032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eselý obličej 13"/>
          <p:cNvSpPr/>
          <p:nvPr/>
        </p:nvSpPr>
        <p:spPr>
          <a:xfrm>
            <a:off x="3506287" y="3553077"/>
            <a:ext cx="288032" cy="288032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eselý obličej 14"/>
          <p:cNvSpPr/>
          <p:nvPr/>
        </p:nvSpPr>
        <p:spPr>
          <a:xfrm>
            <a:off x="1706087" y="3985125"/>
            <a:ext cx="288032" cy="288032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eselý obličej 15"/>
          <p:cNvSpPr/>
          <p:nvPr/>
        </p:nvSpPr>
        <p:spPr>
          <a:xfrm>
            <a:off x="2595335" y="3841109"/>
            <a:ext cx="288032" cy="288032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eselý obličej 16"/>
          <p:cNvSpPr/>
          <p:nvPr/>
        </p:nvSpPr>
        <p:spPr>
          <a:xfrm>
            <a:off x="3074239" y="2610569"/>
            <a:ext cx="288032" cy="288032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eselý obličej 17"/>
          <p:cNvSpPr/>
          <p:nvPr/>
        </p:nvSpPr>
        <p:spPr>
          <a:xfrm>
            <a:off x="7932278" y="3482052"/>
            <a:ext cx="288032" cy="288032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eselý obličej 18"/>
          <p:cNvSpPr/>
          <p:nvPr/>
        </p:nvSpPr>
        <p:spPr>
          <a:xfrm>
            <a:off x="10130525" y="4222607"/>
            <a:ext cx="288032" cy="288032"/>
          </a:xfrm>
          <a:prstGeom prst="smileyFace">
            <a:avLst/>
          </a:prstGeom>
          <a:solidFill>
            <a:srgbClr val="00B05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eselý obličej 19"/>
          <p:cNvSpPr/>
          <p:nvPr/>
        </p:nvSpPr>
        <p:spPr>
          <a:xfrm>
            <a:off x="8219838" y="4945136"/>
            <a:ext cx="288032" cy="288032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eselý obličej 20"/>
          <p:cNvSpPr/>
          <p:nvPr/>
        </p:nvSpPr>
        <p:spPr>
          <a:xfrm>
            <a:off x="9203334" y="4586341"/>
            <a:ext cx="288032" cy="288032"/>
          </a:xfrm>
          <a:prstGeom prst="smileyFace">
            <a:avLst/>
          </a:prstGeom>
          <a:solidFill>
            <a:srgbClr val="00B05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eselý obličej 21"/>
          <p:cNvSpPr/>
          <p:nvPr/>
        </p:nvSpPr>
        <p:spPr>
          <a:xfrm>
            <a:off x="9568766" y="4971034"/>
            <a:ext cx="288032" cy="288032"/>
          </a:xfrm>
          <a:prstGeom prst="smileyFace">
            <a:avLst/>
          </a:prstGeom>
          <a:solidFill>
            <a:srgbClr val="00B05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eselý obličej 22"/>
          <p:cNvSpPr/>
          <p:nvPr/>
        </p:nvSpPr>
        <p:spPr>
          <a:xfrm>
            <a:off x="8801830" y="2428068"/>
            <a:ext cx="288032" cy="288032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eselý obličej 23"/>
          <p:cNvSpPr/>
          <p:nvPr/>
        </p:nvSpPr>
        <p:spPr>
          <a:xfrm>
            <a:off x="10648886" y="2543720"/>
            <a:ext cx="288032" cy="288032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eselý obličej 24"/>
          <p:cNvSpPr/>
          <p:nvPr/>
        </p:nvSpPr>
        <p:spPr>
          <a:xfrm>
            <a:off x="9837043" y="4586341"/>
            <a:ext cx="288032" cy="288032"/>
          </a:xfrm>
          <a:prstGeom prst="smileyFace">
            <a:avLst/>
          </a:prstGeom>
          <a:solidFill>
            <a:srgbClr val="00B05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Veselý obličej 25"/>
          <p:cNvSpPr/>
          <p:nvPr/>
        </p:nvSpPr>
        <p:spPr>
          <a:xfrm>
            <a:off x="8666198" y="3338036"/>
            <a:ext cx="288032" cy="288032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Veselý obličej 26"/>
          <p:cNvSpPr/>
          <p:nvPr/>
        </p:nvSpPr>
        <p:spPr>
          <a:xfrm>
            <a:off x="9962362" y="3904729"/>
            <a:ext cx="288032" cy="288032"/>
          </a:xfrm>
          <a:prstGeom prst="smileyFace">
            <a:avLst/>
          </a:prstGeom>
          <a:solidFill>
            <a:srgbClr val="00B05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Veselý obličej 27"/>
          <p:cNvSpPr/>
          <p:nvPr/>
        </p:nvSpPr>
        <p:spPr>
          <a:xfrm>
            <a:off x="8200614" y="4055888"/>
            <a:ext cx="288032" cy="288032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Veselý obličej 28"/>
          <p:cNvSpPr/>
          <p:nvPr/>
        </p:nvSpPr>
        <p:spPr>
          <a:xfrm>
            <a:off x="9377894" y="4166372"/>
            <a:ext cx="288032" cy="288032"/>
          </a:xfrm>
          <a:prstGeom prst="smileyFace">
            <a:avLst/>
          </a:prstGeom>
          <a:solidFill>
            <a:srgbClr val="00B05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Veselý obličej 29"/>
          <p:cNvSpPr/>
          <p:nvPr/>
        </p:nvSpPr>
        <p:spPr>
          <a:xfrm>
            <a:off x="9568766" y="2681332"/>
            <a:ext cx="288032" cy="288032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8843729" y="3626068"/>
            <a:ext cx="1921030" cy="1921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Šipka doprava 31"/>
          <p:cNvSpPr/>
          <p:nvPr/>
        </p:nvSpPr>
        <p:spPr>
          <a:xfrm>
            <a:off x="5534492" y="5233168"/>
            <a:ext cx="1319795" cy="74412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ovéPole 32"/>
          <p:cNvSpPr txBox="1"/>
          <p:nvPr/>
        </p:nvSpPr>
        <p:spPr>
          <a:xfrm>
            <a:off x="4973541" y="3872982"/>
            <a:ext cx="25781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</a:rPr>
              <a:t>Jaké brýle musíme nasadit, pokud chceme studovat tuto černou skříňku?</a:t>
            </a:r>
            <a:endParaRPr lang="cs-CZ" sz="2000" dirty="0">
              <a:solidFill>
                <a:srgbClr val="FF0000"/>
              </a:solidFill>
            </a:endParaRP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071" y="2201780"/>
            <a:ext cx="2419350" cy="163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424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2" y="1103035"/>
            <a:ext cx="5226634" cy="102472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Dvě obecné teorie motivace ke spolupráci mezi zemědělci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Cooperative Research Group</a:t>
            </a:r>
            <a:endParaRPr lang="en-GB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60498521"/>
              </p:ext>
            </p:extLst>
          </p:nvPr>
        </p:nvGraphicFramePr>
        <p:xfrm>
          <a:off x="581025" y="2170113"/>
          <a:ext cx="5226050" cy="3930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70" b="7958"/>
          <a:stretch/>
        </p:blipFill>
        <p:spPr>
          <a:xfrm>
            <a:off x="6130437" y="1065974"/>
            <a:ext cx="4028322" cy="2423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bdélník 12"/>
          <p:cNvSpPr/>
          <p:nvPr/>
        </p:nvSpPr>
        <p:spPr>
          <a:xfrm>
            <a:off x="838947" y="5464732"/>
            <a:ext cx="49681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latin typeface="TimesNewRomanSF-Bold"/>
              </a:rPr>
              <a:t>Hrubes</a:t>
            </a:r>
            <a:r>
              <a:rPr lang="en-US" sz="1000" dirty="0">
                <a:latin typeface="TimesNewRomanSF-Bold"/>
              </a:rPr>
              <a:t>, D.</a:t>
            </a:r>
            <a:r>
              <a:rPr lang="en-US" sz="1000" dirty="0">
                <a:latin typeface="TimesNewRomanSF"/>
              </a:rPr>
              <a:t>, </a:t>
            </a:r>
            <a:r>
              <a:rPr lang="en-US" sz="1000" dirty="0">
                <a:latin typeface="TimesNewRomanSF-Bold"/>
              </a:rPr>
              <a:t>I. </a:t>
            </a:r>
            <a:r>
              <a:rPr lang="en-US" sz="1000" dirty="0" err="1">
                <a:latin typeface="TimesNewRomanSF-Bold"/>
              </a:rPr>
              <a:t>Ajzen</a:t>
            </a:r>
            <a:r>
              <a:rPr lang="en-US" sz="1000" dirty="0">
                <a:latin typeface="TimesNewRomanSF-Bold"/>
              </a:rPr>
              <a:t> and J. Daigle. 2001. </a:t>
            </a:r>
            <a:r>
              <a:rPr lang="en-US" sz="1000" dirty="0">
                <a:latin typeface="TimesNewRomanSF"/>
              </a:rPr>
              <a:t>Predicting hunting intentions and behavior: An application</a:t>
            </a:r>
          </a:p>
          <a:p>
            <a:r>
              <a:rPr lang="en-US" sz="1000" dirty="0">
                <a:latin typeface="TimesNewRomanSF"/>
              </a:rPr>
              <a:t>of the theory of planned behavior. </a:t>
            </a:r>
            <a:r>
              <a:rPr lang="en-US" sz="1000" dirty="0">
                <a:latin typeface="TimesNewRomanSF-Italic"/>
              </a:rPr>
              <a:t>Leisure Sciences </a:t>
            </a:r>
            <a:r>
              <a:rPr lang="en-US" sz="1000" dirty="0">
                <a:latin typeface="TimesNewRomanSF"/>
              </a:rPr>
              <a:t>23: 165–78.</a:t>
            </a:r>
            <a:endParaRPr lang="en-GB" sz="1000" dirty="0"/>
          </a:p>
        </p:txBody>
      </p:sp>
      <p:pic>
        <p:nvPicPr>
          <p:cNvPr id="4" name="Zástupný symbol pro obsah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71824">
            <a:off x="8772007" y="2739149"/>
            <a:ext cx="2320230" cy="3745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21514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Individualistický (pragmatický) přístup</a:t>
            </a:r>
            <a:endParaRPr lang="en-GB" dirty="0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Cooperative Research Group</a:t>
            </a:r>
            <a:endParaRPr lang="en-GB" dirty="0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581192" y="1908909"/>
            <a:ext cx="11029616" cy="683029"/>
          </a:xfrm>
        </p:spPr>
        <p:txBody>
          <a:bodyPr>
            <a:normAutofit/>
          </a:bodyPr>
          <a:lstStyle/>
          <a:p>
            <a:r>
              <a:rPr lang="cs-CZ" dirty="0" smtClean="0"/>
              <a:t>Individualistický přístup předpokládá, že lidé jsou motivováni ke spolupráci individuálními odměnami a tresty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647728" y="2988420"/>
            <a:ext cx="1872208" cy="627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Výhody - interní, externí</a:t>
            </a:r>
            <a:endParaRPr lang="en-GB" dirty="0"/>
          </a:p>
        </p:txBody>
      </p:sp>
      <p:sp>
        <p:nvSpPr>
          <p:cNvPr id="7" name="Obdélník 6"/>
          <p:cNvSpPr/>
          <p:nvPr/>
        </p:nvSpPr>
        <p:spPr>
          <a:xfrm>
            <a:off x="6384032" y="2988420"/>
            <a:ext cx="1872208" cy="627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Zvyk</a:t>
            </a:r>
            <a:endParaRPr lang="en-GB" dirty="0"/>
          </a:p>
        </p:txBody>
      </p:sp>
      <p:sp>
        <p:nvSpPr>
          <p:cNvPr id="8" name="Obdélník 7"/>
          <p:cNvSpPr/>
          <p:nvPr/>
        </p:nvSpPr>
        <p:spPr>
          <a:xfrm>
            <a:off x="3359696" y="4932636"/>
            <a:ext cx="1872208" cy="627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Náklady</a:t>
            </a:r>
            <a:endParaRPr lang="en-GB" dirty="0"/>
          </a:p>
        </p:txBody>
      </p:sp>
      <p:sp>
        <p:nvSpPr>
          <p:cNvPr id="9" name="Obdélník 8"/>
          <p:cNvSpPr/>
          <p:nvPr/>
        </p:nvSpPr>
        <p:spPr>
          <a:xfrm>
            <a:off x="6888088" y="4932636"/>
            <a:ext cx="1872208" cy="627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Náklady na příležitost</a:t>
            </a:r>
            <a:endParaRPr lang="en-GB" dirty="0"/>
          </a:p>
        </p:txBody>
      </p:sp>
      <p:sp>
        <p:nvSpPr>
          <p:cNvPr id="11" name="Obdélník 10"/>
          <p:cNvSpPr/>
          <p:nvPr/>
        </p:nvSpPr>
        <p:spPr>
          <a:xfrm>
            <a:off x="5087888" y="4048302"/>
            <a:ext cx="1872208" cy="627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Motivace</a:t>
            </a:r>
            <a:endParaRPr lang="en-GB" dirty="0"/>
          </a:p>
        </p:txBody>
      </p:sp>
      <p:cxnSp>
        <p:nvCxnSpPr>
          <p:cNvPr id="12" name="Přímá spojnice 11"/>
          <p:cNvCxnSpPr/>
          <p:nvPr/>
        </p:nvCxnSpPr>
        <p:spPr>
          <a:xfrm>
            <a:off x="2495600" y="4435517"/>
            <a:ext cx="24040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7176120" y="4435517"/>
            <a:ext cx="24040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135560" y="404830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POZITIVNÍ</a:t>
            </a:r>
            <a:endParaRPr lang="en-GB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135589" y="4553403"/>
            <a:ext cx="1584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NEGATIVNÍ</a:t>
            </a:r>
            <a:endParaRPr lang="en-GB" dirty="0"/>
          </a:p>
        </p:txBody>
      </p:sp>
      <p:sp>
        <p:nvSpPr>
          <p:cNvPr id="20" name="Šipka nahoru 19"/>
          <p:cNvSpPr/>
          <p:nvPr/>
        </p:nvSpPr>
        <p:spPr>
          <a:xfrm>
            <a:off x="2495600" y="3400230"/>
            <a:ext cx="360040" cy="64807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Šipka nahoru 20"/>
          <p:cNvSpPr/>
          <p:nvPr/>
        </p:nvSpPr>
        <p:spPr>
          <a:xfrm rot="10800000">
            <a:off x="2493504" y="4943756"/>
            <a:ext cx="360040" cy="64807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Přímá spojnice se šipkou 22"/>
          <p:cNvCxnSpPr>
            <a:stCxn id="3" idx="2"/>
            <a:endCxn id="11" idx="0"/>
          </p:cNvCxnSpPr>
          <p:nvPr/>
        </p:nvCxnSpPr>
        <p:spPr>
          <a:xfrm>
            <a:off x="4583832" y="3616254"/>
            <a:ext cx="1440160" cy="4320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>
            <a:stCxn id="7" idx="2"/>
            <a:endCxn id="11" idx="0"/>
          </p:cNvCxnSpPr>
          <p:nvPr/>
        </p:nvCxnSpPr>
        <p:spPr>
          <a:xfrm flipH="1">
            <a:off x="6023992" y="3616254"/>
            <a:ext cx="1296144" cy="4320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>
            <a:stCxn id="8" idx="0"/>
            <a:endCxn id="11" idx="2"/>
          </p:cNvCxnSpPr>
          <p:nvPr/>
        </p:nvCxnSpPr>
        <p:spPr>
          <a:xfrm flipV="1">
            <a:off x="4295800" y="4676136"/>
            <a:ext cx="1728192" cy="2565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>
            <a:stCxn id="9" idx="0"/>
            <a:endCxn id="11" idx="2"/>
          </p:cNvCxnSpPr>
          <p:nvPr/>
        </p:nvCxnSpPr>
        <p:spPr>
          <a:xfrm flipH="1" flipV="1">
            <a:off x="6023992" y="4676136"/>
            <a:ext cx="1800200" cy="2565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6003583" y="5786877"/>
            <a:ext cx="57119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rgbClr val="202020"/>
                </a:solidFill>
                <a:latin typeface="Open Sans"/>
              </a:rPr>
              <a:t>Birchall</a:t>
            </a:r>
            <a:r>
              <a:rPr lang="en-US" sz="1050" dirty="0">
                <a:solidFill>
                  <a:srgbClr val="202020"/>
                </a:solidFill>
                <a:latin typeface="Open Sans"/>
              </a:rPr>
              <a:t>, J., &amp; Simmons, R. A. (2004). What motivates members to participate in co-operative and mutual businesses? Annals of Public &amp; Cooperative Economics, 75(3), 465-495.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63793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sz="2800" dirty="0" smtClean="0"/>
              <a:t>Skupinový PŘÍSTUP KE SPOLUPORÁCI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Cooperative Research Group</a:t>
            </a:r>
            <a:endParaRPr lang="en-GB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quarter" idx="13"/>
          </p:nvPr>
        </p:nvSpPr>
        <p:spPr>
          <a:xfrm>
            <a:off x="581192" y="2169622"/>
            <a:ext cx="11029616" cy="699480"/>
          </a:xfrm>
        </p:spPr>
        <p:txBody>
          <a:bodyPr>
            <a:normAutofit/>
          </a:bodyPr>
          <a:lstStyle/>
          <a:p>
            <a:r>
              <a:rPr lang="cs-CZ" dirty="0"/>
              <a:t>Kolektivistický přístup předpokládá, že účast může být motivována třemi proměnnými sociální odpovědnosti</a:t>
            </a:r>
            <a:endParaRPr lang="en-GB" dirty="0"/>
          </a:p>
        </p:txBody>
      </p:sp>
      <p:sp>
        <p:nvSpPr>
          <p:cNvPr id="5" name="Obdélník 4"/>
          <p:cNvSpPr/>
          <p:nvPr/>
        </p:nvSpPr>
        <p:spPr>
          <a:xfrm>
            <a:off x="2351584" y="3470184"/>
            <a:ext cx="1872208" cy="627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Smysl</a:t>
            </a:r>
            <a:r>
              <a:rPr lang="en-GB" dirty="0"/>
              <a:t> pro </a:t>
            </a:r>
            <a:r>
              <a:rPr lang="en-GB" dirty="0" err="1"/>
              <a:t>komunitu</a:t>
            </a:r>
            <a:endParaRPr lang="en-GB" dirty="0"/>
          </a:p>
        </p:txBody>
      </p:sp>
      <p:sp>
        <p:nvSpPr>
          <p:cNvPr id="6" name="Obdélník 5"/>
          <p:cNvSpPr/>
          <p:nvPr/>
        </p:nvSpPr>
        <p:spPr>
          <a:xfrm>
            <a:off x="7330730" y="3470184"/>
            <a:ext cx="1872208" cy="627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Sdílené</a:t>
            </a:r>
            <a:r>
              <a:rPr lang="en-GB" dirty="0"/>
              <a:t> </a:t>
            </a:r>
            <a:r>
              <a:rPr lang="en-GB" dirty="0" err="1"/>
              <a:t>cíle</a:t>
            </a:r>
            <a:endParaRPr lang="en-GB" dirty="0"/>
          </a:p>
        </p:txBody>
      </p:sp>
      <p:sp>
        <p:nvSpPr>
          <p:cNvPr id="8" name="Obdélník 7"/>
          <p:cNvSpPr/>
          <p:nvPr/>
        </p:nvSpPr>
        <p:spPr>
          <a:xfrm>
            <a:off x="4799856" y="4812451"/>
            <a:ext cx="1872208" cy="627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Motivace</a:t>
            </a:r>
            <a:endParaRPr lang="en-GB" dirty="0"/>
          </a:p>
        </p:txBody>
      </p:sp>
      <p:cxnSp>
        <p:nvCxnSpPr>
          <p:cNvPr id="9" name="Přímá spojnice se šipkou 8"/>
          <p:cNvCxnSpPr>
            <a:endCxn id="8" idx="0"/>
          </p:cNvCxnSpPr>
          <p:nvPr/>
        </p:nvCxnSpPr>
        <p:spPr>
          <a:xfrm>
            <a:off x="3287688" y="4098019"/>
            <a:ext cx="2448272" cy="71443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>
            <a:endCxn id="8" idx="0"/>
          </p:cNvCxnSpPr>
          <p:nvPr/>
        </p:nvCxnSpPr>
        <p:spPr>
          <a:xfrm flipH="1">
            <a:off x="5735960" y="4098019"/>
            <a:ext cx="2530874" cy="71443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4799856" y="3470184"/>
            <a:ext cx="1872208" cy="627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Sdílené</a:t>
            </a:r>
            <a:r>
              <a:rPr lang="en-GB" dirty="0"/>
              <a:t> </a:t>
            </a:r>
            <a:r>
              <a:rPr lang="en-GB" dirty="0" err="1"/>
              <a:t>hodnoty</a:t>
            </a:r>
            <a:endParaRPr lang="en-GB" dirty="0"/>
          </a:p>
        </p:txBody>
      </p:sp>
      <p:cxnSp>
        <p:nvCxnSpPr>
          <p:cNvPr id="20" name="Přímá spojnice se šipkou 19"/>
          <p:cNvCxnSpPr>
            <a:stCxn id="14" idx="2"/>
            <a:endCxn id="8" idx="0"/>
          </p:cNvCxnSpPr>
          <p:nvPr/>
        </p:nvCxnSpPr>
        <p:spPr>
          <a:xfrm>
            <a:off x="5735960" y="4098019"/>
            <a:ext cx="0" cy="71443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6003583" y="5786877"/>
            <a:ext cx="57119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rgbClr val="202020"/>
                </a:solidFill>
                <a:latin typeface="Open Sans"/>
              </a:rPr>
              <a:t>Birchall</a:t>
            </a:r>
            <a:r>
              <a:rPr lang="en-US" sz="1050" dirty="0">
                <a:solidFill>
                  <a:srgbClr val="202020"/>
                </a:solidFill>
                <a:latin typeface="Open Sans"/>
              </a:rPr>
              <a:t>, J., &amp; Simmons, R. A. (2004). What motivates members to participate in co-operative and mutual businesses? Annals of Public &amp; Cooperative Economics, 75(3), 465-495.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2246577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Správná kombinace podmínek pro zahájení spolupráce</a:t>
            </a:r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Cooperative Research Group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14322425"/>
              </p:ext>
            </p:extLst>
          </p:nvPr>
        </p:nvGraphicFramePr>
        <p:xfrm>
          <a:off x="581025" y="2170113"/>
          <a:ext cx="5452222" cy="3930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Obrázek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3551" y="2237133"/>
            <a:ext cx="2061561" cy="365282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326" y="4254548"/>
            <a:ext cx="2899347" cy="163541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326" y="2237133"/>
            <a:ext cx="2899346" cy="163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3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Cooperative Research Group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3"/>
          </p:nvPr>
        </p:nvSpPr>
        <p:spPr>
          <a:xfrm>
            <a:off x="3482683" y="3488607"/>
            <a:ext cx="5226634" cy="29368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 smtClean="0">
                <a:solidFill>
                  <a:schemeClr val="tx1"/>
                </a:solidFill>
              </a:rPr>
              <a:t>Jiří Hejkrlík</a:t>
            </a:r>
            <a:endParaRPr lang="cs-CZ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GB" dirty="0" smtClean="0">
                <a:solidFill>
                  <a:schemeClr val="tx1"/>
                </a:solidFill>
              </a:rPr>
              <a:t>Department of Economics and Development</a:t>
            </a:r>
          </a:p>
          <a:p>
            <a:pPr marL="0" indent="0" algn="ctr">
              <a:buNone/>
            </a:pPr>
            <a:r>
              <a:rPr lang="en-GB" dirty="0" smtClean="0">
                <a:solidFill>
                  <a:schemeClr val="tx1"/>
                </a:solidFill>
              </a:rPr>
              <a:t>Cooperative Research Group</a:t>
            </a:r>
            <a:endParaRPr lang="cs-CZ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GB" dirty="0" smtClean="0">
                <a:solidFill>
                  <a:srgbClr val="00B0F0"/>
                </a:solidFill>
              </a:rPr>
              <a:t>- </a:t>
            </a:r>
            <a:r>
              <a:rPr lang="en-GB" dirty="0">
                <a:solidFill>
                  <a:srgbClr val="00B0F0"/>
                </a:solidFill>
                <a:hlinkClick r:id="rId2"/>
              </a:rPr>
              <a:t>https://</a:t>
            </a:r>
            <a:r>
              <a:rPr lang="en-GB" dirty="0" smtClean="0">
                <a:solidFill>
                  <a:srgbClr val="00B0F0"/>
                </a:solidFill>
                <a:hlinkClick r:id="rId2"/>
              </a:rPr>
              <a:t>www.ftz.czu.cz/en/r-9419-departments/r-13921-fta-research-groups/r-14240-cooperative-research-group</a:t>
            </a:r>
            <a:r>
              <a:rPr lang="cs-CZ" dirty="0" smtClean="0">
                <a:solidFill>
                  <a:srgbClr val="00B0F0"/>
                </a:solidFill>
              </a:rPr>
              <a:t> </a:t>
            </a:r>
            <a:endParaRPr lang="cs-CZ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cs-CZ" dirty="0" smtClean="0">
                <a:hlinkClick r:id=""/>
              </a:rPr>
              <a:t>hejkrlik@ftz.czu.cz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1" name="Bildplatzhalter 8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500832" y="935906"/>
            <a:ext cx="9190337" cy="2669715"/>
          </a:xfrm>
        </p:spPr>
      </p:pic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B00CE-CA22-4B62-8077-52FC92CB2948}" type="datetime1">
              <a:rPr lang="en-US" smtClean="0"/>
              <a:t>12/11/2020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291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farmáři pěstující rýži v Zambii</a:t>
            </a:r>
            <a:endParaRPr lang="en-GB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4B344-B8F2-473A-8657-A610C3412937}" type="datetime1">
              <a:rPr lang="en-US" smtClean="0"/>
              <a:t>12/11/2020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Cooperative Research Group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05" y="1729478"/>
            <a:ext cx="4330942" cy="39306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854" y="2169622"/>
            <a:ext cx="6313954" cy="305036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87819" y="5758180"/>
            <a:ext cx="1121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Co ovlivňuje způsob distribuce státních dotací mezi členy družstev? Jak družstva přispívají k genderové rovnosti?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797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Farmáři pěstující kešu v Keni</a:t>
            </a:r>
            <a:endParaRPr lang="en-GB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3DFF-C149-4A0E-9479-1D150E9A8643}" type="datetime1">
              <a:rPr lang="en-US" smtClean="0"/>
              <a:t>12/11/2020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Cooperative Research Group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828" y="1047849"/>
            <a:ext cx="3247922" cy="443632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786" y="2134241"/>
            <a:ext cx="4347882" cy="321743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2214279" y="5585009"/>
            <a:ext cx="790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Jaké faktory motivují farmáře ke vstupu do družstva, jaké jim brání?</a:t>
            </a:r>
          </a:p>
          <a:p>
            <a:pPr algn="ctr"/>
            <a:r>
              <a:rPr lang="cs-CZ" dirty="0" smtClean="0"/>
              <a:t>Jak družstva přispívají k šíření nových informací mezi farmáři?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3871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Farmáři pěstující jablka v České republice</a:t>
            </a:r>
            <a:endParaRPr lang="en-GB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3DFF-C149-4A0E-9479-1D150E9A8643}" type="datetime1">
              <a:rPr lang="en-US" smtClean="0"/>
              <a:t>12/11/2020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Cooperative Research Group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206" y="2334465"/>
            <a:ext cx="4115641" cy="2738772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29" y="2334465"/>
            <a:ext cx="6019800" cy="292417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2277034" y="5522254"/>
            <a:ext cx="790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Jaký dopad mají družstva a podobné kolektivní akce založené na podnikání vlastněné místní komunitou na naplňování Agendy 2030 a </a:t>
            </a:r>
            <a:r>
              <a:rPr lang="cs-CZ" dirty="0" err="1" smtClean="0"/>
              <a:t>SDGs</a:t>
            </a:r>
            <a:r>
              <a:rPr lang="cs-CZ" dirty="0" smtClean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54517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4084" y="1025842"/>
            <a:ext cx="2538065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7592" y="2474387"/>
            <a:ext cx="2493929" cy="3547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581193" y="1219574"/>
            <a:ext cx="5226634" cy="125481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Družstva v boji proti chudobě</a:t>
            </a:r>
            <a:r>
              <a:rPr lang="cs-CZ" dirty="0"/>
              <a:t> </a:t>
            </a:r>
            <a:r>
              <a:rPr lang="cs-CZ" dirty="0" smtClean="0"/>
              <a:t>a nerovnosti, v rozvoji venkova a environmentálním problémům</a:t>
            </a:r>
            <a:endParaRPr lang="en-GB" dirty="0"/>
          </a:p>
        </p:txBody>
      </p:sp>
      <p:sp>
        <p:nvSpPr>
          <p:cNvPr id="24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3DFF-C149-4A0E-9479-1D150E9A8643}" type="datetime1">
              <a:rPr lang="en-US" smtClean="0"/>
              <a:pPr/>
              <a:t>12/11/2020</a:t>
            </a:fld>
            <a:endParaRPr lang="en-US" dirty="0"/>
          </a:p>
        </p:txBody>
      </p:sp>
      <p:sp>
        <p:nvSpPr>
          <p:cNvPr id="2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Cooperative Research Group</a:t>
            </a:r>
            <a:endParaRPr lang="en-US" dirty="0"/>
          </a:p>
        </p:txBody>
      </p:sp>
      <p:sp>
        <p:nvSpPr>
          <p:cNvPr id="2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6" name="Zástupný symbol pro obsah 15"/>
          <p:cNvSpPr>
            <a:spLocks noGrp="1"/>
          </p:cNvSpPr>
          <p:nvPr>
            <p:ph sz="quarter" idx="13"/>
          </p:nvPr>
        </p:nvSpPr>
        <p:spPr>
          <a:xfrm>
            <a:off x="581193" y="2304097"/>
            <a:ext cx="5226634" cy="3931920"/>
          </a:xfrm>
        </p:spPr>
        <p:txBody>
          <a:bodyPr>
            <a:normAutofit/>
          </a:bodyPr>
          <a:lstStyle/>
          <a:p>
            <a:r>
              <a:rPr lang="cs-CZ" dirty="0" smtClean="0"/>
              <a:t>Národní strategie mnoha vlád</a:t>
            </a:r>
          </a:p>
          <a:p>
            <a:pPr lvl="1"/>
            <a:r>
              <a:rPr lang="cs-CZ" dirty="0"/>
              <a:t>	Družstva mohou sloužit jako účinný prostředek k dosažení </a:t>
            </a:r>
            <a:r>
              <a:rPr lang="cs-CZ" dirty="0" smtClean="0"/>
              <a:t>rozvoje </a:t>
            </a:r>
            <a:r>
              <a:rPr lang="cs-CZ" dirty="0"/>
              <a:t>venkova a mohou poskytnout partnera pro státní programy a nevládní projekty na zlepšení blahobytu a živobytí </a:t>
            </a:r>
            <a:r>
              <a:rPr lang="cs-CZ" dirty="0" smtClean="0"/>
              <a:t>místních obyvatel</a:t>
            </a:r>
          </a:p>
          <a:p>
            <a:pPr lvl="1"/>
            <a:r>
              <a:rPr lang="cs-CZ" dirty="0"/>
              <a:t>Politizace družstevních hnutí v některých zemích?</a:t>
            </a:r>
          </a:p>
          <a:p>
            <a:r>
              <a:rPr lang="cs-CZ" dirty="0" smtClean="0"/>
              <a:t>Strategie různých mezinárodních organizací jako OSN, FAO, IFAD…</a:t>
            </a:r>
          </a:p>
          <a:p>
            <a:r>
              <a:rPr lang="cs-CZ" dirty="0" smtClean="0"/>
              <a:t>Podpora EU a ČR pro družstva v různých zemích</a:t>
            </a:r>
          </a:p>
        </p:txBody>
      </p:sp>
    </p:spTree>
    <p:extLst>
      <p:ext uri="{BB962C8B-B14F-4D97-AF65-F5344CB8AC3E}">
        <p14:creationId xmlns:p14="http://schemas.microsoft.com/office/powerpoint/2010/main" val="1483690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jaká je naše zkušenost?</a:t>
            </a:r>
            <a:endParaRPr lang="en-GB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798" y="1729351"/>
            <a:ext cx="4753987" cy="1524485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671" y="2209236"/>
            <a:ext cx="3844925" cy="363378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443355" y="5905213"/>
            <a:ext cx="52117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 smtClean="0">
                <a:latin typeface="GulliverRM"/>
              </a:rPr>
              <a:t>Hartvigsen</a:t>
            </a:r>
            <a:r>
              <a:rPr lang="en-US" sz="800" dirty="0" smtClean="0">
                <a:latin typeface="GulliverRM"/>
              </a:rPr>
              <a:t> </a:t>
            </a:r>
            <a:r>
              <a:rPr lang="en-US" sz="800" dirty="0">
                <a:latin typeface="GulliverRM"/>
              </a:rPr>
              <a:t>M. 2014. Land reform and land fragmentation in Central and Eastern Europe. Land Use Policy 36:330–341. Elsevier Ltd. Available from http://dx.doi.org/10.1016/j.landusepol.2013.08.016.</a:t>
            </a:r>
            <a:endParaRPr lang="en-GB" dirty="0"/>
          </a:p>
        </p:txBody>
      </p:sp>
      <p:sp>
        <p:nvSpPr>
          <p:cNvPr id="9" name="Obdélník 8"/>
          <p:cNvSpPr/>
          <p:nvPr/>
        </p:nvSpPr>
        <p:spPr>
          <a:xfrm>
            <a:off x="7264105" y="1245384"/>
            <a:ext cx="4216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latin typeface="GulliverRM"/>
              </a:rPr>
              <a:t>Reforma půdy po rozpadu sovětského typu kolektivních podniků ve Východní Evropě</a:t>
            </a:r>
            <a:endParaRPr lang="en-GB" dirty="0"/>
          </a:p>
        </p:txBody>
      </p:sp>
      <p:pic>
        <p:nvPicPr>
          <p:cNvPr id="11" name="Picture 2" descr="http://historika.fabulator.cz/ilustrace/kolchoz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92914" y="2835194"/>
            <a:ext cx="2215881" cy="3005372"/>
          </a:xfrm>
          <a:prstGeom prst="rect">
            <a:avLst/>
          </a:prstGeom>
        </p:spPr>
      </p:pic>
      <p:sp>
        <p:nvSpPr>
          <p:cNvPr id="4" name="Šipka dolů 3"/>
          <p:cNvSpPr/>
          <p:nvPr/>
        </p:nvSpPr>
        <p:spPr>
          <a:xfrm>
            <a:off x="582766" y="2734797"/>
            <a:ext cx="748145" cy="2626526"/>
          </a:xfrm>
          <a:prstGeom prst="downArrow">
            <a:avLst/>
          </a:prstGeom>
          <a:solidFill>
            <a:srgbClr val="DF42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ovéPole 12"/>
          <p:cNvSpPr txBox="1"/>
          <p:nvPr/>
        </p:nvSpPr>
        <p:spPr>
          <a:xfrm>
            <a:off x="304798" y="2057912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Počátek 20 století</a:t>
            </a:r>
            <a:endParaRPr lang="en-GB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81049" y="3516717"/>
            <a:ext cx="152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Polovina 20 století</a:t>
            </a:r>
            <a:endParaRPr lang="en-GB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53341" y="5389227"/>
            <a:ext cx="152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Konec 20 století</a:t>
            </a:r>
            <a:endParaRPr lang="en-GB" dirty="0"/>
          </a:p>
        </p:txBody>
      </p:sp>
      <p:sp>
        <p:nvSpPr>
          <p:cNvPr id="22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7605951" y="6308414"/>
            <a:ext cx="2844799" cy="365125"/>
          </a:xfrm>
        </p:spPr>
        <p:txBody>
          <a:bodyPr/>
          <a:lstStyle/>
          <a:p>
            <a:fld id="{91DC3DFF-C149-4A0E-9479-1D150E9A8643}" type="datetime1">
              <a:rPr lang="en-US" smtClean="0"/>
              <a:pPr/>
              <a:t>12/11/2020</a:t>
            </a:fld>
            <a:endParaRPr lang="en-US" dirty="0"/>
          </a:p>
        </p:txBody>
      </p:sp>
      <p:sp>
        <p:nvSpPr>
          <p:cNvPr id="23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81192" y="6308414"/>
            <a:ext cx="6917210" cy="365125"/>
          </a:xfrm>
        </p:spPr>
        <p:txBody>
          <a:bodyPr/>
          <a:lstStyle/>
          <a:p>
            <a:r>
              <a:rPr lang="en-US" smtClean="0"/>
              <a:t>Cooperative Research Group</a:t>
            </a:r>
            <a:endParaRPr lang="en-US" dirty="0"/>
          </a:p>
        </p:txBody>
      </p:sp>
      <p:sp>
        <p:nvSpPr>
          <p:cNvPr id="24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0558300" y="63084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492" y="3721684"/>
            <a:ext cx="2248176" cy="224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VTI">
  <a:themeElements>
    <a:clrScheme name="Vlastní 2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F5727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Arial Nova Ligh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ova Ligh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2248</Words>
  <Application>Microsoft Office PowerPoint</Application>
  <PresentationFormat>Širokoúhlá obrazovka</PresentationFormat>
  <Paragraphs>343</Paragraphs>
  <Slides>46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7" baseType="lpstr">
      <vt:lpstr>Arial</vt:lpstr>
      <vt:lpstr>Arial Nova Light</vt:lpstr>
      <vt:lpstr>Arial Unicode MS</vt:lpstr>
      <vt:lpstr>Calibri</vt:lpstr>
      <vt:lpstr>GulliverRM</vt:lpstr>
      <vt:lpstr>Open Sans</vt:lpstr>
      <vt:lpstr>TimesNewRomanSF</vt:lpstr>
      <vt:lpstr>TimesNewRomanSF-Bold</vt:lpstr>
      <vt:lpstr>TimesNewRomanSF-Italic</vt:lpstr>
      <vt:lpstr>Wingdings 2</vt:lpstr>
      <vt:lpstr>DividendVTI</vt:lpstr>
      <vt:lpstr>Zemědělské Družstevnictví ve 21 století</vt:lpstr>
      <vt:lpstr>Program</vt:lpstr>
      <vt:lpstr>Farmáři pěstující víno v Gruzii</vt:lpstr>
      <vt:lpstr>Farmáři pěstující brambory v Mongolsku</vt:lpstr>
      <vt:lpstr>farmáři pěstující rýži v Zambii</vt:lpstr>
      <vt:lpstr>Farmáři pěstující kešu v Keni</vt:lpstr>
      <vt:lpstr>Farmáři pěstující jablka v České republice</vt:lpstr>
      <vt:lpstr>Družstva v boji proti chudobě a nerovnosti, v rozvoji venkova a environmentálním problémům</vt:lpstr>
      <vt:lpstr>A jaká je naše zkušenost?</vt:lpstr>
      <vt:lpstr>Transformační období - 90. léta</vt:lpstr>
      <vt:lpstr>Různé typy českých družstev</vt:lpstr>
      <vt:lpstr>Podíl družstev na trhu v ČR</vt:lpstr>
      <vt:lpstr>Jaké je srovnání východní Evropy se zbytkem vyspělého světa?</vt:lpstr>
      <vt:lpstr>Proč by zemědělci měli spolupracovat?</vt:lpstr>
      <vt:lpstr>Budování důvěry v hodnotovém řetězci</vt:lpstr>
      <vt:lpstr>Proč by zemědělci měli spolupracovat?</vt:lpstr>
      <vt:lpstr>Jaké jsou tržní důvody pro družstva?</vt:lpstr>
      <vt:lpstr>Jaké jsou další důvody pro družstva?</vt:lpstr>
      <vt:lpstr>Další výhody družstev pro rozvoj venkova a decentralizaci - agenda 2030 - sdg</vt:lpstr>
      <vt:lpstr>Realita družstev je ale složitější ...</vt:lpstr>
      <vt:lpstr>Zvyšování produktivity zemědělství</vt:lpstr>
      <vt:lpstr>Smluvní zemědělství versus skupiny producentů</vt:lpstr>
      <vt:lpstr>Realita družstevního hnutí</vt:lpstr>
      <vt:lpstr>Co je to družstvo?</vt:lpstr>
      <vt:lpstr>Co je to družstvo?</vt:lpstr>
      <vt:lpstr>Základní principy moderních družstev</vt:lpstr>
      <vt:lpstr>Základní principy moderních družstev</vt:lpstr>
      <vt:lpstr>Základní principy moderních družstev</vt:lpstr>
      <vt:lpstr>Proč někteří farmáři spolupracují a jiní ne?</vt:lpstr>
      <vt:lpstr>Proč lidé spolupracují?</vt:lpstr>
      <vt:lpstr>Všichni spolupracujeme, potřebujeme to a užíváme si to…</vt:lpstr>
      <vt:lpstr>Všichni spolupracujeme, potřebujeme to a užíváme si to…</vt:lpstr>
      <vt:lpstr>Spolupráce je základem naší společnosti a všech institucí</vt:lpstr>
      <vt:lpstr>Institucionální ekonomie</vt:lpstr>
      <vt:lpstr>Kritické posouzení racionality našich rozhodnutí</vt:lpstr>
      <vt:lpstr>Co je to instituce?</vt:lpstr>
      <vt:lpstr>Sociální kapitál</vt:lpstr>
      <vt:lpstr>Sociální kapitál</vt:lpstr>
      <vt:lpstr>Druhy sociálního kapitálu</vt:lpstr>
      <vt:lpstr>družstevní hnutí</vt:lpstr>
      <vt:lpstr>V družstevním výzkumu je zapotřebí dobrý teoretický rámec</vt:lpstr>
      <vt:lpstr>Dvě obecné teorie motivace ke spolupráci mezi zemědělci</vt:lpstr>
      <vt:lpstr>Individualistický (pragmatický) přístup</vt:lpstr>
      <vt:lpstr>Skupinový PŘÍSTUP KE SPOLUPORÁCI</vt:lpstr>
      <vt:lpstr>Správná kombinace podmínek pro zahájení spolupráce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něco</dc:title>
  <dc:creator>Jiri Hejkrlik</dc:creator>
  <cp:lastModifiedBy>Klímová Martina</cp:lastModifiedBy>
  <cp:revision>52</cp:revision>
  <dcterms:created xsi:type="dcterms:W3CDTF">2020-02-15T10:05:39Z</dcterms:created>
  <dcterms:modified xsi:type="dcterms:W3CDTF">2020-12-11T10:46:52Z</dcterms:modified>
</cp:coreProperties>
</file>